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85" r:id="rId13"/>
    <p:sldId id="298" r:id="rId14"/>
    <p:sldId id="299" r:id="rId15"/>
    <p:sldId id="30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6" r:id="rId24"/>
    <p:sldId id="277" r:id="rId25"/>
    <p:sldId id="278" r:id="rId26"/>
    <p:sldId id="301" r:id="rId27"/>
    <p:sldId id="279" r:id="rId28"/>
    <p:sldId id="280" r:id="rId29"/>
    <p:sldId id="281" r:id="rId30"/>
    <p:sldId id="282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2" r:id="rId43"/>
    <p:sldId id="303" r:id="rId44"/>
    <p:sldId id="304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93887-67A1-4FCB-A708-AC5E52CAD9AC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27A86-81F7-4970-9AF8-47F05F871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63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C452122-0831-4F7B-9B8C-DF388B5912A1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2D88-C52B-446F-A0B5-6DFD8BBEFF1A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3DEC-B687-4E5F-815F-278C724DA373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73-050B-486A-95A4-9F17A1291943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9F6-F290-42B8-829B-860EDBCCC7DA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DCBD-752C-4A4A-9DE8-DE69FE2592CC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A3CAE8-3658-40C4-8355-6DA4E4C72A64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0A0954E-8419-4CF3-AEA9-AF69B965BE61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BD5-9E87-471E-9AE0-B1E0E2ABBFE2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414-44E3-4CC3-8FE9-BE0C5E6EDB7E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9B93-C9DA-4436-AF1F-24777881F633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B022F1-3E01-42EE-BFA9-ACA78BDE022B}" type="datetime1">
              <a:rPr lang="en-US" smtClean="0"/>
              <a:pPr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6A6EF2C-EDF0-47FB-BE22-B7A3A6A9A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Pathophysiology (cont)</a:t>
            </a:r>
          </a:p>
          <a:p>
            <a:pPr>
              <a:buNone/>
            </a:pPr>
            <a:r>
              <a:rPr lang="en-US" b="1" u="sng" dirty="0" smtClean="0"/>
              <a:t>MYOCARDIAL REMODELING IN HEART FAILURE</a:t>
            </a:r>
          </a:p>
          <a:p>
            <a:r>
              <a:rPr lang="en-US" dirty="0" smtClean="0"/>
              <a:t>There is alteration in ventricular size, shape, and function in clinical conditions e.g. hypertension, Cardiomyopathy, valvular heart disease and MI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Pathophysiology (cont)</a:t>
            </a:r>
          </a:p>
          <a:p>
            <a:pPr>
              <a:buNone/>
            </a:pPr>
            <a:r>
              <a:rPr lang="en-US" b="1" u="sng" dirty="0" smtClean="0"/>
              <a:t>Natriuretic Peptides</a:t>
            </a:r>
            <a:r>
              <a:rPr lang="en-US" dirty="0" smtClean="0"/>
              <a:t> – ANP, BNP</a:t>
            </a:r>
          </a:p>
          <a:p>
            <a:r>
              <a:rPr lang="en-US" dirty="0" smtClean="0"/>
              <a:t>ANP – Atrial Natriuretic Peptide is released from atrial myocyte in response to stretch </a:t>
            </a:r>
          </a:p>
          <a:p>
            <a:r>
              <a:rPr lang="en-US" dirty="0" smtClean="0"/>
              <a:t>ANP is increased in CCF - causes diuresis, natriuresis, vasodilatation, and suppression of Renin – Angiotensin System</a:t>
            </a:r>
          </a:p>
          <a:p>
            <a:r>
              <a:rPr lang="en-US" dirty="0" smtClean="0"/>
              <a:t>BNP – Brain Natriuretic Peptide</a:t>
            </a:r>
          </a:p>
          <a:p>
            <a:pPr>
              <a:buNone/>
            </a:pPr>
            <a:r>
              <a:rPr lang="en-US" dirty="0" smtClean="0"/>
              <a:t>      It is called BNP because it was first discovered in brain, but it is predominantly secreted by ventricles and has similar action of ANP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HEART </a:t>
            </a:r>
            <a:r>
              <a:rPr lang="en-US" b="1" u="sng" dirty="0" smtClean="0"/>
              <a:t>FAILURE Summary of </a:t>
            </a:r>
            <a:r>
              <a:rPr lang="en-US" b="1" u="sng" dirty="0" err="1" smtClean="0"/>
              <a:t>pathophysiology</a:t>
            </a:r>
            <a:r>
              <a:rPr lang="en-US" b="1" u="sng" dirty="0" smtClean="0"/>
              <a:t>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20" y="2090738"/>
            <a:ext cx="851108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TYPES OF HEART FAILURE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dirty="0" smtClean="0"/>
              <a:t>Left sided heart failure </a:t>
            </a:r>
          </a:p>
          <a:p>
            <a:pPr marL="624078" indent="-514350">
              <a:buAutoNum type="arabicPeriod"/>
            </a:pPr>
            <a:r>
              <a:rPr lang="en-US" dirty="0" smtClean="0"/>
              <a:t>Right sided heart failure</a:t>
            </a:r>
          </a:p>
          <a:p>
            <a:pPr marL="624078" indent="-514350">
              <a:buAutoNum type="arabicPeriod"/>
            </a:pPr>
            <a:r>
              <a:rPr lang="en-US" dirty="0" smtClean="0"/>
              <a:t>Biventricular heart failure</a:t>
            </a:r>
          </a:p>
          <a:p>
            <a:pPr marL="624078" indent="-514350">
              <a:buAutoNum type="arabicPeriod"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1.</a:t>
            </a:r>
            <a:r>
              <a:rPr lang="en-US" u="sng" dirty="0" smtClean="0"/>
              <a:t>Left sided heart failure</a:t>
            </a:r>
          </a:p>
          <a:p>
            <a:pPr marL="624078" indent="-514350"/>
            <a:r>
              <a:rPr lang="en-US" dirty="0" smtClean="0"/>
              <a:t>There is reduction in LV output and increase in left atrial pressure, pulmonary venous pressure which causes pulmonary edema and presents with dyspnoea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TYPES OF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u="sng" dirty="0" smtClean="0"/>
              <a:t>Right sided heart failure</a:t>
            </a:r>
          </a:p>
          <a:p>
            <a:r>
              <a:rPr lang="en-US" dirty="0" smtClean="0"/>
              <a:t>It occurs in chronic lung disease, pulmonary valve stenosis. There is reduction of RV output and back pressure on right atrium ( Increased JVP, Liver enlargement, peripheral edema ).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u="sng" dirty="0" smtClean="0"/>
              <a:t>Biventricular failure</a:t>
            </a:r>
          </a:p>
          <a:p>
            <a:r>
              <a:rPr lang="en-US" dirty="0" smtClean="0"/>
              <a:t>It affects both ventricle and occurs in dilated Cardiomyopathy, ischemic heart disease, or due to left ventricular failure which leads to increase LA pressure, pulmonary hypertension and RV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Dr.Zahoor Ali\Desktop\into-c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800100"/>
            <a:ext cx="4533900" cy="4533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5791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Severe CHF with Pulmonary edema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Clinical Syndrome of Heart Failure</a:t>
            </a:r>
          </a:p>
          <a:p>
            <a:pPr>
              <a:buNone/>
            </a:pPr>
            <a:r>
              <a:rPr lang="en-US" dirty="0" smtClean="0"/>
              <a:t>Heart failure can present as </a:t>
            </a:r>
          </a:p>
          <a:p>
            <a:pPr marL="682625" indent="-395288"/>
            <a:r>
              <a:rPr lang="en-US" b="1" dirty="0" smtClean="0"/>
              <a:t>Acute heart failure</a:t>
            </a:r>
          </a:p>
          <a:p>
            <a:pPr marL="682625" indent="-395288"/>
            <a:r>
              <a:rPr lang="en-US" b="1" dirty="0" smtClean="0"/>
              <a:t>Chronic heart failure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We will discuss each 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sz="4400" b="1" u="sng" dirty="0" smtClean="0"/>
              <a:t>Chronic Heart Failure</a:t>
            </a:r>
          </a:p>
          <a:p>
            <a:r>
              <a:rPr lang="en-US" dirty="0" smtClean="0"/>
              <a:t>Left ventricular systolic dysfunction (LVSD)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is commonly caused by ischemic heart disease but also occurs with valvular heart disease and hypertension</a:t>
            </a:r>
          </a:p>
          <a:p>
            <a:r>
              <a:rPr lang="en-US" dirty="0" smtClean="0"/>
              <a:t>Right ventricular systolic dysfunction (RVSD)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may be secondary to LVSD, Pulmonary Hypertension, Right Ventricular Infarction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r>
              <a:rPr lang="en-US" dirty="0" smtClean="0"/>
              <a:t>Diastolic Heart Failure</a:t>
            </a:r>
          </a:p>
          <a:p>
            <a:pPr>
              <a:buNone/>
            </a:pPr>
            <a:r>
              <a:rPr lang="en-US" dirty="0" smtClean="0"/>
              <a:t>      It is a syndrome, where left ventricle relaxation is abnormal. There is stiffness in ventricular wall and decrease LV Compliance, leading to decrease diastolic ventricular filling with reduced cardiac output</a:t>
            </a:r>
          </a:p>
          <a:p>
            <a:r>
              <a:rPr lang="en-US" dirty="0" smtClean="0"/>
              <a:t>Ejection fraction of left ventricle is about 45-50% (Normal 60%)</a:t>
            </a:r>
          </a:p>
          <a:p>
            <a:r>
              <a:rPr lang="en-US" dirty="0" smtClean="0"/>
              <a:t>Cause- Hypertension in elderly ,</a:t>
            </a:r>
          </a:p>
          <a:p>
            <a:pPr marL="0" indent="0">
              <a:buNone/>
            </a:pPr>
            <a:r>
              <a:rPr lang="en-US" dirty="0" smtClean="0"/>
              <a:t>    Hypertrophic Cardiomyopathy (Restrictive)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81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r>
              <a:rPr lang="en-US" dirty="0" smtClean="0"/>
              <a:t>Symptoms and Signs of Chronic Heart Failure:</a:t>
            </a:r>
          </a:p>
          <a:p>
            <a:r>
              <a:rPr lang="en-US" b="1" dirty="0" smtClean="0"/>
              <a:t>Symptoms: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Exertional Dyspnoea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Orthopnoea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Proximal Nocturnal Dyspnoea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Fatigue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81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What is Heart Failure 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It a condition when heart is not able to pump the blood to support physiological circulation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Cause may be structural or functional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 numCol="2">
            <a:normAutofit fontScale="92500"/>
          </a:bodyPr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pPr>
              <a:buNone/>
            </a:pPr>
            <a:r>
              <a:rPr lang="en-US" dirty="0" smtClean="0"/>
              <a:t>Symptoms and Signs of Chronic Heart Failure:</a:t>
            </a:r>
          </a:p>
          <a:p>
            <a:r>
              <a:rPr lang="en-US" b="1" dirty="0" smtClean="0"/>
              <a:t>Signs: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Cardiomegaly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and 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Heart sound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Elevated JVP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Tachycardia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Hypotension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Bibasal crackles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Pleural Effusion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Ankle edema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Ascitis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Tender</a:t>
            </a:r>
            <a:r>
              <a:rPr lang="en-US" dirty="0" smtClean="0">
                <a:solidFill>
                  <a:schemeClr val="tx1"/>
                </a:solidFill>
              </a:rPr>
              <a:t> hepatomegaly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20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Classification of Heart Failure</a:t>
            </a:r>
          </a:p>
          <a:p>
            <a:pPr>
              <a:buNone/>
            </a:pPr>
            <a:endParaRPr lang="en-US" b="1" u="sng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99262"/>
            <a:ext cx="7315200" cy="448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120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r>
              <a:rPr lang="en-US" dirty="0" smtClean="0"/>
              <a:t>Diagnosis of Heart failure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Symptoms and signs of Heart failure </a:t>
            </a:r>
            <a:r>
              <a:rPr lang="en-US" dirty="0" err="1" smtClean="0">
                <a:solidFill>
                  <a:schemeClr val="tx1"/>
                </a:solidFill>
              </a:rPr>
              <a:t>eg</a:t>
            </a:r>
            <a:r>
              <a:rPr lang="en-US" dirty="0" smtClean="0">
                <a:solidFill>
                  <a:schemeClr val="tx1"/>
                </a:solidFill>
              </a:rPr>
              <a:t>. Breathlessness, ↑JVP, Ankle Edema, Liver enlargement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X-ray chest – look for cardiomegaly, pulmonary congestion and pulmonary edema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ECG – for ischemia, hypertensive changes, arrhythmia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Echocardiography – cardiac chambers, systolic and diastolic functions, </a:t>
            </a:r>
            <a:r>
              <a:rPr lang="en-US" dirty="0" err="1" smtClean="0">
                <a:solidFill>
                  <a:schemeClr val="tx1"/>
                </a:solidFill>
              </a:rPr>
              <a:t>valvular</a:t>
            </a:r>
            <a:r>
              <a:rPr lang="en-US" dirty="0" smtClean="0">
                <a:solidFill>
                  <a:schemeClr val="tx1"/>
                </a:solidFill>
              </a:rPr>
              <a:t> heart disease, cardiomyopathy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205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9800" b="1" u="sng" dirty="0" smtClean="0"/>
              <a:t>Chronic Heart Failure</a:t>
            </a:r>
          </a:p>
          <a:p>
            <a:r>
              <a:rPr lang="en-US" sz="7000" dirty="0" smtClean="0"/>
              <a:t>Diagnosis of Heart failure</a:t>
            </a:r>
          </a:p>
          <a:p>
            <a:pPr marL="0" indent="0">
              <a:buNone/>
            </a:pPr>
            <a:r>
              <a:rPr lang="en-US" sz="7000" dirty="0" smtClean="0"/>
              <a:t>Other Investigations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Blood test</a:t>
            </a: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FBC, Liver Biochemistry, U&amp;E, Cardiac enzymes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Nuclear cardiography</a:t>
            </a: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Radionucleotide angiography (RNA) for ventricular ejection fraction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SPECT - Single Photon Emission Computed Tomography can demonstrate myocardial ischemia and dysfunction of myocardium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CMR (Cardiac MRI) for myocardial dysfunction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Chronic Heart Failure (cont)</a:t>
            </a:r>
          </a:p>
          <a:p>
            <a:pPr marL="0" indent="0">
              <a:buNone/>
            </a:pPr>
            <a:r>
              <a:rPr lang="en-US" dirty="0" smtClean="0"/>
              <a:t>Investigations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Cardiac Catheterization</a:t>
            </a:r>
          </a:p>
          <a:p>
            <a:pPr marL="742950" lvl="2" indent="-342900"/>
            <a:r>
              <a:rPr lang="en-US" dirty="0" smtClean="0">
                <a:solidFill>
                  <a:schemeClr val="tx1"/>
                </a:solidFill>
              </a:rPr>
              <a:t>For IHD, revascularization</a:t>
            </a:r>
          </a:p>
          <a:p>
            <a:pPr marL="742950" lvl="2" indent="-342900"/>
            <a:r>
              <a:rPr lang="en-US" dirty="0" smtClean="0">
                <a:solidFill>
                  <a:schemeClr val="tx1"/>
                </a:solidFill>
              </a:rPr>
              <a:t>Pressures in heart chambers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Cardiac Biopsy</a:t>
            </a:r>
          </a:p>
          <a:p>
            <a:pPr marL="742950" lvl="2" indent="-342900"/>
            <a:r>
              <a:rPr lang="en-US" dirty="0" smtClean="0">
                <a:solidFill>
                  <a:schemeClr val="tx1"/>
                </a:solidFill>
              </a:rPr>
              <a:t>Cardiomyopathies e.g. Amyloid</a:t>
            </a:r>
          </a:p>
          <a:p>
            <a:pPr marL="742950" lvl="2" indent="-342900"/>
            <a:r>
              <a:rPr lang="en-US" dirty="0" smtClean="0">
                <a:solidFill>
                  <a:schemeClr val="tx1"/>
                </a:solidFill>
              </a:rPr>
              <a:t>Follow up in transplanted patients to assess rejections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Ambulatory 24 hour ECG monitoring (HOLTER) in patients with history of Arrhythmias </a:t>
            </a:r>
            <a:endParaRPr lang="en-US" sz="3200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36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r>
              <a:rPr lang="en-US" dirty="0" smtClean="0"/>
              <a:t>Treatment of heart </a:t>
            </a:r>
            <a:r>
              <a:rPr lang="en-US" dirty="0" smtClean="0"/>
              <a:t>failure ( Drugs we will see )</a:t>
            </a:r>
            <a:endParaRPr lang="en-US" dirty="0" smtClean="0"/>
          </a:p>
          <a:p>
            <a:r>
              <a:rPr lang="en-US" sz="3200" dirty="0" smtClean="0"/>
              <a:t>Prevention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Avoid smoking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Avoid alcohol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Treat hypertension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Treat Diabetes Mellitus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Treat Hypercholesterolaemia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365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u="sng" dirty="0" smtClean="0"/>
              <a:t>Chronic Heart Failure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600" dirty="0" smtClean="0"/>
              <a:t>Prevention (cont)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General </a:t>
            </a:r>
            <a:r>
              <a:rPr lang="en-US" sz="3200" dirty="0" smtClean="0"/>
              <a:t>Lifestyle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Control of obesity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Dietary modifications –avoid large meal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Restrict salt intake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Low level exercise – walking 20-30 minutes five times per week when tolerated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r>
              <a:rPr lang="en-US" dirty="0" smtClean="0"/>
              <a:t>PREVENTION</a:t>
            </a: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General Lifestyle </a:t>
            </a:r>
            <a:r>
              <a:rPr lang="en-US" dirty="0" smtClean="0"/>
              <a:t>(</a:t>
            </a:r>
            <a:r>
              <a:rPr lang="en-US" sz="3200" dirty="0" smtClean="0"/>
              <a:t>cont)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Driving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Person can drive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Symptomatic heart failure if present, person should not drive large lorries and buses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Multidisciplinary team approach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Many health care personal are required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Nurse (specialist in heart failure)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Dietician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Pharmacist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Occupational therapist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Physiotherapist</a:t>
            </a:r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985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r>
              <a:rPr lang="en-US" dirty="0" smtClean="0"/>
              <a:t>Treatment of Chronic heart failure</a:t>
            </a:r>
          </a:p>
          <a:p>
            <a:pPr marL="0" indent="0">
              <a:buNone/>
            </a:pPr>
            <a:r>
              <a:rPr lang="en-US" sz="3200" dirty="0" smtClean="0"/>
              <a:t>Drug Treatment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Diuretics – causes renal excretion of salt and water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Loop diuretics e.g. furosemide (lasix)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Thiazide diuretics e.g. Hydrochlorothiazide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ACE inhibitors – </a:t>
            </a:r>
            <a:r>
              <a:rPr lang="en-US" dirty="0" smtClean="0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. Captopril, </a:t>
            </a:r>
            <a:r>
              <a:rPr lang="en-US" dirty="0" smtClean="0">
                <a:solidFill>
                  <a:schemeClr val="tx1"/>
                </a:solidFill>
              </a:rPr>
              <a:t>Enalapril 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they are useful, they slow down the development of heart failure and improve survival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 Side effect – cough, hypotension, hyperkalemia, renal dysfunction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Contraindications – renal artery stenosis, pregnancy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914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r>
              <a:rPr lang="en-US" dirty="0" smtClean="0"/>
              <a:t>Treatment of Chronic heart failure</a:t>
            </a:r>
          </a:p>
          <a:p>
            <a:pPr marL="0" indent="0">
              <a:buNone/>
            </a:pPr>
            <a:r>
              <a:rPr lang="en-US" dirty="0"/>
              <a:t>Drug </a:t>
            </a:r>
            <a:r>
              <a:rPr lang="en-US" dirty="0" smtClean="0"/>
              <a:t>Treatment (cont)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Angiotensin II receptor antagonist (ARA)                  e.g. Valsartan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They are second line therapy, used if patient is not tolerant to ACE inhibitors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They do not affect bradykinin metabolism therefore do not cause cough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Beta Blockers – e.g. Tenormin, Concor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They reduce cardiovascular morbidity and mortality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They decrease oxygen demand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In heart failure start with low dose and gradually increase dose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84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75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Main causes </a:t>
            </a:r>
          </a:p>
          <a:p>
            <a:r>
              <a:rPr lang="en-US" dirty="0" smtClean="0"/>
              <a:t>Ischemic Heart Disease – 35-40%</a:t>
            </a:r>
          </a:p>
          <a:p>
            <a:r>
              <a:rPr lang="en-US" dirty="0" smtClean="0"/>
              <a:t>Cardiomyopathy (dilated) 30-34%</a:t>
            </a:r>
          </a:p>
          <a:p>
            <a:r>
              <a:rPr lang="en-US" dirty="0" smtClean="0"/>
              <a:t>Hypertension 15-20%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Other causes</a:t>
            </a:r>
          </a:p>
          <a:p>
            <a:r>
              <a:rPr lang="en-US" dirty="0" smtClean="0"/>
              <a:t>Valvular Heart Disease</a:t>
            </a:r>
          </a:p>
          <a:p>
            <a:r>
              <a:rPr lang="en-US" dirty="0" smtClean="0"/>
              <a:t>Congenital Heart Disease 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Prognosis</a:t>
            </a:r>
          </a:p>
          <a:p>
            <a:r>
              <a:rPr lang="en-US" dirty="0" smtClean="0"/>
              <a:t>50% of patient with heart failure are dead in 5 years </a:t>
            </a:r>
            <a:r>
              <a:rPr lang="en-US" b="1" u="sng" dirty="0" smtClean="0"/>
              <a:t>   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Chronic Heart Failure</a:t>
            </a:r>
          </a:p>
          <a:p>
            <a:r>
              <a:rPr lang="en-US" dirty="0" smtClean="0"/>
              <a:t>Treatment of Chronic heart failure</a:t>
            </a:r>
          </a:p>
          <a:p>
            <a:pPr marL="0" indent="0">
              <a:buNone/>
            </a:pPr>
            <a:r>
              <a:rPr lang="en-US" dirty="0"/>
              <a:t>Drug </a:t>
            </a:r>
            <a:r>
              <a:rPr lang="en-US" dirty="0" smtClean="0"/>
              <a:t>Treatment (cont)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Aldosterone antagonist – e.g. Spironolactone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Improves survival in heart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Cardiac glycoside – e.g. Digoxin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Indicated in AF with heart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Vasodilators  &amp; Nitrates – Hydralazine &amp; Nitrates reduce after load and preload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They are used in patients who can not tolerate ACEI and ARA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Prophylactic </a:t>
            </a:r>
            <a:r>
              <a:rPr lang="en-US" dirty="0" smtClean="0">
                <a:solidFill>
                  <a:schemeClr val="tx1"/>
                </a:solidFill>
              </a:rPr>
              <a:t>anticoagulant-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HF , as there </a:t>
            </a:r>
            <a:r>
              <a:rPr lang="en-US" dirty="0" smtClean="0">
                <a:solidFill>
                  <a:schemeClr val="tx1"/>
                </a:solidFill>
              </a:rPr>
              <a:t>is four fold increased risk of stroke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783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Chronic Heart Failure (CHF)</a:t>
            </a:r>
          </a:p>
          <a:p>
            <a:r>
              <a:rPr lang="en-US" dirty="0" smtClean="0"/>
              <a:t>Treatment of Chronic heart failure</a:t>
            </a:r>
          </a:p>
          <a:p>
            <a:pPr marL="0" indent="0">
              <a:buNone/>
            </a:pPr>
            <a:r>
              <a:rPr lang="en-US" b="1" dirty="0" smtClean="0"/>
              <a:t>Non Pharmacological Treatment </a:t>
            </a:r>
          </a:p>
          <a:p>
            <a:r>
              <a:rPr lang="en-US" dirty="0" smtClean="0"/>
              <a:t>Biventricular pacemaker &amp; Implantable cardioverter defibrillator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Indicated in patients with SA node and AV node conduction blocks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78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CHF - Non Pharmacological Treatment (cont)</a:t>
            </a:r>
            <a:endParaRPr lang="en-US" dirty="0" smtClean="0"/>
          </a:p>
          <a:p>
            <a:r>
              <a:rPr lang="en-US" dirty="0" smtClean="0"/>
              <a:t>Cardiac Transplantation</a:t>
            </a:r>
          </a:p>
          <a:p>
            <a:pPr>
              <a:buNone/>
            </a:pPr>
            <a:r>
              <a:rPr lang="en-US" dirty="0" smtClean="0"/>
              <a:t>      - Indicated in younger patient with severe heart failure, whose life expectancy is less than 6 months </a:t>
            </a:r>
          </a:p>
          <a:p>
            <a:pPr>
              <a:buNone/>
            </a:pPr>
            <a:r>
              <a:rPr lang="en-US" dirty="0" smtClean="0"/>
              <a:t>      - After heart transplant expected 1 year survival over 90% and 5 year survival 75%</a:t>
            </a:r>
          </a:p>
          <a:p>
            <a:pPr>
              <a:buNone/>
            </a:pPr>
            <a:r>
              <a:rPr lang="en-US" dirty="0" smtClean="0"/>
              <a:t>      - Quality of life is improved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009650"/>
            <a:ext cx="73628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93" y="1352550"/>
            <a:ext cx="827840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ACUTE HEART FAILURE (AHF)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ACUTE HEART FAILURE (AHF)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AHF occurs with rapid onset of symptoms and signs of heart failure </a:t>
            </a:r>
          </a:p>
          <a:p>
            <a:r>
              <a:rPr lang="en-US" dirty="0" smtClean="0"/>
              <a:t>This causes severe dyspnoea, pulmonary edema and peripheral edema</a:t>
            </a:r>
          </a:p>
          <a:p>
            <a:r>
              <a:rPr lang="en-US" dirty="0" smtClean="0"/>
              <a:t>AHF has poor prognosis with 60 days mortality of 10%</a:t>
            </a:r>
          </a:p>
          <a:p>
            <a:pPr>
              <a:buNone/>
            </a:pPr>
            <a:r>
              <a:rPr lang="en-US" b="1" dirty="0" smtClean="0"/>
              <a:t>Poor prognostic indicators</a:t>
            </a:r>
          </a:p>
          <a:p>
            <a:r>
              <a:rPr lang="en-US" dirty="0" smtClean="0"/>
              <a:t>Pulmonary capillary wedge pressure (PCWP) more than 16 mmHg</a:t>
            </a:r>
          </a:p>
          <a:p>
            <a:r>
              <a:rPr lang="en-US" dirty="0" smtClean="0"/>
              <a:t>Decreased serum Na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Increase left ventricle end-diastolic dimension on Echo</a:t>
            </a:r>
          </a:p>
          <a:p>
            <a:r>
              <a:rPr lang="en-US" dirty="0" smtClean="0"/>
              <a:t>Decreased O</a:t>
            </a:r>
            <a:r>
              <a:rPr lang="en-US" baseline="-25000" dirty="0" smtClean="0"/>
              <a:t>2</a:t>
            </a:r>
            <a:r>
              <a:rPr lang="en-US" dirty="0" smtClean="0"/>
              <a:t> consumption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ACUTE HEART FAILURE (AHF)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/>
              <a:t>Aetiology of AHF</a:t>
            </a:r>
            <a:endParaRPr lang="en-US" dirty="0" smtClean="0"/>
          </a:p>
          <a:p>
            <a:r>
              <a:rPr lang="en-US" b="1" dirty="0" smtClean="0"/>
              <a:t>Ischaemic Heart Disease</a:t>
            </a:r>
            <a:r>
              <a:rPr lang="en-US" dirty="0" smtClean="0"/>
              <a:t> – acute coronary syndrome can cause papillary muscle rupture or VSD (Ventricular Septal Defect)</a:t>
            </a:r>
          </a:p>
          <a:p>
            <a:r>
              <a:rPr lang="en-US" dirty="0" smtClean="0"/>
              <a:t>People with </a:t>
            </a:r>
            <a:r>
              <a:rPr lang="en-US" b="1" dirty="0" smtClean="0"/>
              <a:t>Valvular heart disease</a:t>
            </a:r>
            <a:r>
              <a:rPr lang="en-US" dirty="0" smtClean="0"/>
              <a:t> can present with AHF due to endocarditis or prosthetic valve thrombosis </a:t>
            </a:r>
          </a:p>
          <a:p>
            <a:r>
              <a:rPr lang="en-US" dirty="0" smtClean="0"/>
              <a:t>People with </a:t>
            </a:r>
            <a:r>
              <a:rPr lang="en-US" b="1" dirty="0" smtClean="0"/>
              <a:t>Hypertension</a:t>
            </a:r>
            <a:r>
              <a:rPr lang="en-US" dirty="0" smtClean="0"/>
              <a:t> can present with pulmonary edema</a:t>
            </a:r>
          </a:p>
          <a:p>
            <a:r>
              <a:rPr lang="en-US" b="1" dirty="0" smtClean="0"/>
              <a:t>Acute and Chronic Kidney Disease</a:t>
            </a:r>
            <a:r>
              <a:rPr lang="en-US" dirty="0" smtClean="0"/>
              <a:t> can cause fluid overload and pulmonary edema</a:t>
            </a:r>
          </a:p>
          <a:p>
            <a:r>
              <a:rPr lang="en-US" b="1" dirty="0" smtClean="0"/>
              <a:t>Atrial fibrillation</a:t>
            </a:r>
            <a:r>
              <a:rPr lang="en-US" dirty="0" smtClean="0"/>
              <a:t> (AF) is associated with AHF and may require cardio version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ACUTE HEART FAILURE (AHF)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112" y="1659744"/>
            <a:ext cx="4357688" cy="481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971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Clinical Syndromes of AHF 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ACUTE HEART FAILURE (AHF)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Diagnosis</a:t>
            </a:r>
          </a:p>
          <a:p>
            <a:r>
              <a:rPr lang="en-US" b="1" dirty="0" smtClean="0"/>
              <a:t>12 lead ECG</a:t>
            </a:r>
            <a:r>
              <a:rPr lang="en-US" dirty="0" smtClean="0"/>
              <a:t> – for acute coronary syndrome, left ventricular hypertrophy, AF</a:t>
            </a:r>
          </a:p>
          <a:p>
            <a:r>
              <a:rPr lang="en-US" b="1" dirty="0" smtClean="0"/>
              <a:t>X-ray chest</a:t>
            </a:r>
            <a:r>
              <a:rPr lang="en-US" dirty="0" smtClean="0"/>
              <a:t> – for cardiomegly, pulmonary edema</a:t>
            </a:r>
          </a:p>
          <a:p>
            <a:r>
              <a:rPr lang="en-US" b="1" dirty="0" smtClean="0"/>
              <a:t>Blood investigations</a:t>
            </a:r>
            <a:r>
              <a:rPr lang="en-US" dirty="0" smtClean="0"/>
              <a:t> – cardiac enzymes </a:t>
            </a:r>
          </a:p>
          <a:p>
            <a:r>
              <a:rPr lang="en-US" b="1" dirty="0" smtClean="0"/>
              <a:t>Blood BNP</a:t>
            </a:r>
            <a:r>
              <a:rPr lang="en-US" dirty="0" smtClean="0"/>
              <a:t> – more than 100 PG/m indicates heart failure</a:t>
            </a:r>
          </a:p>
          <a:p>
            <a:r>
              <a:rPr lang="en-US" b="1" dirty="0" smtClean="0"/>
              <a:t>Echocardiography</a:t>
            </a:r>
            <a:r>
              <a:rPr lang="en-US" dirty="0" smtClean="0"/>
              <a:t> – to confirm heart failure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752475"/>
            <a:ext cx="60674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2362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CAUSES OF HEART FAILURE</a:t>
            </a:r>
            <a:endParaRPr lang="en-US" sz="2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ACUTE HEART FAILURE (AHF)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Treatment of AHF </a:t>
            </a:r>
          </a:p>
          <a:p>
            <a:pPr>
              <a:buNone/>
            </a:pPr>
            <a:r>
              <a:rPr lang="en-US" dirty="0" smtClean="0"/>
              <a:t>Goals of Treatment in AHF</a:t>
            </a:r>
          </a:p>
          <a:p>
            <a:r>
              <a:rPr lang="en-US" dirty="0" smtClean="0"/>
              <a:t>To relieve symptoms </a:t>
            </a:r>
          </a:p>
          <a:p>
            <a:r>
              <a:rPr lang="en-US" dirty="0" smtClean="0"/>
              <a:t>Reduction in stay in hospitals</a:t>
            </a:r>
          </a:p>
          <a:p>
            <a:r>
              <a:rPr lang="en-US" dirty="0" smtClean="0"/>
              <a:t>Reduction in mortality from AHF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Monitor</a:t>
            </a:r>
          </a:p>
          <a:p>
            <a:r>
              <a:rPr lang="en-US" dirty="0" smtClean="0"/>
              <a:t>Heart rate, BP, temperature and cardiac monitoring </a:t>
            </a:r>
          </a:p>
          <a:p>
            <a:r>
              <a:rPr lang="en-US" dirty="0" smtClean="0"/>
              <a:t>All patient require low molecular weight heparin as prophylactic coagulation e.g. ENOXAPARIN 1mg/kg S.C × 2 daily</a:t>
            </a:r>
          </a:p>
          <a:p>
            <a:r>
              <a:rPr lang="en-US" dirty="0" smtClean="0"/>
              <a:t>Atrial blood gases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dirty="0" smtClean="0"/>
              <a:t>Central venous canulation for 1/V medication 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ACUTE HEART FAILURE (AHF)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Treatment of AHF (cont)</a:t>
            </a:r>
          </a:p>
          <a:p>
            <a:r>
              <a:rPr lang="en-US" dirty="0" smtClean="0"/>
              <a:t>Initial therapy </a:t>
            </a:r>
          </a:p>
          <a:p>
            <a:pPr>
              <a:buNone/>
            </a:pPr>
            <a:r>
              <a:rPr lang="en-US" dirty="0" smtClean="0"/>
              <a:t>    O</a:t>
            </a:r>
            <a:r>
              <a:rPr lang="en-US" baseline="-25000" dirty="0" smtClean="0"/>
              <a:t>2 </a:t>
            </a:r>
          </a:p>
          <a:p>
            <a:pPr>
              <a:buNone/>
            </a:pPr>
            <a:r>
              <a:rPr lang="en-US" dirty="0" smtClean="0"/>
              <a:t>    Diuretic e.g. lasix</a:t>
            </a:r>
          </a:p>
          <a:p>
            <a:pPr>
              <a:buNone/>
            </a:pPr>
            <a:r>
              <a:rPr lang="en-US" dirty="0" smtClean="0"/>
              <a:t>    Vasodilator – GTN infusion</a:t>
            </a:r>
          </a:p>
          <a:p>
            <a:pPr>
              <a:buNone/>
            </a:pPr>
            <a:r>
              <a:rPr lang="en-US" dirty="0" smtClean="0"/>
              <a:t>    Inotropic support e.g. Dobutamine</a:t>
            </a:r>
          </a:p>
          <a:p>
            <a:r>
              <a:rPr lang="en-US" dirty="0" smtClean="0"/>
              <a:t>If blood pressure is low, use </a:t>
            </a:r>
            <a:r>
              <a:rPr lang="en-US" dirty="0" smtClean="0"/>
              <a:t>nor-epinephrine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Case History – A fit woman with shortness of breath and flu like symptoms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668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   A 23 year old woman, who is long distance runner and extremely fit and well, has been brought to A &amp; E department. Since yesterday she has been increasingly short of breath. She had been unwell with a flu like illness and fever over the last week, she also had mild chest discomfort. </a:t>
            </a:r>
          </a:p>
          <a:p>
            <a:pPr>
              <a:buNone/>
            </a:pPr>
            <a:r>
              <a:rPr lang="en-US" dirty="0" smtClean="0"/>
              <a:t>          On examination she appears unwell and short of breath. Her respiratory rate is 34/min, BP 88/50 mmHg, and pulse 140/min. Her temperature 38.5</a:t>
            </a:r>
            <a:r>
              <a:rPr lang="en-US" baseline="30000" dirty="0" smtClean="0"/>
              <a:t>o</a:t>
            </a:r>
            <a:r>
              <a:rPr lang="en-US" dirty="0" smtClean="0"/>
              <a:t>C and SpO</a:t>
            </a:r>
            <a:r>
              <a:rPr lang="en-US" baseline="-25000" dirty="0" smtClean="0"/>
              <a:t>2</a:t>
            </a:r>
            <a:r>
              <a:rPr lang="en-US" dirty="0" smtClean="0"/>
              <a:t> 89%. Her JVP is raised and on auscultation, there is 3</a:t>
            </a:r>
            <a:r>
              <a:rPr lang="en-US" baseline="30000" dirty="0" smtClean="0"/>
              <a:t>rd</a:t>
            </a:r>
            <a:r>
              <a:rPr lang="en-US" dirty="0" smtClean="0"/>
              <a:t> heart sound. There are wide spread fine inspiratory crackles.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Questions: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What is the most likely cause of her symptoms?</a:t>
            </a:r>
          </a:p>
          <a:p>
            <a:pPr>
              <a:buNone/>
            </a:pPr>
            <a:r>
              <a:rPr lang="en-US" dirty="0" smtClean="0"/>
              <a:t>      a. Heart failure</a:t>
            </a:r>
          </a:p>
          <a:p>
            <a:pPr>
              <a:buNone/>
            </a:pPr>
            <a:r>
              <a:rPr lang="en-US" dirty="0" smtClean="0"/>
              <a:t>      b. Pulmonary embolus </a:t>
            </a:r>
          </a:p>
          <a:p>
            <a:pPr>
              <a:buNone/>
            </a:pPr>
            <a:r>
              <a:rPr lang="en-US" dirty="0" smtClean="0"/>
              <a:t>      c. Chest infection</a:t>
            </a:r>
          </a:p>
          <a:p>
            <a:pPr>
              <a:buNone/>
            </a:pPr>
            <a:r>
              <a:rPr lang="en-US" dirty="0" smtClean="0"/>
              <a:t>      d. Status asthmaticus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marL="624078" indent="-514350">
              <a:buAutoNum type="arabicPeriod" startAt="2"/>
            </a:pPr>
            <a:r>
              <a:rPr lang="en-US" dirty="0" smtClean="0"/>
              <a:t>Which of the following explain the underlying cause?</a:t>
            </a:r>
          </a:p>
          <a:p>
            <a:pPr marL="624078" indent="-514350">
              <a:buNone/>
            </a:pPr>
            <a:r>
              <a:rPr lang="en-US" dirty="0" smtClean="0"/>
              <a:t>        a. Myocardial infarction </a:t>
            </a:r>
          </a:p>
          <a:p>
            <a:pPr marL="624078" indent="-514350">
              <a:buNone/>
            </a:pPr>
            <a:r>
              <a:rPr lang="en-US" dirty="0" smtClean="0"/>
              <a:t>        b. Congenital heart disease</a:t>
            </a:r>
          </a:p>
          <a:p>
            <a:pPr marL="624078" indent="-514350">
              <a:buNone/>
            </a:pPr>
            <a:r>
              <a:rPr lang="en-US" dirty="0" smtClean="0"/>
              <a:t>        c. Myocarditis</a:t>
            </a:r>
          </a:p>
          <a:p>
            <a:pPr marL="624078" indent="-514350">
              <a:buNone/>
            </a:pPr>
            <a:r>
              <a:rPr lang="en-US" dirty="0" smtClean="0"/>
              <a:t>        d. Pericardial effusion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Answers: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Answer to Question 1:</a:t>
            </a:r>
          </a:p>
          <a:p>
            <a:pPr>
              <a:buNone/>
            </a:pPr>
            <a:r>
              <a:rPr lang="en-US" dirty="0" smtClean="0"/>
              <a:t>     a. Heart failure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Answer to Question 2:</a:t>
            </a:r>
          </a:p>
          <a:p>
            <a:pPr>
              <a:buNone/>
            </a:pPr>
            <a:r>
              <a:rPr lang="en-US" dirty="0" smtClean="0"/>
              <a:t>      c. Myocarditis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Pathophysiology</a:t>
            </a:r>
          </a:p>
          <a:p>
            <a:r>
              <a:rPr lang="en-US" dirty="0" smtClean="0"/>
              <a:t>When heart fails, changes occur in heart and peripheral vascular system, they are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Ventricular dilatation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Increased ANP secretion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Salt and Water retention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Sympathetic stimulation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Peripheral Vasoconstriction</a:t>
            </a:r>
          </a:p>
          <a:p>
            <a:r>
              <a:rPr lang="en-US" dirty="0" smtClean="0"/>
              <a:t>These changes are compensatory and maintain COP and peripheral perfusion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Pathophysiology (cont)</a:t>
            </a:r>
            <a:endParaRPr lang="en-US" b="1" dirty="0" smtClean="0"/>
          </a:p>
          <a:p>
            <a:r>
              <a:rPr lang="en-US" dirty="0" smtClean="0"/>
              <a:t>When there is heart failure, amount of blood ejected per beat decreases, there is more end-diastolic volume </a:t>
            </a:r>
          </a:p>
          <a:p>
            <a:r>
              <a:rPr lang="en-US" dirty="0" smtClean="0"/>
              <a:t>Heart rate increases, therefore, any reduction of stroke volume is compensated by increased heart rate to maintain COP</a:t>
            </a:r>
          </a:p>
          <a:p>
            <a:r>
              <a:rPr lang="en-US" dirty="0" smtClean="0"/>
              <a:t>COP = Stroke Volume × Heart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Pathophysiology (cont)</a:t>
            </a:r>
            <a:endParaRPr lang="en-US" dirty="0" smtClean="0"/>
          </a:p>
          <a:p>
            <a:r>
              <a:rPr lang="en-US" dirty="0" smtClean="0"/>
              <a:t>When there is severe cardiac dysfunction, increased venous pressure on left side of the heart leads to back pressure in lungs and causes dyspnoea (due to accumulation of alveolar fluid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There is hepatic enlargement, Ascites and dependent edema, due to right ventricle failure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In severe heart failure, COP is reduced at rest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Pathophysiology (cont)</a:t>
            </a:r>
          </a:p>
          <a:p>
            <a:pPr>
              <a:buNone/>
            </a:pPr>
            <a:r>
              <a:rPr lang="en-US" b="1" u="sng" dirty="0" smtClean="0"/>
              <a:t>Outflow Resistance (after load)</a:t>
            </a:r>
          </a:p>
          <a:p>
            <a:r>
              <a:rPr lang="en-US" dirty="0" smtClean="0"/>
              <a:t>Normally ventricle contract against load or resistance which is formed by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1. Pulmonary and Systemic Resistance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2. Blood Vessel wall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3. Volume of blood that is ejected</a:t>
            </a:r>
          </a:p>
          <a:p>
            <a:r>
              <a:rPr lang="en-US" dirty="0" smtClean="0"/>
              <a:t>Increase in after load – decreases cardiac output, it will increase end diastolic volume and causes dilatation of ventricle </a:t>
            </a:r>
          </a:p>
          <a:p>
            <a:pPr>
              <a:buNone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Pathophysiology (cont)</a:t>
            </a:r>
            <a:endParaRPr lang="en-US" dirty="0" smtClean="0"/>
          </a:p>
          <a:p>
            <a:r>
              <a:rPr lang="en-US" dirty="0" smtClean="0"/>
              <a:t>Decrease cardiac output leads to diminished renal perfusion, activating Renin – Angiotensin – Aldosterone system and increases salt and water retention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EF2C-EDF0-47FB-BE22-B7A3A6A9AA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371</TotalTime>
  <Words>1969</Words>
  <Application>Microsoft Office PowerPoint</Application>
  <PresentationFormat>On-screen Show (4:3)</PresentationFormat>
  <Paragraphs>352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Urban</vt:lpstr>
      <vt:lpstr>HEART FAILURE</vt:lpstr>
      <vt:lpstr>HEART FAILURE</vt:lpstr>
      <vt:lpstr>HEART FAILURE</vt:lpstr>
      <vt:lpstr>Slide 4</vt:lpstr>
      <vt:lpstr>HEART FAILURE</vt:lpstr>
      <vt:lpstr>HEART FAILURE</vt:lpstr>
      <vt:lpstr>HEART FAILURE</vt:lpstr>
      <vt:lpstr>HEART FAILURE</vt:lpstr>
      <vt:lpstr>HEART FAILURE</vt:lpstr>
      <vt:lpstr>HEART FAILURE</vt:lpstr>
      <vt:lpstr>HEART FAILURE</vt:lpstr>
      <vt:lpstr>HEART FAILURE Summary of pathophysiology changes</vt:lpstr>
      <vt:lpstr>TYPES OF HEART FAILURE</vt:lpstr>
      <vt:lpstr>TYPES OF HEART FAILURE</vt:lpstr>
      <vt:lpstr>Slide 15</vt:lpstr>
      <vt:lpstr>HEART FAILURE</vt:lpstr>
      <vt:lpstr>HEART FAILURE</vt:lpstr>
      <vt:lpstr>HEART FAILURE</vt:lpstr>
      <vt:lpstr>HEART FAILURE</vt:lpstr>
      <vt:lpstr>HEART FAILURE</vt:lpstr>
      <vt:lpstr>HEART FAILURE</vt:lpstr>
      <vt:lpstr>HEART FAILURE</vt:lpstr>
      <vt:lpstr>HEART FAILURE</vt:lpstr>
      <vt:lpstr>HEART FAILURE</vt:lpstr>
      <vt:lpstr>HEART FAILURE</vt:lpstr>
      <vt:lpstr>HEART FAILURE (cont)</vt:lpstr>
      <vt:lpstr>HEART FAILURE</vt:lpstr>
      <vt:lpstr>HEART FAILURE</vt:lpstr>
      <vt:lpstr>HEART FAILURE</vt:lpstr>
      <vt:lpstr>HEART FAILURE</vt:lpstr>
      <vt:lpstr>HEART FAILURE</vt:lpstr>
      <vt:lpstr>HEART FAILURE</vt:lpstr>
      <vt:lpstr>Slide 33</vt:lpstr>
      <vt:lpstr>Slide 34</vt:lpstr>
      <vt:lpstr>ACUTE HEART FAILURE (AHF)</vt:lpstr>
      <vt:lpstr>ACUTE HEART FAILURE (AHF)</vt:lpstr>
      <vt:lpstr>ACUTE HEART FAILURE (AHF)</vt:lpstr>
      <vt:lpstr>ACUTE HEART FAILURE (AHF)</vt:lpstr>
      <vt:lpstr>ACUTE HEART FAILURE (AHF)</vt:lpstr>
      <vt:lpstr>ACUTE HEART FAILURE (AHF)</vt:lpstr>
      <vt:lpstr>ACUTE HEART FAILURE (AHF)</vt:lpstr>
      <vt:lpstr>Case History – A fit woman with shortness of breath and flu like symptoms </vt:lpstr>
      <vt:lpstr>Questions:</vt:lpstr>
      <vt:lpstr>Answers: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</dc:title>
  <dc:creator>Dr.Zahoor Ali</dc:creator>
  <cp:lastModifiedBy>Dr.Zahoor Ali</cp:lastModifiedBy>
  <cp:revision>271</cp:revision>
  <dcterms:created xsi:type="dcterms:W3CDTF">2015-03-10T22:14:37Z</dcterms:created>
  <dcterms:modified xsi:type="dcterms:W3CDTF">2016-09-24T10:30:35Z</dcterms:modified>
</cp:coreProperties>
</file>