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91" r:id="rId14"/>
    <p:sldId id="268" r:id="rId15"/>
    <p:sldId id="269" r:id="rId16"/>
    <p:sldId id="292" r:id="rId17"/>
    <p:sldId id="270" r:id="rId18"/>
    <p:sldId id="271" r:id="rId19"/>
    <p:sldId id="273" r:id="rId20"/>
    <p:sldId id="272" r:id="rId21"/>
    <p:sldId id="274" r:id="rId22"/>
    <p:sldId id="293" r:id="rId23"/>
    <p:sldId id="275" r:id="rId24"/>
    <p:sldId id="276" r:id="rId25"/>
    <p:sldId id="277" r:id="rId26"/>
    <p:sldId id="294" r:id="rId27"/>
    <p:sldId id="278" r:id="rId28"/>
    <p:sldId id="295" r:id="rId29"/>
    <p:sldId id="279" r:id="rId30"/>
    <p:sldId id="280" r:id="rId31"/>
    <p:sldId id="281" r:id="rId32"/>
    <p:sldId id="282" r:id="rId33"/>
    <p:sldId id="287" r:id="rId34"/>
    <p:sldId id="283" r:id="rId35"/>
    <p:sldId id="284" r:id="rId36"/>
    <p:sldId id="285" r:id="rId37"/>
    <p:sldId id="286" r:id="rId38"/>
    <p:sldId id="289" r:id="rId39"/>
    <p:sldId id="296" r:id="rId40"/>
    <p:sldId id="297" r:id="rId41"/>
    <p:sldId id="298" r:id="rId42"/>
    <p:sldId id="299" r:id="rId43"/>
    <p:sldId id="28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DB513-1899-41B4-88A4-69C8587195DA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8DF4F-4ECE-4936-8A57-1856C7627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935F9-F125-4693-BEEA-C97603E035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42A4-9D1E-4FBE-BF54-33B712BD5923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0C2E9-0E0E-4245-AB18-E7B34299C6FA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ABDB-BD58-4179-A0C1-774BB0F83054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50AB-498C-4EAB-B01C-F30138274FD6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A613-7CEC-4FE3-800E-7EBDCCE58616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AD83-866C-4D24-8A88-EB4BB252C822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08F-97BD-4142-9EAF-CE1E903103E4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B14D-7C26-43CC-AAB3-5475E3F6C2C2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27AE-7905-45FA-AD7D-84F32E3F1847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7DDD-FE45-448D-B69B-A7EC400C8497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BFCF-D582-46C1-979D-E7A17D54B241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12FE1E-0502-4775-B7B4-33D22EE9A76F}" type="datetime1">
              <a:rPr lang="en-US" smtClean="0"/>
              <a:pPr/>
              <a:t>9/25/2016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61E0A-BD3C-4D0C-90A6-15B44246ED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ISCHAEMIC </a:t>
            </a:r>
            <a:br>
              <a:rPr lang="en-US" b="1" u="sng" dirty="0" smtClean="0"/>
            </a:br>
            <a:r>
              <a:rPr lang="en-US" b="1" u="sng" dirty="0" smtClean="0"/>
              <a:t>HEART DISEASE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Dr. Zahoor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6328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4953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Mechanism for development of thrombosis on plaque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Risk Factors</a:t>
            </a:r>
          </a:p>
          <a:p>
            <a:pPr>
              <a:buNone/>
            </a:pPr>
            <a:r>
              <a:rPr lang="en-US" dirty="0" smtClean="0"/>
              <a:t>Fixed IHD risk factors (that can not be changed)</a:t>
            </a:r>
          </a:p>
          <a:p>
            <a:r>
              <a:rPr lang="en-US" dirty="0" smtClean="0"/>
              <a:t>Age – CAD increases with age </a:t>
            </a:r>
          </a:p>
          <a:p>
            <a:r>
              <a:rPr lang="en-US" dirty="0" smtClean="0"/>
              <a:t>Male sex – higher incidence than premenopausal women </a:t>
            </a:r>
          </a:p>
          <a:p>
            <a:r>
              <a:rPr lang="en-US" dirty="0" smtClean="0"/>
              <a:t>Positive family history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Risk Factors</a:t>
            </a:r>
            <a:r>
              <a:rPr lang="en-US" b="1" dirty="0" smtClean="0"/>
              <a:t> (</a:t>
            </a:r>
            <a:r>
              <a:rPr lang="en-US" dirty="0" smtClean="0"/>
              <a:t>Potentially changeable risk factors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Hyperlipidaemia 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Diabetes mellitus</a:t>
            </a:r>
          </a:p>
          <a:p>
            <a:r>
              <a:rPr lang="en-US" dirty="0" smtClean="0"/>
              <a:t>Cigarette smoking </a:t>
            </a:r>
          </a:p>
          <a:p>
            <a:r>
              <a:rPr lang="en-US" dirty="0" smtClean="0"/>
              <a:t>Diet and obesity </a:t>
            </a:r>
          </a:p>
          <a:p>
            <a:r>
              <a:rPr lang="en-US" dirty="0" smtClean="0"/>
              <a:t>Lack of exercise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It is recommended that </a:t>
            </a:r>
            <a:r>
              <a:rPr lang="en-US" dirty="0" smtClean="0"/>
              <a:t> normal adult </a:t>
            </a:r>
            <a:r>
              <a:rPr lang="en-US" dirty="0" smtClean="0"/>
              <a:t>should do a minimum of 30mins of moderate activity e.g. Brisk walking, cycling on 5 days of the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8510"/>
            <a:ext cx="5295900" cy="534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590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Risk factors for Coronary Artery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Primary and Secondary Prevention </a:t>
            </a:r>
          </a:p>
          <a:p>
            <a:r>
              <a:rPr lang="en-US" dirty="0" smtClean="0"/>
              <a:t>Primary Prevention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smtClean="0"/>
              <a:t>  - It is prevention of atherosclerotic disease process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Secondary Prevention</a:t>
            </a:r>
          </a:p>
          <a:p>
            <a:pPr>
              <a:buNone/>
            </a:pPr>
            <a:r>
              <a:rPr lang="en-US" dirty="0" smtClean="0"/>
              <a:t>    - It is treatment of atherosclerosis that is treatment of disease or its complication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Important Point</a:t>
            </a:r>
            <a:endParaRPr lang="en-US" i="1" u="sng" dirty="0" smtClean="0"/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Blood Pressure should be maintained below 140/90 mmHg (in Diabetes, BP 130/80 mmHg)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Serum cholesterol should be below 4.0 mmol/L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HDL should be more than 1 mmol/L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LDL should be less than 2 mmol/L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7300" b="1" dirty="0" smtClean="0"/>
              <a:t>Stable Angina</a:t>
            </a:r>
            <a:br>
              <a:rPr lang="en-US" sz="7300" b="1" dirty="0" smtClean="0"/>
            </a:br>
            <a:endParaRPr lang="en-US" sz="7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Stable Angina</a:t>
            </a:r>
          </a:p>
          <a:p>
            <a:r>
              <a:rPr lang="en-US" dirty="0" smtClean="0"/>
              <a:t>The most common symptom associated with angina is central chest pain on exertion</a:t>
            </a:r>
          </a:p>
          <a:p>
            <a:r>
              <a:rPr lang="en-US" dirty="0" smtClean="0"/>
              <a:t>Pain of angina pectoris and myocardial infarction is due to myocardial hypoxia </a:t>
            </a:r>
          </a:p>
          <a:p>
            <a:r>
              <a:rPr lang="en-US" dirty="0" smtClean="0"/>
              <a:t>Pain in angina is retrosternal, heavy, tight or gripping, with radiation to left arm, neck, jaw , epigastrium.</a:t>
            </a:r>
          </a:p>
          <a:p>
            <a:r>
              <a:rPr lang="en-US" dirty="0" smtClean="0"/>
              <a:t>Pain last for 2-10 minute, may be mild or severe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is provoked by physical exertion, after meal, cold, windy weather, excitement </a:t>
            </a:r>
          </a:p>
          <a:p>
            <a:r>
              <a:rPr lang="en-US" dirty="0" smtClean="0"/>
              <a:t>Pain is relieved by rest or sublingual nitrates ( GTN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 descr="C:\Users\Dr.Zahoor Ali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6150820" cy="57767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667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Anginal Pain - Radiation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Why myocardial ischaemia occurs?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dirty="0" smtClean="0"/>
              <a:t>Myocardial Ischaemia occurs when there is less supply of oxygen to the heart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Less supply of oxygen may be due to decreased blood flow because of coronary artery disease 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6770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1600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Diagnosis of angina is largely based on clinical history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TYPES OF ANGINA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Stable angina – pain related to exertion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Unstable angina – pain occurs at rest, it is part of acute coronary syndrome and </a:t>
            </a:r>
            <a:r>
              <a:rPr lang="en-US" u="sng" dirty="0" smtClean="0"/>
              <a:t>we will discuss later with acute </a:t>
            </a:r>
            <a:r>
              <a:rPr lang="en-US" u="sng" smtClean="0"/>
              <a:t>coronary syndrome</a:t>
            </a:r>
            <a:r>
              <a:rPr lang="en-US" smtClean="0"/>
              <a:t>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Refractory angina – when anginal pain is not   controlled by medical therapy, patient is having severe coronary disease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70D7-F732-4DA0-98F3-67852FCFEDF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C:\Users\Dr.Zahoor Ali\Pictures\My Scans\2013-02 (Feb)\scan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37980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TYPES OF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4"/>
            </a:pPr>
            <a:r>
              <a:rPr lang="en-US" dirty="0" smtClean="0"/>
              <a:t>Variant (Prinzmetal’s) angina </a:t>
            </a:r>
          </a:p>
          <a:p>
            <a:pPr marL="514350" indent="-514350">
              <a:buNone/>
            </a:pPr>
            <a:r>
              <a:rPr lang="en-US" dirty="0" smtClean="0"/>
              <a:t>      - Angina usually at rest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- It is due to coronary artery spasm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- More in women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- There is ST elevation on ECG during pain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5. Cardiac syndrome X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- Patient has history of angina, positive exercise test but on angiography coronary arteries are normal. Prognosis is good.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Examination </a:t>
            </a:r>
          </a:p>
          <a:p>
            <a:r>
              <a:rPr lang="en-US" dirty="0" smtClean="0"/>
              <a:t>No abnormal finding in angina </a:t>
            </a:r>
          </a:p>
          <a:p>
            <a:r>
              <a:rPr lang="en-US" dirty="0" smtClean="0"/>
              <a:t>Look for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Anaemia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Throtoxicosis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Hyperlipidaemia (Xanthelasma, Tendon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Xanthoma)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Check blood pressure for hypertension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Examine CVS, exclude aortic stenosis as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possible cause of angina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Investigations</a:t>
            </a:r>
          </a:p>
          <a:p>
            <a:r>
              <a:rPr lang="en-US" dirty="0" smtClean="0"/>
              <a:t>ECG – 12 lead ECG is normal between attacks </a:t>
            </a:r>
          </a:p>
          <a:p>
            <a:pPr>
              <a:buNone/>
            </a:pPr>
            <a:r>
              <a:rPr lang="en-US" dirty="0" smtClean="0"/>
              <a:t>    During attack, transient ST-depression, T-wave inversion may appear </a:t>
            </a:r>
          </a:p>
          <a:p>
            <a:r>
              <a:rPr lang="en-US" dirty="0" smtClean="0"/>
              <a:t>Cardiac enzymes – Troponin T and Troponin I normal</a:t>
            </a:r>
          </a:p>
          <a:p>
            <a:r>
              <a:rPr lang="en-US" dirty="0" smtClean="0"/>
              <a:t>Exercise (Stress) ECG – ST- depression of 1mm is taken as positive test</a:t>
            </a:r>
          </a:p>
          <a:p>
            <a:r>
              <a:rPr lang="en-US" dirty="0" smtClean="0"/>
              <a:t>CT – coronary angiography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Investigations (cont)</a:t>
            </a:r>
          </a:p>
          <a:p>
            <a:endParaRPr lang="en-US" dirty="0" smtClean="0"/>
          </a:p>
          <a:p>
            <a:r>
              <a:rPr lang="en-US" dirty="0" smtClean="0"/>
              <a:t>Functional imaging – SPECT </a:t>
            </a:r>
          </a:p>
          <a:p>
            <a:r>
              <a:rPr lang="en-US" dirty="0" smtClean="0"/>
              <a:t>Stress Echocardiography  </a:t>
            </a:r>
          </a:p>
          <a:p>
            <a:r>
              <a:rPr lang="en-US" dirty="0" smtClean="0"/>
              <a:t>Stress Magnetic resonance imaging (MRI)</a:t>
            </a:r>
          </a:p>
          <a:p>
            <a:r>
              <a:rPr lang="en-US" dirty="0" smtClean="0"/>
              <a:t>Cardiac catheterization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Note </a:t>
            </a:r>
            <a:r>
              <a:rPr lang="en-US" dirty="0" smtClean="0"/>
              <a:t>– SPECT – Single Photon Emission Computed Tomography – it is scan of heart, non invasive nuclear  imaging test after radioactive tracer injection given IV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Management of Stable Angina</a:t>
            </a:r>
          </a:p>
          <a:p>
            <a:r>
              <a:rPr lang="en-US" dirty="0" smtClean="0"/>
              <a:t>Inform the patient about the nature of disease and reassure that prognosis is good </a:t>
            </a:r>
          </a:p>
          <a:p>
            <a:r>
              <a:rPr lang="en-US" dirty="0" smtClean="0"/>
              <a:t>Annual mortality &lt; 2%</a:t>
            </a:r>
          </a:p>
          <a:p>
            <a:r>
              <a:rPr lang="en-US" dirty="0" smtClean="0"/>
              <a:t>Treat underlying problem e.g. anemia or hyperthyroidism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Management of </a:t>
            </a:r>
            <a:r>
              <a:rPr lang="en-US" b="1" u="sng" smtClean="0"/>
              <a:t>Stable Angina (cont)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Manage DM, hypertension if present </a:t>
            </a:r>
          </a:p>
          <a:p>
            <a:r>
              <a:rPr lang="en-US" dirty="0" smtClean="0"/>
              <a:t>Look for risk factors e.g. smoking, obesity, hypercholesterolaemia, advice and treat </a:t>
            </a:r>
          </a:p>
          <a:p>
            <a:r>
              <a:rPr lang="en-US" dirty="0" smtClean="0"/>
              <a:t>Regular exercise should be encouraged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Pharmacological therapy</a:t>
            </a:r>
          </a:p>
          <a:p>
            <a:pPr marL="514350" indent="-514350">
              <a:buAutoNum type="arabicPeriod"/>
            </a:pPr>
            <a:r>
              <a:rPr lang="en-US" dirty="0" smtClean="0"/>
              <a:t>Vasodilator – GTN (Glyceryl Trinitrate 0.3-1mg sublingual)</a:t>
            </a:r>
          </a:p>
          <a:p>
            <a:pPr marL="514350" indent="-514350">
              <a:buNone/>
            </a:pPr>
            <a:r>
              <a:rPr lang="en-US" dirty="0" smtClean="0"/>
              <a:t>      Isosorbide mononitrate – 10-60mg orally twice daily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Beta Blocker </a:t>
            </a:r>
          </a:p>
          <a:p>
            <a:pPr marL="514350" indent="-514350">
              <a:buNone/>
            </a:pPr>
            <a:r>
              <a:rPr lang="en-US" dirty="0" smtClean="0"/>
              <a:t>      Atenolol (Tenormin)  25-100mg daily </a:t>
            </a:r>
          </a:p>
          <a:p>
            <a:pPr marL="514350" indent="-514350">
              <a:buNone/>
            </a:pPr>
            <a:r>
              <a:rPr lang="en-US" dirty="0" smtClean="0"/>
              <a:t>      Bisoprolol (Concor) 2.5-10mg/day</a:t>
            </a:r>
          </a:p>
          <a:p>
            <a:pPr marL="514350" indent="-514350">
              <a:buNone/>
            </a:pPr>
            <a:r>
              <a:rPr lang="en-US" dirty="0" smtClean="0"/>
              <a:t>      Beta blocker decrease heart rate, decrease BP, and decrease myocardial O</a:t>
            </a:r>
            <a:r>
              <a:rPr lang="en-US" baseline="-25000" dirty="0" smtClean="0"/>
              <a:t>2</a:t>
            </a:r>
            <a:r>
              <a:rPr lang="en-US" dirty="0" smtClean="0"/>
              <a:t>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676400" y="685800"/>
            <a:ext cx="5638800" cy="685800"/>
          </a:xfrm>
        </p:spPr>
        <p:txBody>
          <a:bodyPr/>
          <a:lstStyle/>
          <a:p>
            <a:pPr marL="36513" indent="0" eaLnBrk="1" hangingPunct="1">
              <a:buFont typeface="Wingdings 2" pitchFamily="18" charset="2"/>
              <a:buNone/>
            </a:pPr>
            <a:r>
              <a:rPr lang="en-US" dirty="0" smtClean="0"/>
              <a:t>Diagram of coronary circulation</a:t>
            </a:r>
          </a:p>
        </p:txBody>
      </p:sp>
      <p:pic>
        <p:nvPicPr>
          <p:cNvPr id="4" name="Picture 4" descr="coro_art"/>
          <p:cNvPicPr>
            <a:picLocks noChangeAspect="1" noChangeArrowheads="1"/>
          </p:cNvPicPr>
          <p:nvPr/>
        </p:nvPicPr>
        <p:blipFill>
          <a:blip r:embed="rId3" cstate="print"/>
          <a:srcRect b="6383"/>
          <a:stretch>
            <a:fillRect/>
          </a:stretch>
        </p:blipFill>
        <p:spPr bwMode="auto">
          <a:xfrm>
            <a:off x="1066800" y="15240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68DAC-42F9-49A9-8C96-534DFC6CE7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/>
              <a:t>Pharmacological therapy (cont)</a:t>
            </a:r>
          </a:p>
          <a:p>
            <a:pPr>
              <a:buNone/>
            </a:pPr>
            <a:r>
              <a:rPr lang="en-US" dirty="0" smtClean="0"/>
              <a:t>3. Calcium channel blocker </a:t>
            </a:r>
          </a:p>
          <a:p>
            <a:pPr>
              <a:buNone/>
            </a:pPr>
            <a:r>
              <a:rPr lang="en-US" dirty="0" smtClean="0"/>
              <a:t>     -Verapamil – 80-120mg three times per day</a:t>
            </a:r>
          </a:p>
          <a:p>
            <a:pPr>
              <a:buNone/>
            </a:pPr>
            <a:r>
              <a:rPr lang="en-US" dirty="0" smtClean="0"/>
              <a:t>    - Diltiazem – 60-120mg three times per day </a:t>
            </a:r>
          </a:p>
          <a:p>
            <a:pPr>
              <a:buNone/>
            </a:pPr>
            <a:r>
              <a:rPr lang="en-US" dirty="0" smtClean="0"/>
              <a:t>    - Amlodipine (mainly vasodilator) – 5-10mg per day</a:t>
            </a:r>
          </a:p>
          <a:p>
            <a:pPr>
              <a:buNone/>
            </a:pPr>
            <a:r>
              <a:rPr lang="en-US" dirty="0" smtClean="0"/>
              <a:t>     Verapamil and Diltiazem decrease force of cardiac contraction and inhibit cardiac conductive tissue, therefore, they are contraindicated in severe bradycardia, left ventricular failure, second or third degree heart block </a:t>
            </a:r>
          </a:p>
          <a:p>
            <a:pPr>
              <a:buNone/>
            </a:pPr>
            <a:r>
              <a:rPr lang="en-US" dirty="0" smtClean="0"/>
              <a:t>     Side effect – Verapamil - Constipation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Pharmacological therapy (cont)</a:t>
            </a:r>
          </a:p>
          <a:p>
            <a:pPr>
              <a:buNone/>
            </a:pPr>
            <a:r>
              <a:rPr lang="en-US" b="1" dirty="0" smtClean="0"/>
              <a:t>Secondary Prevention </a:t>
            </a:r>
          </a:p>
          <a:p>
            <a:r>
              <a:rPr lang="en-US" dirty="0" smtClean="0"/>
              <a:t>Aspirin 75mg daily – it is anti platelet, side effect is GI bleeding</a:t>
            </a:r>
          </a:p>
          <a:p>
            <a:r>
              <a:rPr lang="en-US" dirty="0" smtClean="0"/>
              <a:t>ACE inhibitors – used if hypertension, heart failure.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Statins (Lipitor ) used to reduce total cholesterol to 4mmol/L and LDL to blow 2mmol/L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Revascularization</a:t>
            </a:r>
          </a:p>
          <a:p>
            <a:pPr>
              <a:buNone/>
            </a:pPr>
            <a:r>
              <a:rPr lang="en-US" b="1" dirty="0" smtClean="0"/>
              <a:t>PCI – Percutaneous Coronary Intervention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It is process to dilate coronary artery stenosis, using inflatable balloon and metallic stent introduced via femoral, radial, or brachial artery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838200"/>
            <a:ext cx="3328987" cy="47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58674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Intra Coronary Stent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Revascularization (cont)</a:t>
            </a:r>
          </a:p>
          <a:p>
            <a:r>
              <a:rPr lang="en-US" dirty="0" smtClean="0"/>
              <a:t>Complication – bleeding, hematoma, pseudo aneurysm </a:t>
            </a:r>
          </a:p>
          <a:p>
            <a:r>
              <a:rPr lang="en-US" dirty="0" smtClean="0"/>
              <a:t>Serious Complication </a:t>
            </a:r>
          </a:p>
          <a:p>
            <a:pPr>
              <a:buNone/>
            </a:pPr>
            <a:r>
              <a:rPr lang="en-US" dirty="0" smtClean="0"/>
              <a:t>       – Acute MI 2%</a:t>
            </a:r>
          </a:p>
          <a:p>
            <a:pPr>
              <a:buNone/>
            </a:pPr>
            <a:r>
              <a:rPr lang="en-US" dirty="0" smtClean="0"/>
              <a:t>       – Stroke 0.4%</a:t>
            </a:r>
          </a:p>
          <a:p>
            <a:pPr>
              <a:buNone/>
            </a:pPr>
            <a:r>
              <a:rPr lang="en-US" dirty="0" smtClean="0"/>
              <a:t>       – Death 1% </a:t>
            </a:r>
          </a:p>
          <a:p>
            <a:r>
              <a:rPr lang="en-US" dirty="0" smtClean="0"/>
              <a:t>When metallic Drug – eluting stent are used, patients are advised to take </a:t>
            </a:r>
            <a:r>
              <a:rPr lang="en-US" b="1" dirty="0" smtClean="0"/>
              <a:t>Aspirin</a:t>
            </a:r>
            <a:r>
              <a:rPr lang="en-US" dirty="0" smtClean="0"/>
              <a:t>, </a:t>
            </a:r>
            <a:r>
              <a:rPr lang="en-US" b="1" dirty="0" smtClean="0"/>
              <a:t>Plavix</a:t>
            </a:r>
            <a:r>
              <a:rPr lang="en-US" dirty="0" smtClean="0"/>
              <a:t> for 1 year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2762250" cy="2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2971800" cy="26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86201"/>
            <a:ext cx="2829243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2663"/>
            <a:ext cx="2667000" cy="24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2983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A. Right coronary artery (RCA) occluded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3048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B. Soft wire passed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336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C. Balloon is inflated to dilate stenosis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6324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D. RCA reopened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Percutaneous Transluminal Coronary Angioplasty PTCA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STABLE ANGINA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Coronary Artery Bypass Grafting (CABG)</a:t>
            </a:r>
          </a:p>
          <a:p>
            <a:r>
              <a:rPr lang="en-US" dirty="0" smtClean="0"/>
              <a:t>Autologus veins or arteries are anastomosed</a:t>
            </a:r>
          </a:p>
          <a:p>
            <a:r>
              <a:rPr lang="en-US" dirty="0" smtClean="0"/>
              <a:t>Saphanous vein or internal memory artery are used </a:t>
            </a:r>
          </a:p>
          <a:p>
            <a:r>
              <a:rPr lang="en-US" dirty="0" smtClean="0"/>
              <a:t>Operative mortality &lt; 1%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6198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172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Relief of Coronary Obstruction By Surgical Techniques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847725"/>
            <a:ext cx="4762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971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Algorithm for Management of Patient’s with Stable Angina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CASE HISTORY – A patient with hypertension and chest pain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</a:t>
            </a:r>
          </a:p>
          <a:p>
            <a:pPr>
              <a:buNone/>
            </a:pPr>
            <a:r>
              <a:rPr lang="en-US" dirty="0" smtClean="0"/>
              <a:t>          A 50 year old smoker with hypertension develops central crushing chest pain radiating to his jaw. He has vomited and now feels short of breath. ECG was done which is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Coronary artery disease may be due to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Atheroma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Thrombosis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Embolus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Spasm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Coronary ostial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 descr="C:\Users\Dr.Zahoor Ali\Desktop\antero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2212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Questions: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is the diagnosis?</a:t>
            </a:r>
          </a:p>
          <a:p>
            <a:pPr marL="514350" indent="-514350">
              <a:buNone/>
            </a:pPr>
            <a:r>
              <a:rPr lang="en-US" dirty="0" smtClean="0"/>
              <a:t>         a. Posterior MI</a:t>
            </a:r>
          </a:p>
          <a:p>
            <a:pPr marL="514350" indent="-514350">
              <a:buNone/>
            </a:pPr>
            <a:r>
              <a:rPr lang="en-US" dirty="0" smtClean="0"/>
              <a:t>         b. Inferior MI</a:t>
            </a:r>
          </a:p>
          <a:p>
            <a:pPr marL="514350" indent="-514350">
              <a:buNone/>
            </a:pPr>
            <a:r>
              <a:rPr lang="en-US" dirty="0" smtClean="0"/>
              <a:t>         c. Antrolateral MI</a:t>
            </a:r>
          </a:p>
          <a:p>
            <a:pPr marL="514350" indent="-514350">
              <a:buNone/>
            </a:pPr>
            <a:r>
              <a:rPr lang="en-US" dirty="0" smtClean="0"/>
              <a:t>         d. Pericarditis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Patient is given Morphine, anti-emetic and aspirin. He is taken immediately to the cardiac cath lab, where he undergoes coronary angiography and stenting to one of the vessels. Which coronary artery is stented?</a:t>
            </a:r>
          </a:p>
          <a:p>
            <a:pPr marL="514350" indent="-514350">
              <a:buNone/>
            </a:pPr>
            <a:r>
              <a:rPr lang="en-US" dirty="0" smtClean="0"/>
              <a:t>          a. Right </a:t>
            </a:r>
          </a:p>
          <a:p>
            <a:pPr marL="514350" indent="-514350">
              <a:buNone/>
            </a:pPr>
            <a:r>
              <a:rPr lang="en-US" dirty="0" smtClean="0"/>
              <a:t>          b. Circumflex </a:t>
            </a:r>
          </a:p>
          <a:p>
            <a:pPr marL="514350" indent="-514350">
              <a:buNone/>
            </a:pPr>
            <a:r>
              <a:rPr lang="en-US" dirty="0" smtClean="0"/>
              <a:t>          c. Diagonal </a:t>
            </a:r>
          </a:p>
          <a:p>
            <a:pPr marL="514350" indent="-514350">
              <a:buNone/>
            </a:pPr>
            <a:r>
              <a:rPr lang="en-US" dirty="0" smtClean="0"/>
              <a:t>          d. Left anterior descending (LAD)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Answers: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Answer to Question 1 :</a:t>
            </a:r>
          </a:p>
          <a:p>
            <a:pPr>
              <a:buNone/>
            </a:pPr>
            <a:r>
              <a:rPr lang="en-US" dirty="0" smtClean="0"/>
              <a:t>     c. Antrolateral MI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Answer to Question 2:</a:t>
            </a:r>
          </a:p>
          <a:p>
            <a:pPr>
              <a:buNone/>
            </a:pPr>
            <a:r>
              <a:rPr lang="en-US" dirty="0" smtClean="0"/>
              <a:t>    d. Left anterior descending (LAD)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Coronary Artery Disease (cont)</a:t>
            </a:r>
          </a:p>
          <a:p>
            <a:r>
              <a:rPr lang="en-US" dirty="0" smtClean="0"/>
              <a:t>Decrease in oxygenated blood flow to coronary artery due to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Anaemia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Carboxyhaemoglubinaemia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Hypotension   </a:t>
            </a:r>
          </a:p>
          <a:p>
            <a:r>
              <a:rPr lang="en-US" dirty="0" smtClean="0"/>
              <a:t>Increased demand of oxygen due to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increase cardiac output e.g. Throtoxicosis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- myocardial hypertrophy e.g. Hypertension,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Aortic Stenosis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Myocardial Ischemia occurs most commonly due to obstructive coronary artery disease (CAD) in the form of coronary </a:t>
            </a:r>
            <a:r>
              <a:rPr lang="en-US" b="1" dirty="0" smtClean="0"/>
              <a:t>Atherosclerosis</a:t>
            </a:r>
          </a:p>
          <a:p>
            <a:r>
              <a:rPr lang="en-US" dirty="0" smtClean="0"/>
              <a:t>CAD is the largest cause of death in UK and many parts of the world</a:t>
            </a:r>
          </a:p>
          <a:p>
            <a:r>
              <a:rPr lang="en-US" dirty="0" smtClean="0"/>
              <a:t>In 2009 in UK, 1:5 male and 1:8 female death were from coronary artery disease </a:t>
            </a:r>
          </a:p>
          <a:p>
            <a:r>
              <a:rPr lang="en-US" dirty="0" smtClean="0"/>
              <a:t>Sudden death can occur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We will study the process of Atherosclerosis</a:t>
            </a:r>
          </a:p>
          <a:p>
            <a:endParaRPr lang="en-US" dirty="0" smtClean="0"/>
          </a:p>
          <a:p>
            <a:r>
              <a:rPr lang="en-US" dirty="0" smtClean="0"/>
              <a:t>Coronary Atherosclerosis is characterized by accumulation of lipid, macrophages and smooth muscle cells in the intimal plaques in large and medium size coronary arteries</a:t>
            </a:r>
          </a:p>
          <a:p>
            <a:r>
              <a:rPr lang="en-US" dirty="0" smtClean="0"/>
              <a:t>Process of Atherosclerosis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Endothelial injury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Accumulation of lipoprotein (LDL)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LDL are taken by macrophages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Formation of foam cells – macrophages which have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taken LDL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Proliferation of smooth muscle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Formation of Plaque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 Proliferation of smooth muscle cells with collagen formation, lipid deposition, macrophages, inflammatory cells, endothelial cell proliferation all make fibro lipid plaque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 Plaque may be </a:t>
            </a:r>
          </a:p>
          <a:p>
            <a:pPr marL="736600" indent="-217488">
              <a:buFont typeface="Arial" pitchFamily="34" charset="0"/>
              <a:buChar char="•"/>
            </a:pPr>
            <a:r>
              <a:rPr lang="en-US" b="1" u="sng" dirty="0" smtClean="0"/>
              <a:t>stable</a:t>
            </a:r>
            <a:r>
              <a:rPr lang="en-US" b="1" dirty="0" smtClean="0"/>
              <a:t> </a:t>
            </a:r>
          </a:p>
          <a:p>
            <a:pPr marL="736600" indent="-217488">
              <a:buFont typeface="Arial" pitchFamily="34" charset="0"/>
              <a:buChar char="•"/>
            </a:pPr>
            <a:r>
              <a:rPr lang="en-US" b="1" u="sng" dirty="0" smtClean="0"/>
              <a:t>unstable</a:t>
            </a:r>
            <a:r>
              <a:rPr lang="en-US" dirty="0" smtClean="0"/>
              <a:t> (can rupture)</a:t>
            </a:r>
          </a:p>
          <a:p>
            <a:pPr>
              <a:buNone/>
            </a:pPr>
            <a:r>
              <a:rPr lang="en-US" dirty="0" smtClean="0"/>
              <a:t>  - Plaque can obstruct the blood vessel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Plaque can undergo thrombosis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ISCHAEMIC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458200" cy="4525963"/>
          </a:xfrm>
        </p:spPr>
        <p:txBody>
          <a:bodyPr/>
          <a:lstStyle/>
          <a:p>
            <a:r>
              <a:rPr lang="en-US" dirty="0" smtClean="0"/>
              <a:t>Coronary artery disease (CAD) gives rise to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1. Stable angina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2. Acute coronary syndrome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- Unstable angina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- Non ST elevation myocardial infarction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(NSTEMI)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- ST elevation myocardial infarction (STEMI)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1E0A-BD3C-4D0C-90A6-15B44246ED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1619</Words>
  <Application>Microsoft Office PowerPoint</Application>
  <PresentationFormat>On-screen Show (4:3)</PresentationFormat>
  <Paragraphs>267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ISCHAEMIC  HEART DISEASE</vt:lpstr>
      <vt:lpstr>ISCHAEMIC HEART DISEASE (IHD)</vt:lpstr>
      <vt:lpstr>PowerPoint Presentation</vt:lpstr>
      <vt:lpstr>ISCHAEMIC HEART DISEASE (IHD)</vt:lpstr>
      <vt:lpstr>ISCHAEMIC HEART DISEASE (IHD)</vt:lpstr>
      <vt:lpstr>ISCHAEMIC HEART DISEASE (IHD)</vt:lpstr>
      <vt:lpstr>ISCHAEMIC HEART DISEASE (IHD)</vt:lpstr>
      <vt:lpstr>ISCHAEMIC HEART DISEASE (IHD)</vt:lpstr>
      <vt:lpstr>ISCHAEMIC HEART DISEASE (IHD)</vt:lpstr>
      <vt:lpstr>PowerPoint Presentation</vt:lpstr>
      <vt:lpstr>ISCHAEMIC HEART DISEASE (IHD)</vt:lpstr>
      <vt:lpstr>ISCHAEMIC HEART DISEASE (IHD)</vt:lpstr>
      <vt:lpstr>ISCHAEMIC HEART DISEASE (IHD)</vt:lpstr>
      <vt:lpstr>ISCHAEMIC HEART DISEASE (IHD)</vt:lpstr>
      <vt:lpstr>ISCHAEMIC HEART DISEASE (IHD)</vt:lpstr>
      <vt:lpstr>   Stable Angina </vt:lpstr>
      <vt:lpstr>ISCHAEMIC HEART DISEASE (IHD)</vt:lpstr>
      <vt:lpstr>ISCHAEMIC HEART DISEASE (IHD)</vt:lpstr>
      <vt:lpstr>PowerPoint Presentation</vt:lpstr>
      <vt:lpstr>ISCHAEMIC HEART DISEASE (IHD)</vt:lpstr>
      <vt:lpstr>TYPES OF ANGINA</vt:lpstr>
      <vt:lpstr>PowerPoint Presentation</vt:lpstr>
      <vt:lpstr>TYPES OF ANGINA (cont)</vt:lpstr>
      <vt:lpstr>STABLE ANGINA</vt:lpstr>
      <vt:lpstr>STABLE ANGINA (cont)</vt:lpstr>
      <vt:lpstr>STABLE ANGINA (cont)</vt:lpstr>
      <vt:lpstr>STABLE ANGINA (cont)</vt:lpstr>
      <vt:lpstr>STABLE ANGINA (cont)</vt:lpstr>
      <vt:lpstr>STABLE ANGINA (cont)</vt:lpstr>
      <vt:lpstr>STABLE ANGINA (cont)</vt:lpstr>
      <vt:lpstr>STABLE ANGINA (cont)</vt:lpstr>
      <vt:lpstr>STABLE ANGINA (cont)</vt:lpstr>
      <vt:lpstr>PowerPoint Presentation</vt:lpstr>
      <vt:lpstr>STABLE ANGINA (cont)</vt:lpstr>
      <vt:lpstr>PowerPoint Presentation</vt:lpstr>
      <vt:lpstr>STABLE ANGINA (cont)</vt:lpstr>
      <vt:lpstr>PowerPoint Presentation</vt:lpstr>
      <vt:lpstr>PowerPoint Presentation</vt:lpstr>
      <vt:lpstr>CASE HISTORY – A patient with hypertension and chest pain</vt:lpstr>
      <vt:lpstr>PowerPoint Presentation</vt:lpstr>
      <vt:lpstr>Questions:</vt:lpstr>
      <vt:lpstr>Answers: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ISCHEMIC HEART DISEASE</dc:title>
  <dc:creator>Dr.Zahoor Ali</dc:creator>
  <cp:lastModifiedBy>Dr.Zahoor Ali</cp:lastModifiedBy>
  <cp:revision>267</cp:revision>
  <dcterms:created xsi:type="dcterms:W3CDTF">2015-03-02T20:30:51Z</dcterms:created>
  <dcterms:modified xsi:type="dcterms:W3CDTF">2016-09-25T05:04:21Z</dcterms:modified>
</cp:coreProperties>
</file>