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286" r:id="rId3"/>
    <p:sldId id="367" r:id="rId4"/>
    <p:sldId id="287" r:id="rId5"/>
    <p:sldId id="341" r:id="rId6"/>
    <p:sldId id="371" r:id="rId7"/>
    <p:sldId id="373" r:id="rId8"/>
    <p:sldId id="288" r:id="rId9"/>
    <p:sldId id="358" r:id="rId10"/>
    <p:sldId id="369" r:id="rId11"/>
    <p:sldId id="349" r:id="rId12"/>
    <p:sldId id="289" r:id="rId13"/>
    <p:sldId id="347" r:id="rId14"/>
    <p:sldId id="343" r:id="rId15"/>
    <p:sldId id="370" r:id="rId16"/>
    <p:sldId id="297" r:id="rId17"/>
    <p:sldId id="351" r:id="rId18"/>
    <p:sldId id="299" r:id="rId19"/>
    <p:sldId id="312" r:id="rId20"/>
    <p:sldId id="357" r:id="rId21"/>
    <p:sldId id="310" r:id="rId22"/>
    <p:sldId id="355" r:id="rId23"/>
    <p:sldId id="356" r:id="rId24"/>
    <p:sldId id="352" r:id="rId25"/>
    <p:sldId id="303" r:id="rId26"/>
    <p:sldId id="359" r:id="rId27"/>
    <p:sldId id="317" r:id="rId28"/>
    <p:sldId id="368" r:id="rId29"/>
    <p:sldId id="336" r:id="rId30"/>
    <p:sldId id="335" r:id="rId31"/>
    <p:sldId id="319" r:id="rId32"/>
    <p:sldId id="361" r:id="rId33"/>
    <p:sldId id="362" r:id="rId34"/>
    <p:sldId id="363" r:id="rId35"/>
    <p:sldId id="339" r:id="rId36"/>
    <p:sldId id="365" r:id="rId37"/>
    <p:sldId id="305" r:id="rId38"/>
    <p:sldId id="30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860455-55DC-4033-A9EE-E1E49674954C}" type="datetimeFigureOut">
              <a:rPr lang="ar-SA" smtClean="0"/>
              <a:t>12/06/1437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22CB37-9D2A-4116-82F6-1BE462F6DE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21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E6399-5C96-4FF0-9ADE-D9A8F4F52093}" type="slidenum">
              <a:rPr lang="en-US"/>
              <a:pPr/>
              <a:t>24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15318-CE2D-4C17-B191-A2C90B91E493}" type="slidenum">
              <a:rPr lang="en-US"/>
              <a:pPr/>
              <a:t>35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71538" y="192088"/>
            <a:ext cx="8162925" cy="5903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2F2693-01C7-4969-ABCF-044ED5463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0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6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rum_albumi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en.wikipedia.org/wiki/Blood_urea_nitroge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and Chronic Renal Failure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</a:t>
            </a:r>
          </a:p>
          <a:p>
            <a:r>
              <a:rPr lang="en-US" sz="3000" dirty="0" smtClean="0"/>
              <a:t>Dr. </a:t>
            </a:r>
            <a:r>
              <a:rPr lang="en-US" sz="3000" dirty="0" err="1" smtClean="0"/>
              <a:t>Hayam</a:t>
            </a:r>
            <a:r>
              <a:rPr lang="en-US" sz="3000" dirty="0" smtClean="0"/>
              <a:t> </a:t>
            </a:r>
            <a:r>
              <a:rPr lang="en-US" sz="3000" dirty="0" err="1" smtClean="0"/>
              <a:t>Hebah</a:t>
            </a:r>
            <a:endParaRPr lang="en-US" sz="3000" dirty="0" smtClean="0"/>
          </a:p>
          <a:p>
            <a:r>
              <a:rPr lang="en-US" dirty="0" smtClean="0"/>
              <a:t>Associate professor of Internal Medicine</a:t>
            </a:r>
          </a:p>
          <a:p>
            <a:r>
              <a:rPr lang="en-US" dirty="0" smtClean="0"/>
              <a:t>AL </a:t>
            </a:r>
            <a:r>
              <a:rPr lang="en-US" dirty="0" err="1" smtClean="0"/>
              <a:t>Maarefa</a:t>
            </a:r>
            <a:r>
              <a:rPr lang="en-US" dirty="0" smtClean="0"/>
              <a:t> College</a:t>
            </a:r>
          </a:p>
        </p:txBody>
      </p:sp>
    </p:spTree>
    <p:extLst>
      <p:ext uri="{BB962C8B-B14F-4D97-AF65-F5344CB8AC3E}">
        <p14:creationId xmlns:p14="http://schemas.microsoft.com/office/powerpoint/2010/main" val="39105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Acute Tubular Necrosis(ATN): toxic&#10;&#10;Necrotic PCT&#10;(no nuclei)&#10;Glom. Norm&#10;Normal DCT&#10;(Pro. cast inside)&#10;&#10;PCT early necrosis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7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8434" name="Picture 2" descr="http://openi.nlm.nih.gov/imgs/512/229/2717405/2717405_cc7759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162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Symptoms of ARF</a:t>
            </a:r>
            <a:r>
              <a:rPr lang="en-US" sz="2000" dirty="0" smtClean="0"/>
              <a:t>:</a:t>
            </a:r>
            <a:endParaRPr lang="ar-S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c/p in volume</a:t>
            </a:r>
          </a:p>
          <a:p>
            <a:pPr marL="0" indent="0" algn="l" rtl="0">
              <a:buNone/>
            </a:pPr>
            <a:r>
              <a:rPr lang="en-US" dirty="0"/>
              <a:t>o</a:t>
            </a:r>
            <a:r>
              <a:rPr lang="en-US" dirty="0" smtClean="0"/>
              <a:t>verloaded</a:t>
            </a:r>
          </a:p>
          <a:p>
            <a:pPr marL="0" indent="0" algn="l" rtl="0">
              <a:buNone/>
            </a:pPr>
            <a:r>
              <a:rPr lang="en-US" dirty="0" smtClean="0"/>
              <a:t> patient .</a:t>
            </a:r>
            <a:endParaRPr lang="ar-SA" dirty="0"/>
          </a:p>
        </p:txBody>
      </p:sp>
      <p:pic>
        <p:nvPicPr>
          <p:cNvPr id="5122" name="Picture 2" descr="http://www.materheartfailureservice.ie/test/images/symptom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42672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Pulmonary edema x-ray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0">
              <a:buNone/>
            </a:pPr>
            <a:endParaRPr lang="ar-SA" dirty="0"/>
          </a:p>
        </p:txBody>
      </p:sp>
      <p:pic>
        <p:nvPicPr>
          <p:cNvPr id="8194" name="Picture 2" descr="https://www.med-ed.virginia.edu/courses/rad/cxr/web%20images/wo_l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620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19257"/>
            <a:ext cx="6897445" cy="360381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2-c/p of</a:t>
            </a:r>
          </a:p>
          <a:p>
            <a:pPr marL="0" indent="0" algn="l" rtl="0">
              <a:buNone/>
            </a:pPr>
            <a:r>
              <a:rPr lang="en-US" dirty="0" smtClean="0"/>
              <a:t>Dehydrated</a:t>
            </a:r>
          </a:p>
          <a:p>
            <a:pPr marL="0" indent="0" algn="l" rtl="0">
              <a:buNone/>
            </a:pPr>
            <a:r>
              <a:rPr lang="en-US" dirty="0"/>
              <a:t>m</a:t>
            </a:r>
            <a:r>
              <a:rPr lang="en-US" dirty="0" smtClean="0"/>
              <a:t>an with </a:t>
            </a:r>
          </a:p>
          <a:p>
            <a:pPr marL="0" indent="0" algn="l" rtl="0">
              <a:buNone/>
            </a:pPr>
            <a:r>
              <a:rPr lang="en-US" dirty="0" smtClean="0"/>
              <a:t>-Sunken eyes ,</a:t>
            </a:r>
          </a:p>
          <a:p>
            <a:pPr marL="0" indent="0" algn="l" rtl="0">
              <a:buNone/>
            </a:pPr>
            <a:r>
              <a:rPr lang="en-US" dirty="0" smtClean="0"/>
              <a:t>-Dry mouth,</a:t>
            </a:r>
          </a:p>
          <a:p>
            <a:pPr marL="0" indent="0" algn="l" rtl="0">
              <a:buNone/>
            </a:pPr>
            <a:r>
              <a:rPr lang="en-US" dirty="0" smtClean="0"/>
              <a:t>-Loss of skin </a:t>
            </a:r>
          </a:p>
          <a:p>
            <a:pPr marL="0" indent="0" algn="l" rtl="0">
              <a:buNone/>
            </a:pPr>
            <a:r>
              <a:rPr lang="en-US" dirty="0" smtClean="0"/>
              <a:t>turgor ,</a:t>
            </a:r>
          </a:p>
          <a:p>
            <a:pPr marL="0" indent="0" algn="l" rtl="0">
              <a:buNone/>
            </a:pPr>
            <a:r>
              <a:rPr lang="en-US" dirty="0" smtClean="0"/>
              <a:t>-oliguria</a:t>
            </a:r>
          </a:p>
          <a:p>
            <a:pPr algn="l" rtl="0"/>
            <a:endParaRPr lang="ar-SA" dirty="0"/>
          </a:p>
        </p:txBody>
      </p:sp>
      <p:pic>
        <p:nvPicPr>
          <p:cNvPr id="2050" name="Picture 2" descr="https://upload.wikimedia.org/wikipedia/commons/2/2b/Adult_cholera_pati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0"/>
            <a:ext cx="5486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0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C/P OF THE CAUSE :</a:t>
            </a:r>
          </a:p>
          <a:p>
            <a:pPr marL="0" indent="0" algn="l" rtl="0">
              <a:buNone/>
            </a:pPr>
            <a:r>
              <a:rPr lang="en-US" dirty="0" err="1" smtClean="0"/>
              <a:t>e.g</a:t>
            </a:r>
            <a:r>
              <a:rPr lang="en-US" dirty="0" smtClean="0"/>
              <a:t>:----- picture of infective endocarditis or myocardial infarction</a:t>
            </a:r>
          </a:p>
          <a:p>
            <a:pPr marL="0" indent="0" algn="l" rtl="0">
              <a:buNone/>
            </a:pPr>
            <a:r>
              <a:rPr lang="en-US" dirty="0" smtClean="0"/>
              <a:t>----- picture of fever and loin pain in obstructive </a:t>
            </a:r>
            <a:r>
              <a:rPr lang="en-US" dirty="0" err="1" smtClean="0"/>
              <a:t>uropathy</a:t>
            </a:r>
            <a:r>
              <a:rPr lang="en-US" dirty="0" smtClean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29843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 descr="http://www.balance-ph-diet.com/images/symptoms_acido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3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Hyperkalemia symptoms:</a:t>
            </a:r>
            <a:endParaRPr lang="ar-SA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/>
            <a:r>
              <a:rPr lang="en-US" dirty="0"/>
              <a:t>Weakness</a:t>
            </a:r>
          </a:p>
          <a:p>
            <a:pPr algn="l" rtl="0"/>
            <a:r>
              <a:rPr lang="en-US" dirty="0"/>
              <a:t>Lethargy</a:t>
            </a:r>
          </a:p>
          <a:p>
            <a:pPr algn="l" rtl="0"/>
            <a:r>
              <a:rPr lang="en-US" dirty="0"/>
              <a:t>Muscle cramps</a:t>
            </a:r>
          </a:p>
          <a:p>
            <a:pPr algn="l" rtl="0"/>
            <a:r>
              <a:rPr lang="en-US" dirty="0" err="1" smtClean="0"/>
              <a:t>Paresthesias</a:t>
            </a:r>
            <a:endParaRPr lang="en-US" dirty="0"/>
          </a:p>
          <a:p>
            <a:pPr algn="l" rtl="0"/>
            <a:r>
              <a:rPr lang="en-US" dirty="0"/>
              <a:t>Dysrhythmias</a:t>
            </a:r>
          </a:p>
        </p:txBody>
      </p:sp>
      <p:pic>
        <p:nvPicPr>
          <p:cNvPr id="7" name="Picture 2" descr="http://www.emedu.org/ecg/images/ans/2k_1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75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386" name="Picture 2" descr="http://image.slidesharecdn.com/08al-ghonaim-approachtoacuterenalfailure-100407101943-phpapp01/95/08-al-ghonaim-approach-to-acute-renal-failure-36-728.jpg?cb=12706356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96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Investigations of patients with AKI: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Confirmation of AKI</a:t>
            </a:r>
            <a:r>
              <a:rPr lang="en-US" dirty="0" smtClean="0"/>
              <a:t>: urea and </a:t>
            </a:r>
            <a:r>
              <a:rPr lang="en-US" dirty="0" err="1" smtClean="0"/>
              <a:t>creatinine</a:t>
            </a:r>
            <a:r>
              <a:rPr lang="en-US" dirty="0" smtClean="0"/>
              <a:t>.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Complications</a:t>
            </a:r>
            <a:r>
              <a:rPr lang="en-US" dirty="0" smtClean="0"/>
              <a:t>:- electrolytes : k, calcium and phosphate       - anemia: CBC    -ECG      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Cause of renal failure</a:t>
            </a:r>
            <a:r>
              <a:rPr lang="en-US" dirty="0" smtClean="0"/>
              <a:t>: urine analysis, urine C&amp;S, CRP,  Abdominal u/s , renal biopsy. CPK 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Serology </a:t>
            </a:r>
            <a:r>
              <a:rPr lang="en-US" dirty="0" smtClean="0"/>
              <a:t>: HIV &amp; hepatitis serology if urgent dialysis is indicated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http://carolina-now.com/image/5520a2c1a9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https://pedclerk.bsd.uchicago.edu/sites/pedclerk.uchicago.edu/files/uploads/Untitled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96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97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MANAGEMENT OF </a:t>
            </a:r>
            <a:r>
              <a:rPr lang="en-US" sz="3600" dirty="0" smtClean="0"/>
              <a:t>AKI: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76400"/>
            <a:ext cx="6196405" cy="4267200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1-Hemodynamic status</a:t>
            </a:r>
            <a:r>
              <a:rPr lang="en-US" sz="2600" dirty="0"/>
              <a:t> </a:t>
            </a:r>
            <a:r>
              <a:rPr lang="en-US" sz="2600" dirty="0" smtClean="0"/>
              <a:t>:</a:t>
            </a:r>
          </a:p>
          <a:p>
            <a:pPr marL="0" indent="0" algn="l" rtl="0">
              <a:buNone/>
            </a:pPr>
            <a:r>
              <a:rPr lang="en-US" sz="2600" dirty="0" smtClean="0"/>
              <a:t>correct </a:t>
            </a:r>
            <a:r>
              <a:rPr lang="en-US" sz="2600" dirty="0"/>
              <a:t>hypovolemia and </a:t>
            </a:r>
            <a:r>
              <a:rPr lang="en-US" sz="2600" dirty="0" smtClean="0"/>
              <a:t>optimize </a:t>
            </a:r>
            <a:r>
              <a:rPr lang="en-US" sz="2600" dirty="0"/>
              <a:t>systemic hemodynamics with inotropes if necessary</a:t>
            </a:r>
            <a:r>
              <a:rPr lang="en-US" sz="26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l" rtl="0"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600" dirty="0" smtClean="0">
                <a:solidFill>
                  <a:srgbClr val="FF0000"/>
                </a:solidFill>
              </a:rPr>
              <a:t>  2-Hyperkalemia : </a:t>
            </a:r>
          </a:p>
          <a:p>
            <a:pPr algn="l" rtl="0"/>
            <a:r>
              <a:rPr lang="en-US" sz="2600" dirty="0" smtClean="0"/>
              <a:t>Calcium </a:t>
            </a:r>
            <a:r>
              <a:rPr lang="en-US" sz="2600" dirty="0" err="1"/>
              <a:t>gluconate</a:t>
            </a:r>
            <a:r>
              <a:rPr lang="en-US" sz="2600" dirty="0"/>
              <a:t> (carbonate</a:t>
            </a:r>
            <a:r>
              <a:rPr lang="en-US" sz="2600" dirty="0" smtClean="0"/>
              <a:t>) for counteracting effect on the heart</a:t>
            </a:r>
            <a:endParaRPr lang="en-US" sz="2600" dirty="0"/>
          </a:p>
          <a:p>
            <a:pPr algn="l" rtl="0"/>
            <a:r>
              <a:rPr lang="en-US" sz="2600" dirty="0"/>
              <a:t>Sodium Bicarbonate</a:t>
            </a:r>
          </a:p>
          <a:p>
            <a:pPr algn="l" rtl="0"/>
            <a:r>
              <a:rPr lang="en-US" sz="2600" dirty="0"/>
              <a:t>Insulin/glucose</a:t>
            </a:r>
          </a:p>
          <a:p>
            <a:pPr algn="l" rtl="0"/>
            <a:r>
              <a:rPr lang="en-US" sz="2600" dirty="0" err="1" smtClean="0"/>
              <a:t>Kayexalate</a:t>
            </a:r>
            <a:r>
              <a:rPr lang="en-US" sz="2600" dirty="0" smtClean="0"/>
              <a:t> ( oral </a:t>
            </a:r>
            <a:r>
              <a:rPr lang="en-US" sz="2600" dirty="0" err="1" smtClean="0"/>
              <a:t>cation</a:t>
            </a:r>
            <a:r>
              <a:rPr lang="en-US" sz="2600" dirty="0" smtClean="0"/>
              <a:t> exchange resin)</a:t>
            </a:r>
            <a:endParaRPr lang="en-US" sz="2600" dirty="0"/>
          </a:p>
          <a:p>
            <a:pPr algn="l" rtl="0"/>
            <a:r>
              <a:rPr lang="en-US" sz="2600" dirty="0"/>
              <a:t>Lasix </a:t>
            </a:r>
          </a:p>
          <a:p>
            <a:pPr algn="l" rtl="0"/>
            <a:r>
              <a:rPr lang="en-US" sz="2600" dirty="0" smtClean="0"/>
              <a:t>Albuterol(beta agonist)</a:t>
            </a:r>
            <a:endParaRPr lang="en-US" sz="2600" dirty="0"/>
          </a:p>
          <a:p>
            <a:pPr algn="l" rtl="0"/>
            <a:r>
              <a:rPr lang="en-US" sz="2600" dirty="0"/>
              <a:t>Hemodialysis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21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609600"/>
            <a:ext cx="6196405" cy="511346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3-</a:t>
            </a:r>
            <a:r>
              <a:rPr lang="en-US" dirty="0" smtClean="0">
                <a:solidFill>
                  <a:srgbClr val="FF0000"/>
                </a:solidFill>
              </a:rPr>
              <a:t> Acidosis</a:t>
            </a:r>
            <a:r>
              <a:rPr lang="en-US" dirty="0" smtClean="0"/>
              <a:t>: sodium </a:t>
            </a:r>
            <a:r>
              <a:rPr lang="en-US" dirty="0"/>
              <a:t>bicarbonate if PH&lt;7</a:t>
            </a:r>
          </a:p>
          <a:p>
            <a:pPr marL="0" indent="0" algn="l" rtl="0">
              <a:buNone/>
            </a:pPr>
            <a:r>
              <a:rPr lang="en-US" dirty="0" smtClean="0"/>
              <a:t>4-Cardiopulmonary complications:( </a:t>
            </a:r>
            <a:r>
              <a:rPr lang="en-US" dirty="0" smtClean="0">
                <a:solidFill>
                  <a:srgbClr val="FF0000"/>
                </a:solidFill>
              </a:rPr>
              <a:t>pulmonary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edema): </a:t>
            </a:r>
            <a:r>
              <a:rPr lang="en-US" dirty="0" smtClean="0"/>
              <a:t>-dialysis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- massive diuresis</a:t>
            </a:r>
          </a:p>
          <a:p>
            <a:pPr marL="0" indent="0" algn="l" rtl="0">
              <a:buNone/>
            </a:pPr>
            <a:r>
              <a:rPr lang="en-US" dirty="0" smtClean="0"/>
              <a:t>5-electrolytes disturbance</a:t>
            </a:r>
          </a:p>
          <a:p>
            <a:pPr marL="0" indent="0" algn="l" rtl="0">
              <a:buNone/>
            </a:pPr>
            <a:r>
              <a:rPr lang="en-US" dirty="0" smtClean="0"/>
              <a:t>6-fluid management : match </a:t>
            </a:r>
            <a:r>
              <a:rPr lang="en-US" dirty="0"/>
              <a:t>intake to output (with 500ml for insensible losses).</a:t>
            </a:r>
          </a:p>
          <a:p>
            <a:pPr marL="0" indent="0" algn="l" rtl="0">
              <a:buNone/>
            </a:pPr>
            <a:r>
              <a:rPr lang="en-US" dirty="0" smtClean="0"/>
              <a:t>7-</a:t>
            </a:r>
            <a:r>
              <a:rPr lang="en-US" dirty="0"/>
              <a:t>discontinue nephrotoxic drugs and reduce dose of medications according to renal function level.</a:t>
            </a:r>
          </a:p>
          <a:p>
            <a:pPr marL="0" indent="0" algn="l" rtl="0">
              <a:buNone/>
            </a:pPr>
            <a:r>
              <a:rPr lang="en-US" dirty="0" smtClean="0"/>
              <a:t>8-</a:t>
            </a:r>
            <a:r>
              <a:rPr lang="en-US" dirty="0"/>
              <a:t> Ensure adequate nutritional support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97381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6196405" cy="4808669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/>
              <a:t>Treatment of any </a:t>
            </a:r>
            <a:r>
              <a:rPr lang="en-US" dirty="0" err="1"/>
              <a:t>intercurrent</a:t>
            </a:r>
            <a:r>
              <a:rPr lang="en-US" dirty="0"/>
              <a:t> infections.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-PPI	for reduction of upper GIT bleeding risk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 smtClean="0"/>
              <a:t>Treatment of the primary cause </a:t>
            </a:r>
            <a:r>
              <a:rPr lang="en-US" dirty="0" err="1" smtClean="0"/>
              <a:t>e.g</a:t>
            </a:r>
            <a:r>
              <a:rPr lang="en-US" dirty="0" smtClean="0"/>
              <a:t> steroids and </a:t>
            </a:r>
            <a:r>
              <a:rPr lang="en-US" dirty="0" err="1" smtClean="0"/>
              <a:t>immunosuppressives</a:t>
            </a:r>
            <a:r>
              <a:rPr lang="en-US" dirty="0" smtClean="0"/>
              <a:t> in cases of </a:t>
            </a:r>
            <a:r>
              <a:rPr lang="en-US" dirty="0" err="1" smtClean="0"/>
              <a:t>crescentic</a:t>
            </a:r>
            <a:r>
              <a:rPr lang="en-US" dirty="0" smtClean="0"/>
              <a:t> GN.</a:t>
            </a:r>
          </a:p>
          <a:p>
            <a:pPr algn="l" rtl="0"/>
            <a:r>
              <a:rPr lang="en-US" dirty="0" smtClean="0"/>
              <a:t>Surgical relieve of obstructions</a:t>
            </a:r>
          </a:p>
          <a:p>
            <a:pPr algn="l" rtl="0"/>
            <a:r>
              <a:rPr lang="en-US" dirty="0" smtClean="0"/>
              <a:t>Dialysis may be needed :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- hemodialysis 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-CRRT.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- Peritoneal dialysis.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95031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4" name="Object 2"/>
          <p:cNvGraphicFramePr>
            <a:graphicFrameLocks noGrp="1" noChangeAspect="1"/>
          </p:cNvGraphicFramePr>
          <p:nvPr>
            <p:ph/>
          </p:nvPr>
        </p:nvGraphicFramePr>
        <p:xfrm>
          <a:off x="838200" y="381000"/>
          <a:ext cx="7854950" cy="590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ocument" r:id="rId4" imgW="4563000" imgH="3429000" progId="Word.Document.8">
                  <p:embed/>
                </p:oleObj>
              </mc:Choice>
              <mc:Fallback>
                <p:oleObj name="Document" r:id="rId4" imgW="4563000" imgH="3429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"/>
                        <a:ext cx="7854950" cy="590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667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Chronic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Renal </a:t>
            </a:r>
            <a:br>
              <a:rPr lang="en-US" dirty="0" smtClean="0"/>
            </a:br>
            <a:r>
              <a:rPr lang="en-US" dirty="0" smtClean="0"/>
              <a:t>Failure</a:t>
            </a:r>
            <a:endParaRPr lang="ar-SA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593632"/>
              </p:ext>
            </p:extLst>
          </p:nvPr>
        </p:nvGraphicFramePr>
        <p:xfrm>
          <a:off x="4953000" y="990600"/>
          <a:ext cx="35052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Document" r:id="rId3" imgW="5518992" imgH="3604441" progId="Word.Document.8">
                  <p:embed/>
                </p:oleObj>
              </mc:Choice>
              <mc:Fallback>
                <p:oleObj name="Document" r:id="rId3" imgW="5518992" imgH="360444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990600"/>
                        <a:ext cx="35052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Stages of CKD:</a:t>
            </a:r>
            <a:endParaRPr lang="ar-SA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758173"/>
              </p:ext>
            </p:extLst>
          </p:nvPr>
        </p:nvGraphicFramePr>
        <p:xfrm>
          <a:off x="1463674" y="2119313"/>
          <a:ext cx="6196014" cy="33619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65338"/>
                <a:gridCol w="3598636"/>
                <a:gridCol w="53204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GFR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(ml/min/1.73 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description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stage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 90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Kidney Damage with Normal or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 GFR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60-89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Kidney Damage with Mild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 GFR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2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30-59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Moderate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 GFR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15-29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Severe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 GFR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4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15 or Dialysis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Kidney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5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329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causes of ESRD: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Diabetes mellitus   20-40%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Interstitial diseases 20-30%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Hypertension 5-20%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Glomerular diseases 10-20%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systemic inflammatory diseases (SLE, </a:t>
            </a:r>
            <a:r>
              <a:rPr lang="en-US" dirty="0" err="1" smtClean="0"/>
              <a:t>Vasculitis</a:t>
            </a:r>
            <a:r>
              <a:rPr lang="en-US" dirty="0" smtClean="0"/>
              <a:t>) 5-10%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Congenital and inherited 5%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Unknown 5-20%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15312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-media-cache-ak0.pinimg.com/736x/4c/4a/72/4c4a7286af3ade5bd0a0ebe50540b8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72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9377" y="838199"/>
            <a:ext cx="6965245" cy="6858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Clinical picture and complications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341073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http://bjcardio.co.uk/files/uploads/2011/08/Br-J-Cardiol-2011-18-S2-S1-S15_Figure_1_Article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0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2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beelhomeoclinic.com/wp-content/uploads/2015/08/stages-kidney-fail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06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http://image.slidesharecdn.com/boneppt1866/95/boneppt-30-728.jpg?cb=12874703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87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71539" y="609600"/>
            <a:ext cx="7586662" cy="54864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Investigations in CKD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smtClean="0"/>
              <a:t>Urea and </a:t>
            </a:r>
            <a:r>
              <a:rPr lang="en-US" dirty="0" err="1" smtClean="0"/>
              <a:t>creatinine</a:t>
            </a:r>
            <a:endParaRPr lang="en-US" dirty="0" smtClean="0"/>
          </a:p>
          <a:p>
            <a:pPr algn="l" rtl="0"/>
            <a:r>
              <a:rPr lang="en-US" dirty="0" smtClean="0"/>
              <a:t>Urine analysis and urine quantification</a:t>
            </a:r>
          </a:p>
          <a:p>
            <a:pPr algn="l" rtl="0"/>
            <a:r>
              <a:rPr lang="en-US" dirty="0" smtClean="0"/>
              <a:t>K and PH</a:t>
            </a:r>
          </a:p>
          <a:p>
            <a:pPr algn="l" rtl="0"/>
            <a:r>
              <a:rPr lang="en-US" dirty="0" smtClean="0"/>
              <a:t>Calcium, phosphorus ,PTH  and 25(OH)D</a:t>
            </a:r>
          </a:p>
          <a:p>
            <a:pPr algn="l" rtl="0"/>
            <a:r>
              <a:rPr lang="en-US" dirty="0" smtClean="0"/>
              <a:t>Albumin</a:t>
            </a:r>
          </a:p>
          <a:p>
            <a:pPr algn="l" rtl="0"/>
            <a:r>
              <a:rPr lang="en-US" dirty="0" smtClean="0"/>
              <a:t>CBC,IRON PROFILE</a:t>
            </a:r>
          </a:p>
          <a:p>
            <a:pPr algn="l" rtl="0"/>
            <a:r>
              <a:rPr lang="en-US" dirty="0" smtClean="0"/>
              <a:t>U/S</a:t>
            </a:r>
          </a:p>
          <a:p>
            <a:pPr algn="l" rtl="0"/>
            <a:r>
              <a:rPr lang="en-US" dirty="0" smtClean="0"/>
              <a:t>Hepatitis and HIV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931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5401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Management: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71600"/>
            <a:ext cx="7696200" cy="48768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Treatment of the underlying condition </a:t>
            </a:r>
            <a:r>
              <a:rPr lang="en-US" dirty="0"/>
              <a:t>if </a:t>
            </a:r>
            <a:r>
              <a:rPr lang="en-US" dirty="0" smtClean="0"/>
              <a:t>possible:</a:t>
            </a:r>
            <a:endParaRPr lang="en-US" dirty="0"/>
          </a:p>
          <a:p>
            <a:pPr algn="l" rtl="0"/>
            <a:r>
              <a:rPr lang="en-US" dirty="0"/>
              <a:t>Aggressive </a:t>
            </a:r>
            <a:r>
              <a:rPr lang="en-US" b="1" dirty="0">
                <a:solidFill>
                  <a:srgbClr val="FF0000"/>
                </a:solidFill>
              </a:rPr>
              <a:t>blood pressure control </a:t>
            </a:r>
            <a:r>
              <a:rPr lang="en-US" dirty="0"/>
              <a:t>to target values </a:t>
            </a:r>
            <a:r>
              <a:rPr lang="en-US" dirty="0" smtClean="0"/>
              <a:t>&lt;130/80 better by ACEI or ARBs especially in diabetic kidney disease and proteinuria.</a:t>
            </a:r>
            <a:endParaRPr lang="en-US" dirty="0"/>
          </a:p>
          <a:p>
            <a:pPr algn="l" rtl="0"/>
            <a:r>
              <a:rPr lang="en-US" b="1" dirty="0"/>
              <a:t>Treatment of </a:t>
            </a:r>
            <a:r>
              <a:rPr lang="en-US" b="1" dirty="0">
                <a:solidFill>
                  <a:srgbClr val="FF0000"/>
                </a:solidFill>
              </a:rPr>
              <a:t>hyperlipidemia</a:t>
            </a:r>
            <a:r>
              <a:rPr lang="en-US" b="1" dirty="0"/>
              <a:t> </a:t>
            </a:r>
            <a:r>
              <a:rPr lang="en-US" dirty="0"/>
              <a:t>to target levels per current guidelines</a:t>
            </a:r>
          </a:p>
          <a:p>
            <a:pPr algn="l" rtl="0"/>
            <a:r>
              <a:rPr lang="en-US" b="1" dirty="0"/>
              <a:t>Aggressive </a:t>
            </a:r>
            <a:r>
              <a:rPr lang="en-US" b="1" dirty="0">
                <a:solidFill>
                  <a:srgbClr val="FF0000"/>
                </a:solidFill>
              </a:rPr>
              <a:t>glycemic control </a:t>
            </a:r>
            <a:r>
              <a:rPr lang="en-US" dirty="0"/>
              <a:t>per the American Diabetes Association (ADA) recommendations (target hemoglobin A1c [HbA1C] &lt; 7%)</a:t>
            </a:r>
          </a:p>
          <a:p>
            <a:pPr algn="l" rtl="0"/>
            <a:r>
              <a:rPr lang="en-US" b="1" dirty="0"/>
              <a:t>A</a:t>
            </a:r>
            <a:r>
              <a:rPr lang="en-US" b="1" dirty="0">
                <a:solidFill>
                  <a:srgbClr val="FF0000"/>
                </a:solidFill>
              </a:rPr>
              <a:t>voidance of </a:t>
            </a:r>
            <a:r>
              <a:rPr lang="en-US" b="1" dirty="0" err="1">
                <a:solidFill>
                  <a:srgbClr val="FF0000"/>
                </a:solidFill>
              </a:rPr>
              <a:t>nephrotoxins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including intravenous (IV) </a:t>
            </a:r>
            <a:r>
              <a:rPr lang="en-US" dirty="0" err="1"/>
              <a:t>radiocontrast</a:t>
            </a:r>
            <a:r>
              <a:rPr lang="en-US" dirty="0"/>
              <a:t> media, </a:t>
            </a:r>
            <a:r>
              <a:rPr lang="en-US" dirty="0" smtClean="0"/>
              <a:t>(NSAIDs</a:t>
            </a:r>
            <a:r>
              <a:rPr lang="en-US" dirty="0"/>
              <a:t>), and </a:t>
            </a:r>
            <a:r>
              <a:rPr lang="en-US" dirty="0" smtClean="0"/>
              <a:t>aminoglycosides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47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533400"/>
            <a:ext cx="7696200" cy="57150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management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protein intake</a:t>
            </a:r>
          </a:p>
          <a:p>
            <a:pPr algn="l" rtl="0"/>
            <a:r>
              <a:rPr lang="en-US" b="1" i="1" dirty="0">
                <a:solidFill>
                  <a:srgbClr val="FF0000"/>
                </a:solidFill>
              </a:rPr>
              <a:t>Vitamin D </a:t>
            </a:r>
            <a:r>
              <a:rPr lang="en-US" b="1" i="1" dirty="0" smtClean="0">
                <a:solidFill>
                  <a:srgbClr val="FF0000"/>
                </a:solidFill>
              </a:rPr>
              <a:t>supplementation</a:t>
            </a:r>
            <a:r>
              <a:rPr lang="en-US" i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synthetic vitamin D analogue, is </a:t>
            </a:r>
            <a:r>
              <a:rPr lang="en-US" dirty="0" smtClean="0"/>
              <a:t>for </a:t>
            </a:r>
            <a:r>
              <a:rPr lang="en-US" dirty="0"/>
              <a:t>the prevention and treatment of secondary hyperparathyroidism associated with CKD stage 5</a:t>
            </a:r>
            <a:r>
              <a:rPr lang="en-US" dirty="0" smtClean="0"/>
              <a:t>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Anemia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When the hemoglobin level is below 10 g/</a:t>
            </a:r>
            <a:r>
              <a:rPr lang="en-US" dirty="0" err="1"/>
              <a:t>dL</a:t>
            </a:r>
            <a:r>
              <a:rPr lang="en-US" dirty="0"/>
              <a:t>, treat with an erythropoiesis-stimulating agent (ESA) 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Also </a:t>
            </a:r>
            <a:r>
              <a:rPr lang="en-US" dirty="0" err="1" smtClean="0"/>
              <a:t>ttt</a:t>
            </a:r>
            <a:r>
              <a:rPr lang="en-US" dirty="0" smtClean="0"/>
              <a:t> of iron deficiency by </a:t>
            </a:r>
            <a:r>
              <a:rPr lang="en-US" dirty="0"/>
              <a:t>oral or intravenous </a:t>
            </a:r>
            <a:r>
              <a:rPr lang="en-US" dirty="0" smtClean="0"/>
              <a:t>iron.</a:t>
            </a:r>
            <a:r>
              <a:rPr lang="en-US" dirty="0"/>
              <a:t>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goal is a hemoglobin level of 10-12 g/</a:t>
            </a:r>
            <a:r>
              <a:rPr lang="en-US" dirty="0" err="1"/>
              <a:t>dL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6378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620000" cy="563880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b="1" dirty="0" err="1">
                <a:solidFill>
                  <a:srgbClr val="FF0000"/>
                </a:solidFill>
              </a:rPr>
              <a:t>Hyperphosphatemia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Treat with dietary phosphate binders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calcium acetate, </a:t>
            </a:r>
            <a:r>
              <a:rPr lang="en-US" dirty="0" err="1"/>
              <a:t>sevelamer</a:t>
            </a:r>
            <a:r>
              <a:rPr lang="en-US" dirty="0"/>
              <a:t> carbonate, lanthanum carbonate)</a:t>
            </a:r>
            <a:r>
              <a:rPr lang="en-US" dirty="0" smtClean="0"/>
              <a:t>and </a:t>
            </a:r>
            <a:r>
              <a:rPr lang="en-US" dirty="0"/>
              <a:t>dietary phosphate restriction</a:t>
            </a:r>
          </a:p>
          <a:p>
            <a:pPr algn="l" rtl="0"/>
            <a:r>
              <a:rPr lang="en-US" b="1" dirty="0" err="1">
                <a:solidFill>
                  <a:srgbClr val="FF0000"/>
                </a:solidFill>
              </a:rPr>
              <a:t>Hypocalcemia</a:t>
            </a:r>
            <a:r>
              <a:rPr lang="en-US" dirty="0"/>
              <a:t>: Treat with calcium supplements with or without </a:t>
            </a:r>
            <a:r>
              <a:rPr lang="en-US" dirty="0" err="1"/>
              <a:t>calcitriol</a:t>
            </a:r>
            <a:endParaRPr lang="en-US" dirty="0"/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Hyperparathyroidism</a:t>
            </a:r>
            <a:r>
              <a:rPr lang="en-US" dirty="0"/>
              <a:t>: Treat with </a:t>
            </a:r>
            <a:r>
              <a:rPr lang="en-US" dirty="0" err="1"/>
              <a:t>calcitriol</a:t>
            </a:r>
            <a:r>
              <a:rPr lang="en-US" dirty="0"/>
              <a:t>, vitamin D analogues, or </a:t>
            </a:r>
            <a:r>
              <a:rPr lang="en-US" dirty="0" err="1"/>
              <a:t>calcimimetics</a:t>
            </a:r>
            <a:endParaRPr lang="en-US" dirty="0"/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Volume overload: </a:t>
            </a:r>
            <a:r>
              <a:rPr lang="en-US" dirty="0"/>
              <a:t>Treat with loop diuretics or ultrafiltration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Metabolic acidosis</a:t>
            </a:r>
            <a:r>
              <a:rPr lang="en-US" b="1" dirty="0"/>
              <a:t>: </a:t>
            </a:r>
            <a:r>
              <a:rPr lang="en-US" dirty="0"/>
              <a:t>Treat with oral alkali supplementation</a:t>
            </a:r>
          </a:p>
          <a:p>
            <a:pPr algn="l" rtl="0"/>
            <a:r>
              <a:rPr lang="en-US" b="1" dirty="0"/>
              <a:t>Urem</a:t>
            </a:r>
            <a:r>
              <a:rPr lang="en-US" b="1" dirty="0">
                <a:solidFill>
                  <a:srgbClr val="FF0000"/>
                </a:solidFill>
              </a:rPr>
              <a:t>ic manifestation</a:t>
            </a:r>
            <a:r>
              <a:rPr lang="en-US" b="1" dirty="0"/>
              <a:t>s: </a:t>
            </a:r>
            <a:r>
              <a:rPr lang="en-US" dirty="0"/>
              <a:t>Treat with long-term renal replacement therapy (hemodialysis, peritoneal dialysis, or renal transplantation)</a:t>
            </a:r>
          </a:p>
          <a:p>
            <a:pPr algn="l" rtl="0"/>
            <a:r>
              <a:rPr lang="en-US" b="1" dirty="0"/>
              <a:t>Cardiovascular complications</a:t>
            </a:r>
            <a:r>
              <a:rPr lang="en-US" dirty="0"/>
              <a:t>: Treat as appropriate</a:t>
            </a:r>
          </a:p>
          <a:p>
            <a:pPr algn="l" rtl="0"/>
            <a:r>
              <a:rPr lang="en-US" b="1" dirty="0"/>
              <a:t>Growth failure in children</a:t>
            </a:r>
            <a:r>
              <a:rPr lang="en-US" dirty="0"/>
              <a:t>: Treat with growth hormone</a:t>
            </a:r>
          </a:p>
        </p:txBody>
      </p:sp>
    </p:spTree>
    <p:extLst>
      <p:ext uri="{BB962C8B-B14F-4D97-AF65-F5344CB8AC3E}">
        <p14:creationId xmlns:p14="http://schemas.microsoft.com/office/powerpoint/2010/main" val="3774956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Dialysis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4648200"/>
          </a:xfrm>
        </p:spPr>
        <p:txBody>
          <a:bodyPr>
            <a:normAutofit/>
          </a:bodyPr>
          <a:lstStyle/>
          <a:p>
            <a:pPr algn="l" rtl="0">
              <a:buFontTx/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ABSOLUTE Indications </a:t>
            </a:r>
            <a:r>
              <a:rPr lang="en-US" altLang="zh-CN" dirty="0">
                <a:solidFill>
                  <a:srgbClr val="FF0000"/>
                </a:solidFill>
              </a:rPr>
              <a:t>of </a:t>
            </a:r>
            <a:r>
              <a:rPr lang="en-US" altLang="zh-CN" dirty="0" smtClean="0">
                <a:solidFill>
                  <a:srgbClr val="FF0000"/>
                </a:solidFill>
              </a:rPr>
              <a:t>DIALYSIS:</a:t>
            </a:r>
            <a:endParaRPr lang="en-US" altLang="zh-CN" dirty="0">
              <a:solidFill>
                <a:srgbClr val="FF0000"/>
              </a:solidFill>
            </a:endParaRPr>
          </a:p>
          <a:p>
            <a:pPr marL="514350" indent="-514350" algn="l" rtl="0">
              <a:buFont typeface="+mj-lt"/>
              <a:buAutoNum type="romanUcPeriod"/>
            </a:pPr>
            <a:r>
              <a:rPr lang="en-US" dirty="0"/>
              <a:t>HYPERKALEMIA   &gt;</a:t>
            </a:r>
            <a:r>
              <a:rPr lang="en-US" dirty="0" smtClean="0"/>
              <a:t>7mEq/l</a:t>
            </a:r>
            <a:endParaRPr lang="en-US" dirty="0"/>
          </a:p>
          <a:p>
            <a:pPr marL="514350" indent="-514350" algn="l" rtl="0">
              <a:buFont typeface="+mj-lt"/>
              <a:buAutoNum type="romanUcPeriod"/>
            </a:pPr>
            <a:r>
              <a:rPr lang="en-US" dirty="0"/>
              <a:t>ACIDOSIS: </a:t>
            </a:r>
            <a:r>
              <a:rPr lang="en-US" dirty="0" err="1"/>
              <a:t>ph</a:t>
            </a:r>
            <a:r>
              <a:rPr lang="en-US" dirty="0"/>
              <a:t> &lt;</a:t>
            </a:r>
            <a:r>
              <a:rPr lang="en-US" dirty="0" smtClean="0"/>
              <a:t>7.1 </a:t>
            </a:r>
            <a:r>
              <a:rPr lang="en-US" dirty="0"/>
              <a:t>and bicarbonate &lt;</a:t>
            </a:r>
            <a:r>
              <a:rPr lang="en-US" dirty="0" smtClean="0"/>
              <a:t>12</a:t>
            </a:r>
            <a:endParaRPr lang="en-US" dirty="0"/>
          </a:p>
          <a:p>
            <a:pPr marL="514350" indent="-514350" algn="l" rtl="0">
              <a:buFont typeface="+mj-lt"/>
              <a:buAutoNum type="romanUcPeriod"/>
            </a:pPr>
            <a:r>
              <a:rPr lang="en-US" dirty="0"/>
              <a:t>FLUID OVERLOAD AND PULMONARY EDEMA</a:t>
            </a:r>
          </a:p>
          <a:p>
            <a:pPr marL="514350" indent="-514350" algn="l" rtl="0">
              <a:buFont typeface="+mj-lt"/>
              <a:buAutoNum type="romanUcPeriod"/>
            </a:pPr>
            <a:r>
              <a:rPr lang="en-US" dirty="0"/>
              <a:t>SEVERE UREMIA WITH PERICARDITIS</a:t>
            </a:r>
          </a:p>
          <a:p>
            <a:pPr marL="514350" indent="-514350" algn="l" rtl="0">
              <a:buFont typeface="+mj-lt"/>
              <a:buAutoNum type="romanUcPeriod"/>
            </a:pPr>
            <a:r>
              <a:rPr lang="en-US" dirty="0"/>
              <a:t>UREMIC </a:t>
            </a:r>
            <a:r>
              <a:rPr lang="en-US" dirty="0" smtClean="0"/>
              <a:t>ENCEPHALOPATHY, seizures ,coma.</a:t>
            </a:r>
          </a:p>
          <a:p>
            <a:pPr marL="0" indent="0" algn="l" rtl="0">
              <a:buNone/>
            </a:pPr>
            <a:r>
              <a:rPr lang="en-US" u="sng" dirty="0" smtClean="0"/>
              <a:t>OTHER INDICATIONS:</a:t>
            </a:r>
          </a:p>
          <a:p>
            <a:pPr marL="0" indent="0" algn="l" rtl="0">
              <a:buNone/>
            </a:pPr>
            <a:endParaRPr lang="ar-SA" u="sng" dirty="0"/>
          </a:p>
          <a:p>
            <a:pPr lvl="1" algn="l" rtl="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57869" y="685800"/>
            <a:ext cx="2939521" cy="914400"/>
          </a:xfrm>
        </p:spPr>
        <p:txBody>
          <a:bodyPr>
            <a:normAutofit/>
          </a:bodyPr>
          <a:lstStyle/>
          <a:p>
            <a:r>
              <a:rPr lang="en-US" sz="2800" dirty="0"/>
              <a:t>Hemodialysis</a:t>
            </a:r>
            <a:endParaRPr lang="ar-SA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10669" y="685799"/>
            <a:ext cx="2944368" cy="914401"/>
          </a:xfrm>
        </p:spPr>
        <p:txBody>
          <a:bodyPr>
            <a:normAutofit/>
          </a:bodyPr>
          <a:lstStyle/>
          <a:p>
            <a:r>
              <a:rPr lang="en-US" sz="2800" dirty="0"/>
              <a:t>Peritoneal dialysis</a:t>
            </a:r>
            <a:endParaRPr lang="ar-SA" sz="2800" b="0" dirty="0"/>
          </a:p>
        </p:txBody>
      </p:sp>
      <p:pic>
        <p:nvPicPr>
          <p:cNvPr id="9" name="Picture 2" descr="http://www.ehealthhut.com/article_images/Hemodialysis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322738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iddk.nih.gov/health-information/health-topics/kidney-disease/peritoneal-dialysis/PublishingImages/Exchange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676400"/>
            <a:ext cx="3227388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77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Renal transplantation: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2530" name="Picture 2" descr="https://myhealth.alberta.ca/health/_layouts/15/healthwise/media/medical/hw/h9991470_00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thank you image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4" descr="Image result for thank you images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AutoShape 6" descr="data:image/jpeg;base64,/9j/4AAQSkZJRgABAQAAAQABAAD/2wCEAAkGBxQQEBAQEA8PFBQUFA8PDxAPDw8PDw8PFBQWFhQUFBQYHCggGBolHBQUITEhJSkrLi4uFx8zODMsNygtLisBCgoKDg0OGhAQGiwkHyQsLCwsLCwsLCwsLCwsLCwsLCwsLCwsLCwsLCwsLCwsLCwsLCwsLCwsLCwsLCwsLCwsLP/AABEIALYBFQMBEQACEQEDEQH/xAAcAAACAwEBAQEAAAAAAAAAAAAAAQIFBgMEBwj/xAA+EAABAwIDBQYEAwYFBQAAAAABAAIDBBEFEiEGEzFBUQciYXGBkRQyQlIjYqEkM0OxwdEVcqLh8FNjc5LC/8QAGgEBAQEBAQEBAAAAAAAAAAAAAAEDAgQFBv/EAC0RAQACAgEEAQQBAwUBAQAAAAABAgMRMQQSIUFREyJxgWEykaEjQlKx8EMU/9oADAMBAAIRAxEAPwD5pe6+8+VM7BKqSd0NpZkXYBRNgoGhHBWuqgAQ8mgbSoROiVEixTa9qJbZVNG1RY8AlDwRCCJVQZk0bO91F3tBVykEVEoAlA1FRVQEopKBKoLKKEAgA3ogt8N2ZqagjJC4D7n90LK2aleZaVx2lsaDsse5l5JLHo3gvNbrPiG0dN8y+dMXteaAVUkXQO2iABVNmAgZUJTFkdeNE11k0kTonG6sQ5mdm0osE5EnQzIbAci7F00m0SiCyBEIGAiwZFkOBfRRfGkVXJEopBBIqKjdUJAIHZQDGkmwBJ5AC5SfAvcL2Oqqi2WItB+p+n6LG3UUr7a1w2ls8H7KuBqJCerW90LzX6z/AIw2r00e21wvYymgtlibfra5915bZrW5lvXHWvC+ipmt+VoCy27dUH5YC+6+WHBVJgNCLpK6ABQhNgRYN/RIW2+HNwVhxPg2myHDpoo68STUSNekSFU0AiG1qSsRIshpLJdTbrt2gTyRzM+gWqpqeSCESTihsgEAWoaIBCA4IsiygSqJRxFxs0EnoASVJnSx5aLCtiauotaLIDzfp+iwv1FK+21cN5bXB+ylos6okc7q1vdavLfrJ9Nq9PEctpheylNTgbuJo8bC/uvNbLa3Mt60rXhcsiDeAAWbpJAIBAkH5YBX3Xy4OyBWVRPio68aFlU0mAOSi6JxVJkroh3ROTReAEPAIRCarJGwEQkDF0PJtZdNrETJgngppdjIm07SexNk1Qsqht5qOo0iieDjjLjlaC4ngGgkpMjR4TsNWVFiIsjTzkNtPJYX6jHX21rhvLbYP2TsFnVErnHm1vdb/dea/WT/ALW9emiOW2wvZmnphaOJo8bC/uvLbLa3Mt4pEcLdrQOAAWboIBAkAgEAg8lXiDIiA4m51sBe3mmh+Y1918slTRoBBNrlHUSTSq535BKJKTWptYjZZbImtJuaizXRNartNJqOvW0AjmCGiqcSAgZdfRFmU7WCjriAHWUWJ0jmV057tm6/NRZ4Riic9waxrnE8A0En9FZmI5cR5lpcJ2ArKix3W7afqkNjbyCwv1WOrauC0ttg/ZNE2xqJXPP2t7rf7ry36y0/0t69NEctrhmzlPTC0ULB42F15bZLW5lvFKxxC0AtwC4dGgSAQJAIBAkAgodrdpGUEWY2dI64ij6n7ndGhd0p3SkzpjYNr2bmJzyXyuDnTm1rPzGwHhZLxq2iJ8Pk7ivtPm7IFESDUNGQqEERNFJBNhspKxMwC66cEzsKoYchEpF/JTTqbeA5qJMacl04kyEAAgnyUdek6ekfK7LGxzz0aC4qTaI5TUzw1WC9nNXOQXsETerz3vYLC/VUjjy2pgtPLcYV2XQMANQ90p6fK32C8lurtPHh6Ywxry1+HYJBTgCKFjfJoXnte1uZaRWK8QsFw6CBIBAIEgECQJAIBBU7S47HQwGWTUnuxs5yP5Dy6ldUrNp0kzp8RqqmoxKpdlBklfq48I4mcB/laF6/tpHlj5tOoaWm2GEbABM97v4h7uTN+TTgvHkyd87b1r2xp82AX3HzIh0e0dFIW0aIN5BVNERY6ompifKRaOKbWawkCixJll02a2R00Q48FdVJNAyoHfRD0ndFQVc/l3oqGSZ2WKN7z0Y0ut59FLWivK1rtr8I7MquaxkDYWn7zmf7Bea/V0jjy1r09p58Npg/ZfTQ2MznyuGtnGzL+QXlv1d7ceG9MFa8thRYZFCLRRMYPytAXnm0zy2iIjh61ypIBAkAgEAgRQCCnxjFXU8tOC0buR27c77XH5VpSndE/wAOZtqYWwKzdBAIOdROGNLncACfZB8qxHDajFah0014YBdseb5xGPsb1PEkrfvrjjUeZcds2ny0eFYbHBHu4WZGcydZJD1cV57Wm07lpERHiFgLDRcOn5+sv0D5IDldGz4FDzEph9xqpp1E75QsunOtGfJCd8y6McVNOomUSjmSAVTSYaoujylPBqXsw3CJ6g5YIZJOV2NJb6ngubXrXmVrWZ4bLCuyqpksZ5I4R0vvH+w0C81+spHHltXp7Ty2mD9mtHBYvD5nDnIe7f8AyjRea/VXt/DauCsfy1tLSRxDLHGxg6NaAvPMzPLaIiOHZQCAQJAIBAkAgECQJAIK/HcOFTA+M8bXY7m141aR6rulu223Nq7jTybLYoZ4iyTSaImKZv5hwPkRY+q6y07Z8cSmO3dHnldLJ2i94AuUFTX1gGruejWgXupyrwBz33vZo5dbLlUJJWxi3IIqrkxBzj3GuIHQaKK+Kk+y/QPkTJAqoaCeVHWicESYNmqpHl0FwufDryON04XmVrhOzNVVW3NPI4fcRlZ/7HRcWy0rzKxjtPDcYJ2TvLb1c4Zf6IbPI83EWXlv1kf7Ya06edeWxwrYGigsd0ZHD6pjn/08F5rdRe3tvGKsNLFG1gDWNa0DgGgAD0Cxmdu00AgLoBAIEgEAgSAQCCLiALkgeJQJrwRcEEdQbhB4IsYjdUyUgJ3rGtkcCCAWu4EHmu5xzFe705i0b7VHtFi8lFXUr3v/AGab8FzSNI5Ppdda48cXpOuYcXvNbxviWqBvqF52rOY3hskU7a6lbd4AbURDTfRDp+YclvS8TXst+mdqzE91f2uMOxKOdodG7zadHtPMFp1BWVqzWfLuJieHhxWvs8MbqeA5gHqVzp08m7AOdxuevIeS5mViFfVYpd27iBe/hlaLqK9VDs4+Qh9S6w47tp/mU0baSmpWRtysYAPJdOX5dsvvPlnZDSUbb8kWI2ZGqE8na9uvADihLR4PsPW1Fiync1p+uW0Tf11/RY36ileZaVxWniG0wvsl4GqqvNlO21/DO7+y81us/wCMNowT7ltMJ2Po6W26pmEj65fxX363K81817cy1rjrHpejoPbksmgQCAQCARAgaBIBAIBBB8gFrkC5sLkC56BBTY/tIyifAJmPEcpyb8WMcbuQdzC1x4pyRPb69OL5IpMbXLHhwBBuCAQRwIKydsfi1b8TikeHvad0xhqJBewmOmVrh9o6c16qV7cU5PfDC1u7J2ehj0P+GOZWU4tDmayrgHyZCbbxg+lw/VMc/V+y3PqS/wDp/dHHuENoyIa2gxBvyPIppjyySWyOPr/NMX3Utj/a3+28W/Tr2j0jJaeASXy/EQNJBsQHuykg+qnS2mLTr4kz1iYjfylhle/D/wBmrXHdDSnqzctczk2Q/S4deBUvWMn3U59wVtNPtt/de4VibKlhkizZMzmtcRYPym2ZvUeKxvSaTqWtbRaNw44vIyBjpt1d3yl7W95oPM25KRM60umPwzEt5M4UtpLkbxz35WN8iefkuOXetLs4JJM/8WdrY/thuXu83EaJpNr3D6GKBuWJgb1PFx8zzVR67oC6D8sjhwC+6+ZHl1pqZ8rgyJj5HfbG0ud7BJmI8ya34hscF7Na2azpGNgab/vXDN4HI25Xmv1VI48tqYbNjhHZRTxuD6iaWUjXI0NjiJ8dC4+689ustPisaax08b3LaUGDU8GsNPCw8MzY25vfivNa9rcy2isRxD33XLoIBAIBA0AgEAgERnNt8YmoooqiLJkE0bagObm/CcbadCt+nx1vaaz8eGWa80jcNDG8OAcOBAcD1BFwsJ8NUkCQCDGdqNOfhYagX/Z54pnW+24BP8l6ukn75r8ww6iPtifiXv24p21GF1Bte0W/Z5tGYLjp5muWPzp1niJxyo8JxN+GsphIXSUM7YzDMdX0jngHI882a6Hktr0jLM6/qj18s62nHqJ/pn/D2Y+0U+J0Nd/DlBpJH8ml+sZPgTouMf3YrU9x5dX+3JFvnwt9tow7Dq0HhuZT6htwssE6yV/LvN/RLw4LRitweCKW/wCJA0ZubXAd1w8QQCu8lvp5pmPlK178URPwpsSirKllLQSU788c8Tp6kW3D4YzcPab/ADHTTqtazjrM3ifXHtnPfbVZj9t85gIsQCOh1Xiek2gDQADwGiKhK24IKDD4vs5u5DNBdhOrgPlPoppYlKhxZ7NHqC8p8UvzVR7o6u6DsJ0GXwrszoYbF7ZJ3C2sz+56MbYe916bdVeePDGMNY5a6kpmRNDYo2MaNMsbGsFvRYTMzy1iIjh1uopoGgEAgEDQCAQCAQNAkR48Yw9tTBLTv+WRjmHwJ4H0NiuqWmlotCWr3RMKTs/r3PpjTS/vqRxpZQeNmaMd5EDj4Lbqa6t3RxPllgt47Z5hXYxI9mP0OV7sssMjXsucpDQ88Pb2WmPU9Pb+HN9xmr/75bheN6CQebFKJtRDLA/5ZGOjPhcWuuqWmtotHpLV7omJYvC8QJwuuo5zaakhngkB0Lowx27f5EWXrvT/AFa3jiZh5ot/pWrPMQtdkKRtRg9LFM3M18AY4Hm3UD9LLLNaa5pmvy1pWLY4iVZgMOY1WC1pLwxodTPJ7z6Y/KQfubpqtMk8Zqfv8s6Rzit/6Hprtm6yWH4N1dGac2a6Qwu+LdEPoLr5T0vZc1zY4nvivn/Ducd5jt34/wAtTRUrYY2RMFmsa1jR+UCwXmtabTuW0RqNQ7KKECQJyg8lVHcKijrKAHkg8Hw5bwUV3hqCOKg9sdZoiNIugIGgEDQCBoC6AQNAIBAIIveGi7iByuSALngmkUm0+PupTBHFAZ5p3ObFEHhlwwZnEuPhZbYsXfuZnUQzyX7dREbmU9mNo465jywOZJGck8Emj4n9D1Gh18FMuGcc/wATxK48kXUm1BOH1kWJNBMMmWnr2gXs3+HLpzH9PFbYdZKTjnnmGWT7Ld8ce1TX7T0zca30kjiyGnEUO7Y6UySSWccoHg5aVw3nBqI5lzOSv1Nz8NENtWHVtFiRb93wjhp1sSsP/wA8+7R/dr9b+JWWDbR09W5zInuEjdXwzRuhmaOuV3EeV1nfDanmeHVclbeIWyzdqDHtkqeseJJd61+XdvdDJuzLH9kmneatsee9I1DO+Ktp3K5poGxsZGxoa1jQxjRwa0CwCymZmdy0iIiNQxu3h+Hq8LrW6ETiml/NFJbj/qXq6f7qXp/G3ny+LVs2y8j0hAioBAkESg5vCDyTRoPBNCg8z4EHPdqK1q6chA7oougaAQeSuxWGD99PFH/5Htb+hXVaWtxDmbRHLObNbTGoxCsp99HLEGslpnR5SAzQOFxx4hb5cPbjrbWp9sqZe6812168zY0UIMlt7ibx8NQ07yyWrfkzt0dHCCM7geR/3Xp6ekTu9uIYZrTERWOZeHCY/wDC8SFKZnmCqYDTtkc+Qiobo7vHRt/6hd3n62Lu15j/AKc1j6d9b8Sv9s8E+Oo5YQbP0kiP/cbqAfA6j1WGDJ9O8Wa5ad9dMTszjBq67CQ8kyQQVcUwPzb1gLbnxIAK9mXH2Y7zHE6eelu61YnmNr/avBpYJ24nQtvK3SqgHCpi5m3NwH/NFhhyRav078ep+GmSkxPfTn/td0WJ0+IUhfdropG5JWvsMhOhY+/AgrK1L4769tItW9WVwqP/AAWdzKiMOpXn8CuEYdJAP+nM4C4bqNf+D03n69d1nz8fP4Y1j6U6mPHy3dFWxzMEkMjJGm4Do3BzbjjqF4rVms6mHoiYnzDwY3grah0EoIZLDIySOUNu7KCM7D1a4XC7x5JpuPUub0i2p9wtVm7U+PYjPTmOSOn30PeFSI7mojGmV7G3s4cbjitcdK23EzqfXw4va0eYjwKTaiklaXNqoRb5myOET2eDmOsQUnDePRGSs+2Q2mxFuLVVJR0R3jIpmVFVO0HdMDeQdz0zetl6cVPo1m9/G41DG9vqWiK+n0ZeF6goEgEESgSCDkHJ4QeaRiDzSMQcjGg0F1UCBoAIOdVUsiY6SRwaxou5zjYAKxEzOoGBx/aeonp5KmmbJFRsLQ6doAqpwXAExB2jW68SvZjw0raK282+PX7YXyWmJmvDR7P7P0YjjnihbIXtbIJp/wAaV2YXuXO5rHLlybmsz/Z3StdbhVbWUTaKrpcUjblDXCCrDQGs3L7tDyAOIJ/QLTBab1nFP6/LjLXtmMkeufw1OK4rHTQ76QnLdrWhgLnPc8gNa0DiSSvPSk3t2w2taKxuXHBseiqs7WFzZGG0sMrTHLGfFp4jxCuTFanmeEreLeFos3TC5d9tECeFPTXb4OcCP/sr2RPb035l55jeaP4h4u1Bkk1VRw0zc0scc9SLGxAaWkW8e6V10kxWtrW48QnURMzERy1OF7UwyUUdXI8MH4ccos4mOckNLCBr8xWF8Fov2x+vw1rkia7lkq/DfgsfpZ2i0VU6TyErmFrh6ktPqvRS/wBTp7VnmGNqduWLR7fS14HqUdVslSSSmV0FnFzXvDHvZHI5puC9jTZxv1C2jPkiNRLicdZnel2WgixAI4WI0WLtGKNrBZrWtHRoDRfyCTMzyJIBAXQeKtwmCY3mp4ZD1kiY4+5C6i9q8Sk1ieYd6WlZE3JFGxjftja1jfYLmbTPmViIh1UUIEgECKBFBEoObkHF4QcHNQci1BcKoEDCABQZ3aPZo100O9mPwzO86naLb2S/FzunDRbYsv04nUeflxendr4XklGx0RhLBuy3d5ALNy2tayy7p3t3r0z+xchg3uHSHvU5JhJ4yUztWH01Hot8/wB2ske+fyyx/bM0/t+F9itC2oglgeO7I0sP9D7rGlpraJhrMbjUvnzcRc6Cjppj+LS1sMEoPFzBcRv8iLL3dv3TeOJiXm347Z9S0m1+CvJZXUelVDwA0E8f1Ru66XsvPhyRH2W4lrkpv7o5hbbPYyysgbKzQ/LIw6OjkHzNI8Cs8uOaW1Lql+6NqKkYIscqC7Te00boyeeQ2dby0WszvBGvUuOMn6dNnm/E4hWV3FjA2jp3cnBhvI4eF9PRMn2Y4p+5K/debfpaTbMUr5d86nZnzB54hrnjg5zRoT4kLOM14jW3fZXe9LSSFri0ua0lpzNJaDlPUdCs9zDp0UAgSAQCAQJRQgEAgSAQJAkCQIoObkECEHJwQciEFldVDQCAQMIGgzm1lA/8OtpheeDXKNN9CfnjPpqPFb4bx/RbiXF6zPmOYW2DYmyqhZNGdHDUHQtdzaRyIWd6TS2pdVtFo2w/afgbmuZiMIN2GPftb9Qa67X28F6+ky//ADn28+fHv745hvsOqhNFHK03D2teD5i68dq9szD0VncbVdbs010j5YJpad8gtNucuWTxLSLB3iu65piNTG0mnnceHet2dgnjijmY5+6Aax5e4SWtY3eNdeakZbVmZj2TSJjUrCkpmQsbHExrWNAa1rRYALi1ptO5dRERGodlAIBAIBAIBAlFCAQJAIEgECQCBIIkoIlBAoObkECEHtVQ0AgaAQNAIKCXB5IJnT0ZYM5vNA/SJ7vuBHyuW0ZImO2393M187hbxMdJHlnYwFwIewHM2x5XPFZTqJ8OiwygZTxNiiFmNvlBJNgeStrTadykRERqHrXKhAIBAIC6AQCAUUIEgLoBAIEgECQCBIEgiUCKCBQRKCBQetVAgEDQF0DQCBoGgEAgEAgEAgEAgagSKEAgECQBQK6AKBIBAkCKBIIlBEoIlBEoPSqgQCBoGgLoGgEAgEDQF0AgEAgaihAIBAkAgEAgSAQJAIEgSBFAkCQRKCJQRKD0IgVDQCBoBA0AgaAQCAQCBqKLoBAIBAIBAkAgEAgSAQK6BXQJAkCQIoIlAigiUHdEAQNUNAIGgEAgaAQCBqARQgLoC6AQNAIEgECQCAQCBIEgSBIEUAgigSCJQIoOyIEDQAQNA7qgugLoHdAIGoBFCBoBAkDQCAQCBIBAkAgECQCBIEUESgCgSCJKBEoIkoP/2Q==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8" descr="data:image/jpeg;base64,/9j/4AAQSkZJRgABAQAAAQABAAD/2wCEAAkGBxQQEBAQEA8PFBQUFA8PDxAPDw8PDw8PFBQWFhQUFBQYHCggGBolHBQUITEhJSkrLi4uFx8zODMsNygtLisBCgoKDg0OGhAQGiwkHyQsLCwsLCwsLCwsLCwsLCwsLCwsLCwsLCwsLCwsLCwsLCwsLCwsLCwsLCwsLCwsLCwsLP/AABEIALYBFQMBEQACEQEDEQH/xAAcAAACAwEBAQEAAAAAAAAAAAAAAQIFBgMEBwj/xAA+EAABAwIDBQYEAwYFBQAAAAABAAIDBBEFEiEGEzFBUQciYXGBkRQyQlIjYqEkM0OxwdEVcqLh8FNjc5LC/8QAGgEBAQEBAQEBAAAAAAAAAAAAAAEDAgQFBv/EAC0RAQACAgEEAQQBAwUBAQAAAAABAgMRMQQSIUFREyJxgWEykaEjQlKx8EMU/9oADAMBAAIRAxEAPwD5pe6+8+VM7BKqSd0NpZkXYBRNgoGhHBWuqgAQ8mgbSoROiVEixTa9qJbZVNG1RY8AlDwRCCJVQZk0bO91F3tBVykEVEoAlA1FRVQEopKBKoLKKEAgA3ogt8N2ZqagjJC4D7n90LK2aleZaVx2lsaDsse5l5JLHo3gvNbrPiG0dN8y+dMXteaAVUkXQO2iABVNmAgZUJTFkdeNE11k0kTonG6sQ5mdm0osE5EnQzIbAci7F00m0SiCyBEIGAiwZFkOBfRRfGkVXJEopBBIqKjdUJAIHZQDGkmwBJ5AC5SfAvcL2Oqqi2WItB+p+n6LG3UUr7a1w2ls8H7KuBqJCerW90LzX6z/AIw2r00e21wvYymgtlibfra5915bZrW5lvXHWvC+ipmt+VoCy27dUH5YC+6+WHBVJgNCLpK6ABQhNgRYN/RIW2+HNwVhxPg2myHDpoo68STUSNekSFU0AiG1qSsRIshpLJdTbrt2gTyRzM+gWqpqeSCESTihsgEAWoaIBCA4IsiygSqJRxFxs0EnoASVJnSx5aLCtiauotaLIDzfp+iwv1FK+21cN5bXB+ylos6okc7q1vdavLfrJ9Nq9PEctpheylNTgbuJo8bC/uvNbLa3Mt60rXhcsiDeAAWbpJAIBAkH5YBX3Xy4OyBWVRPio68aFlU0mAOSi6JxVJkroh3ROTReAEPAIRCarJGwEQkDF0PJtZdNrETJgngppdjIm07SexNk1Qsqht5qOo0iieDjjLjlaC4ngGgkpMjR4TsNWVFiIsjTzkNtPJYX6jHX21rhvLbYP2TsFnVErnHm1vdb/dea/WT/ALW9emiOW2wvZmnphaOJo8bC/uvLbLa3Mt4pEcLdrQOAAWboIBAkAgEAg8lXiDIiA4m51sBe3mmh+Y1918slTRoBBNrlHUSTSq535BKJKTWptYjZZbImtJuaizXRNartNJqOvW0AjmCGiqcSAgZdfRFmU7WCjriAHWUWJ0jmV057tm6/NRZ4Riic9waxrnE8A0En9FZmI5cR5lpcJ2ArKix3W7afqkNjbyCwv1WOrauC0ttg/ZNE2xqJXPP2t7rf7ry36y0/0t69NEctrhmzlPTC0ULB42F15bZLW5lvFKxxC0AtwC4dGgSAQJAIBAkAgodrdpGUEWY2dI64ij6n7ndGhd0p3SkzpjYNr2bmJzyXyuDnTm1rPzGwHhZLxq2iJ8Pk7ivtPm7IFESDUNGQqEERNFJBNhspKxMwC66cEzsKoYchEpF/JTTqbeA5qJMacl04kyEAAgnyUdek6ekfK7LGxzz0aC4qTaI5TUzw1WC9nNXOQXsETerz3vYLC/VUjjy2pgtPLcYV2XQMANQ90p6fK32C8lurtPHh6Ywxry1+HYJBTgCKFjfJoXnte1uZaRWK8QsFw6CBIBAIEgECQJAIBBU7S47HQwGWTUnuxs5yP5Dy6ldUrNp0kzp8RqqmoxKpdlBklfq48I4mcB/laF6/tpHlj5tOoaWm2GEbABM97v4h7uTN+TTgvHkyd87b1r2xp82AX3HzIh0e0dFIW0aIN5BVNERY6ompifKRaOKbWawkCixJll02a2R00Q48FdVJNAyoHfRD0ndFQVc/l3oqGSZ2WKN7z0Y0ut59FLWivK1rtr8I7MquaxkDYWn7zmf7Bea/V0jjy1r09p58Npg/ZfTQ2MznyuGtnGzL+QXlv1d7ceG9MFa8thRYZFCLRRMYPytAXnm0zy2iIjh61ypIBAkAgEAgRQCCnxjFXU8tOC0buR27c77XH5VpSndE/wAOZtqYWwKzdBAIOdROGNLncACfZB8qxHDajFah0014YBdseb5xGPsb1PEkrfvrjjUeZcds2ny0eFYbHBHu4WZGcydZJD1cV57Wm07lpERHiFgLDRcOn5+sv0D5IDldGz4FDzEph9xqpp1E75QsunOtGfJCd8y6McVNOomUSjmSAVTSYaoujylPBqXsw3CJ6g5YIZJOV2NJb6ngubXrXmVrWZ4bLCuyqpksZ5I4R0vvH+w0C81+spHHltXp7Ty2mD9mtHBYvD5nDnIe7f8AyjRea/VXt/DauCsfy1tLSRxDLHGxg6NaAvPMzPLaIiOHZQCAQJAIBAkAgECQJAIK/HcOFTA+M8bXY7m141aR6rulu223Nq7jTybLYoZ4iyTSaImKZv5hwPkRY+q6y07Z8cSmO3dHnldLJ2i94AuUFTX1gGruejWgXupyrwBz33vZo5dbLlUJJWxi3IIqrkxBzj3GuIHQaKK+Kk+y/QPkTJAqoaCeVHWicESYNmqpHl0FwufDryON04XmVrhOzNVVW3NPI4fcRlZ/7HRcWy0rzKxjtPDcYJ2TvLb1c4Zf6IbPI83EWXlv1kf7Ya06edeWxwrYGigsd0ZHD6pjn/08F5rdRe3tvGKsNLFG1gDWNa0DgGgAD0Cxmdu00AgLoBAIEgEAgSAQCCLiALkgeJQJrwRcEEdQbhB4IsYjdUyUgJ3rGtkcCCAWu4EHmu5xzFe705i0b7VHtFi8lFXUr3v/AGab8FzSNI5Ppdda48cXpOuYcXvNbxviWqBvqF52rOY3hskU7a6lbd4AbURDTfRDp+YclvS8TXst+mdqzE91f2uMOxKOdodG7zadHtPMFp1BWVqzWfLuJieHhxWvs8MbqeA5gHqVzp08m7AOdxuevIeS5mViFfVYpd27iBe/hlaLqK9VDs4+Qh9S6w47tp/mU0baSmpWRtysYAPJdOX5dsvvPlnZDSUbb8kWI2ZGqE8na9uvADihLR4PsPW1Fiync1p+uW0Tf11/RY36ileZaVxWniG0wvsl4GqqvNlO21/DO7+y81us/wCMNowT7ltMJ2Po6W26pmEj65fxX363K81817cy1rjrHpejoPbksmgQCAQCARAgaBIBAIBBB8gFrkC5sLkC56BBTY/tIyifAJmPEcpyb8WMcbuQdzC1x4pyRPb69OL5IpMbXLHhwBBuCAQRwIKydsfi1b8TikeHvad0xhqJBewmOmVrh9o6c16qV7cU5PfDC1u7J2ehj0P+GOZWU4tDmayrgHyZCbbxg+lw/VMc/V+y3PqS/wDp/dHHuENoyIa2gxBvyPIppjyySWyOPr/NMX3Utj/a3+28W/Tr2j0jJaeASXy/EQNJBsQHuykg+qnS2mLTr4kz1iYjfylhle/D/wBmrXHdDSnqzctczk2Q/S4deBUvWMn3U59wVtNPtt/de4VibKlhkizZMzmtcRYPym2ZvUeKxvSaTqWtbRaNw44vIyBjpt1d3yl7W95oPM25KRM60umPwzEt5M4UtpLkbxz35WN8iefkuOXetLs4JJM/8WdrY/thuXu83EaJpNr3D6GKBuWJgb1PFx8zzVR67oC6D8sjhwC+6+ZHl1pqZ8rgyJj5HfbG0ud7BJmI8ya34hscF7Na2azpGNgab/vXDN4HI25Xmv1VI48tqYbNjhHZRTxuD6iaWUjXI0NjiJ8dC4+689ustPisaax08b3LaUGDU8GsNPCw8MzY25vfivNa9rcy2isRxD33XLoIBAIBA0AgEAgERnNt8YmoooqiLJkE0bagObm/CcbadCt+nx1vaaz8eGWa80jcNDG8OAcOBAcD1BFwsJ8NUkCQCDGdqNOfhYagX/Z54pnW+24BP8l6ukn75r8ww6iPtifiXv24p21GF1Bte0W/Z5tGYLjp5muWPzp1niJxyo8JxN+GsphIXSUM7YzDMdX0jngHI882a6Hktr0jLM6/qj18s62nHqJ/pn/D2Y+0U+J0Nd/DlBpJH8ml+sZPgTouMf3YrU9x5dX+3JFvnwt9tow7Dq0HhuZT6htwssE6yV/LvN/RLw4LRitweCKW/wCJA0ZubXAd1w8QQCu8lvp5pmPlK178URPwpsSirKllLQSU788c8Tp6kW3D4YzcPab/ADHTTqtazjrM3ifXHtnPfbVZj9t85gIsQCOh1Xiek2gDQADwGiKhK24IKDD4vs5u5DNBdhOrgPlPoppYlKhxZ7NHqC8p8UvzVR7o6u6DsJ0GXwrszoYbF7ZJ3C2sz+56MbYe916bdVeePDGMNY5a6kpmRNDYo2MaNMsbGsFvRYTMzy1iIjh1uopoGgEAgEDQCAQCAQNAkR48Yw9tTBLTv+WRjmHwJ4H0NiuqWmlotCWr3RMKTs/r3PpjTS/vqRxpZQeNmaMd5EDj4Lbqa6t3RxPllgt47Z5hXYxI9mP0OV7sssMjXsucpDQ88Pb2WmPU9Pb+HN9xmr/75bheN6CQebFKJtRDLA/5ZGOjPhcWuuqWmtotHpLV7omJYvC8QJwuuo5zaakhngkB0Lowx27f5EWXrvT/AFa3jiZh5ot/pWrPMQtdkKRtRg9LFM3M18AY4Hm3UD9LLLNaa5pmvy1pWLY4iVZgMOY1WC1pLwxodTPJ7z6Y/KQfubpqtMk8Zqfv8s6Rzit/6Hprtm6yWH4N1dGac2a6Qwu+LdEPoLr5T0vZc1zY4nvivn/Ducd5jt34/wAtTRUrYY2RMFmsa1jR+UCwXmtabTuW0RqNQ7KKECQJyg8lVHcKijrKAHkg8Hw5bwUV3hqCOKg9sdZoiNIugIGgEDQCBoC6AQNAIBAIIveGi7iByuSALngmkUm0+PupTBHFAZ5p3ObFEHhlwwZnEuPhZbYsXfuZnUQzyX7dREbmU9mNo465jywOZJGck8Emj4n9D1Gh18FMuGcc/wATxK48kXUm1BOH1kWJNBMMmWnr2gXs3+HLpzH9PFbYdZKTjnnmGWT7Ld8ce1TX7T0zca30kjiyGnEUO7Y6UySSWccoHg5aVw3nBqI5lzOSv1Nz8NENtWHVtFiRb93wjhp1sSsP/wA8+7R/dr9b+JWWDbR09W5zInuEjdXwzRuhmaOuV3EeV1nfDanmeHVclbeIWyzdqDHtkqeseJJd61+XdvdDJuzLH9kmneatsee9I1DO+Ktp3K5poGxsZGxoa1jQxjRwa0CwCymZmdy0iIiNQxu3h+Hq8LrW6ETiml/NFJbj/qXq6f7qXp/G3ny+LVs2y8j0hAioBAkESg5vCDyTRoPBNCg8z4EHPdqK1q6chA7oougaAQeSuxWGD99PFH/5Htb+hXVaWtxDmbRHLObNbTGoxCsp99HLEGslpnR5SAzQOFxx4hb5cPbjrbWp9sqZe6812168zY0UIMlt7ibx8NQ07yyWrfkzt0dHCCM7geR/3Xp6ekTu9uIYZrTERWOZeHCY/wDC8SFKZnmCqYDTtkc+Qiobo7vHRt/6hd3n62Lu15j/AKc1j6d9b8Sv9s8E+Oo5YQbP0kiP/cbqAfA6j1WGDJ9O8Wa5ad9dMTszjBq67CQ8kyQQVcUwPzb1gLbnxIAK9mXH2Y7zHE6eelu61YnmNr/avBpYJ24nQtvK3SqgHCpi5m3NwH/NFhhyRav078ep+GmSkxPfTn/td0WJ0+IUhfdropG5JWvsMhOhY+/AgrK1L4769tItW9WVwqP/AAWdzKiMOpXn8CuEYdJAP+nM4C4bqNf+D03n69d1nz8fP4Y1j6U6mPHy3dFWxzMEkMjJGm4Do3BzbjjqF4rVms6mHoiYnzDwY3grah0EoIZLDIySOUNu7KCM7D1a4XC7x5JpuPUub0i2p9wtVm7U+PYjPTmOSOn30PeFSI7mojGmV7G3s4cbjitcdK23EzqfXw4va0eYjwKTaiklaXNqoRb5myOET2eDmOsQUnDePRGSs+2Q2mxFuLVVJR0R3jIpmVFVO0HdMDeQdz0zetl6cVPo1m9/G41DG9vqWiK+n0ZeF6goEgEESgSCDkHJ4QeaRiDzSMQcjGg0F1UCBoAIOdVUsiY6SRwaxou5zjYAKxEzOoGBx/aeonp5KmmbJFRsLQ6doAqpwXAExB2jW68SvZjw0raK282+PX7YXyWmJmvDR7P7P0YjjnihbIXtbIJp/wAaV2YXuXO5rHLlybmsz/Z3StdbhVbWUTaKrpcUjblDXCCrDQGs3L7tDyAOIJ/QLTBab1nFP6/LjLXtmMkeufw1OK4rHTQ76QnLdrWhgLnPc8gNa0DiSSvPSk3t2w2taKxuXHBseiqs7WFzZGG0sMrTHLGfFp4jxCuTFanmeEreLeFos3TC5d9tECeFPTXb4OcCP/sr2RPb035l55jeaP4h4u1Bkk1VRw0zc0scc9SLGxAaWkW8e6V10kxWtrW48QnURMzERy1OF7UwyUUdXI8MH4ccos4mOckNLCBr8xWF8Fov2x+vw1rkia7lkq/DfgsfpZ2i0VU6TyErmFrh6ktPqvRS/wBTp7VnmGNqduWLR7fS14HqUdVslSSSmV0FnFzXvDHvZHI5puC9jTZxv1C2jPkiNRLicdZnel2WgixAI4WI0WLtGKNrBZrWtHRoDRfyCTMzyJIBAXQeKtwmCY3mp4ZD1kiY4+5C6i9q8Sk1ieYd6WlZE3JFGxjftja1jfYLmbTPmViIh1UUIEgECKBFBEoObkHF4QcHNQci1BcKoEDCABQZ3aPZo100O9mPwzO86naLb2S/FzunDRbYsv04nUeflxendr4XklGx0RhLBuy3d5ALNy2tayy7p3t3r0z+xchg3uHSHvU5JhJ4yUztWH01Hot8/wB2ske+fyyx/bM0/t+F9itC2oglgeO7I0sP9D7rGlpraJhrMbjUvnzcRc6Cjppj+LS1sMEoPFzBcRv8iLL3dv3TeOJiXm347Z9S0m1+CvJZXUelVDwA0E8f1Ru66XsvPhyRH2W4lrkpv7o5hbbPYyysgbKzQ/LIw6OjkHzNI8Cs8uOaW1Lql+6NqKkYIscqC7Te00boyeeQ2dby0WszvBGvUuOMn6dNnm/E4hWV3FjA2jp3cnBhvI4eF9PRMn2Y4p+5K/debfpaTbMUr5d86nZnzB54hrnjg5zRoT4kLOM14jW3fZXe9LSSFri0ua0lpzNJaDlPUdCs9zDp0UAgSAQCAQJRQgEAgSAQJAkCQIoObkECEHJwQciEFldVDQCAQMIGgzm1lA/8OtpheeDXKNN9CfnjPpqPFb4bx/RbiXF6zPmOYW2DYmyqhZNGdHDUHQtdzaRyIWd6TS2pdVtFo2w/afgbmuZiMIN2GPftb9Qa67X28F6+ky//ADn28+fHv745hvsOqhNFHK03D2teD5i68dq9szD0VncbVdbs010j5YJpad8gtNucuWTxLSLB3iu65piNTG0mnnceHet2dgnjijmY5+6Aax5e4SWtY3eNdeakZbVmZj2TSJjUrCkpmQsbHExrWNAa1rRYALi1ptO5dRERGodlAIBAIBAIBAlFCAQJAIEgECQCBIIkoIlBAoObkECEHtVQ0AgaAQNAIKCXB5IJnT0ZYM5vNA/SJ7vuBHyuW0ZImO2393M187hbxMdJHlnYwFwIewHM2x5XPFZTqJ8OiwygZTxNiiFmNvlBJNgeStrTadykRERqHrXKhAIBAIC6AQCAUUIEgLoBAIEgECQCBIEgiUCKCBQRKCBQetVAgEDQF0DQCBoGgEAgEAgEAgEAgagSKEAgECQBQK6AKBIBAkCKBIIlBEoIlBEoPSqgQCBoGgLoGgEAgEDQF0AgEAgaihAIBAkAgEAgSAQJAIEgSBFAkCQRKCJQRKD0IgVDQCBoBA0AgaAQCAQCBqKLoBAIBAIBAkAgEAgSAQK6BXQJAkCQIoIlAigiUHdEAQNUNAIGgEAgaAQCBqARQgLoC6AQNAIEgECQCAQCBIEgSBIEUAgigSCJQIoOyIEDQAQNA7qgugLoHdAIGoBFCBoBAkDQCAQCBIBAkAgECQCBIEUESgCgSCJKBEoIkoP/2Q==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4586" name="Picture 10" descr="http://championsforchildrentampabay.org/wp-content/uploads/2014/10/thankyou_Arizo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ACUTE RENAL FAILURE</a:t>
            </a:r>
            <a:endParaRPr lang="ar-SA" dirty="0"/>
          </a:p>
        </p:txBody>
      </p:sp>
      <p:pic>
        <p:nvPicPr>
          <p:cNvPr id="7172" name="Picture 4" descr="http://www.medrevise.co.uk/images/thumb/b/bb/Kidneyfailure.jpg/250px-Kidneyfail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3812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AKI: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It is </a:t>
            </a:r>
            <a:r>
              <a:rPr lang="en-US" dirty="0" smtClean="0">
                <a:solidFill>
                  <a:srgbClr val="FF0000"/>
                </a:solidFill>
              </a:rPr>
              <a:t>sudden</a:t>
            </a:r>
            <a:r>
              <a:rPr lang="en-US" dirty="0" smtClean="0"/>
              <a:t> and usually </a:t>
            </a:r>
            <a:r>
              <a:rPr lang="en-US" dirty="0" smtClean="0">
                <a:solidFill>
                  <a:srgbClr val="FF0000"/>
                </a:solidFill>
              </a:rPr>
              <a:t>reversible</a:t>
            </a:r>
            <a:r>
              <a:rPr lang="en-US" dirty="0" smtClean="0"/>
              <a:t> loss of kidney function which develops over days or weeks and </a:t>
            </a:r>
            <a:r>
              <a:rPr lang="en-US" dirty="0" smtClean="0">
                <a:solidFill>
                  <a:srgbClr val="FF0000"/>
                </a:solidFill>
              </a:rPr>
              <a:t>usually accompanied by reduction of urine volume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Rise of serum </a:t>
            </a:r>
            <a:r>
              <a:rPr lang="en-US" dirty="0" err="1" smtClean="0"/>
              <a:t>creatinine</a:t>
            </a:r>
            <a:r>
              <a:rPr lang="en-US" dirty="0" smtClean="0"/>
              <a:t> may be :</a:t>
            </a:r>
          </a:p>
          <a:p>
            <a:pPr marL="0" indent="0" algn="l" rtl="0">
              <a:buNone/>
            </a:pPr>
            <a:r>
              <a:rPr lang="en-US" dirty="0" smtClean="0"/>
              <a:t> ---acute injury</a:t>
            </a:r>
          </a:p>
          <a:p>
            <a:pPr marL="0" indent="0" algn="l" rtl="0">
              <a:buNone/>
            </a:pPr>
            <a:r>
              <a:rPr lang="en-US" dirty="0" smtClean="0"/>
              <a:t>------acute on chronic kidney disease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Lowering of </a:t>
            </a:r>
            <a:r>
              <a:rPr lang="en-US" dirty="0" smtClean="0">
                <a:solidFill>
                  <a:srgbClr val="FF0000"/>
                </a:solidFill>
              </a:rPr>
              <a:t>Creatinine clearance</a:t>
            </a:r>
            <a:r>
              <a:rPr lang="en-US" dirty="0" smtClean="0"/>
              <a:t>:</a:t>
            </a:r>
            <a:endParaRPr lang="en-US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68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Creatinine clearance: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91400" cy="458006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1- Cr Cl: U(mg/ml)x V (ml/min) /P(mg/ml).</a:t>
            </a:r>
          </a:p>
          <a:p>
            <a:pPr marL="0" indent="0" algn="l" rtl="0">
              <a:buNone/>
            </a:pPr>
            <a:r>
              <a:rPr lang="en-US" dirty="0" smtClean="0"/>
              <a:t>2-</a:t>
            </a:r>
            <a:r>
              <a:rPr lang="en-US" b="1" dirty="0"/>
              <a:t>Estimated creatinine clearance rate (</a:t>
            </a:r>
            <a:r>
              <a:rPr lang="en-US" b="1" dirty="0" err="1"/>
              <a:t>eC</a:t>
            </a:r>
            <a:r>
              <a:rPr lang="en-US" b="1" baseline="-25000" dirty="0" err="1"/>
              <a:t>Cr</a:t>
            </a:r>
            <a:r>
              <a:rPr lang="en-US" b="1" dirty="0"/>
              <a:t>) using Cockcroft-Gault </a:t>
            </a:r>
            <a:r>
              <a:rPr lang="en-US" b="1" dirty="0" smtClean="0"/>
              <a:t>formula.</a:t>
            </a: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3-</a:t>
            </a:r>
            <a:r>
              <a:rPr lang="en-US" b="1" dirty="0"/>
              <a:t>Estimated GFR (</a:t>
            </a:r>
            <a:r>
              <a:rPr lang="en-US" b="1" dirty="0" err="1"/>
              <a:t>eGFR</a:t>
            </a:r>
            <a:r>
              <a:rPr lang="en-US" b="1" dirty="0"/>
              <a:t>) using Modification of Diet in Renal Disease (MDRD) </a:t>
            </a:r>
            <a:r>
              <a:rPr lang="en-US" b="1" dirty="0" smtClean="0"/>
              <a:t>formula</a:t>
            </a:r>
          </a:p>
          <a:p>
            <a:pPr marL="0" indent="0" algn="l" rtl="0">
              <a:buNone/>
            </a:pPr>
            <a:r>
              <a:rPr lang="en-US" dirty="0" smtClean="0"/>
              <a:t>for </a:t>
            </a:r>
            <a:r>
              <a:rPr lang="en-US" dirty="0"/>
              <a:t>creatinine in µ</a:t>
            </a:r>
            <a:r>
              <a:rPr lang="en-US" dirty="0" err="1"/>
              <a:t>mol</a:t>
            </a:r>
            <a:r>
              <a:rPr lang="en-US" dirty="0"/>
              <a:t>/L</a:t>
            </a:r>
            <a:endParaRPr lang="en-US" b="1" dirty="0"/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7172" name="Picture 4" descr="eC_{Cr} = \frac { \mbox{(140 - Age)} \ \times \ \mbox{Mass (in kilograms)} \ \times \ [{0.85\ if\ Female}]} {\mbox{72} \ \times \ \mbox{Serum Creatinine (in mg/dL)}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5295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\mbox{eGFR} = \mbox{32788}\ \times \ \mbox{Serum Creatinine}^{-1.154} \ \times \ \mbox{Age}^{-0.203} \ \times \ {[1.210\ if\ Black]} \ \times \ {[0.742\ if\ Female]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05400"/>
            <a:ext cx="74676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2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67600" cy="4580069"/>
          </a:xfrm>
        </p:spPr>
        <p:txBody>
          <a:bodyPr/>
          <a:lstStyle/>
          <a:p>
            <a:pPr algn="l" rtl="0"/>
            <a:r>
              <a:rPr lang="en-US" dirty="0" smtClean="0"/>
              <a:t>For </a:t>
            </a:r>
            <a:r>
              <a:rPr lang="en-US" dirty="0"/>
              <a:t>creatinine in mg/dl</a:t>
            </a:r>
            <a:endParaRPr lang="en-US" dirty="0"/>
          </a:p>
        </p:txBody>
      </p:sp>
      <p:pic>
        <p:nvPicPr>
          <p:cNvPr id="9218" name="Picture 2" descr="\mbox{eGFR} = \mbox{186}\ \times \ \mbox{Serum Creatinine}^{-1.154} \ \times \ \mbox{Age}^{-0.203} \ \times \ {[1.210\ if\ Black]} \ \times \ {[0.742\ if\ Female]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2771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2967335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more elaborate version of the MDRD equation also includes </a:t>
            </a:r>
            <a:r>
              <a:rPr lang="en-US" dirty="0">
                <a:hlinkClick r:id="rId3" tooltip="Serum albumin"/>
              </a:rPr>
              <a:t>serum albumin</a:t>
            </a:r>
            <a:r>
              <a:rPr lang="en-US" dirty="0"/>
              <a:t> and </a:t>
            </a:r>
            <a:r>
              <a:rPr lang="en-US" dirty="0">
                <a:hlinkClick r:id="rId4" tooltip="Blood urea nitrogen"/>
              </a:rPr>
              <a:t>blood urea nitrogen</a:t>
            </a:r>
            <a:r>
              <a:rPr lang="en-US" dirty="0"/>
              <a:t> (BUN) levels</a:t>
            </a:r>
            <a:endParaRPr lang="en-US" dirty="0"/>
          </a:p>
        </p:txBody>
      </p:sp>
      <p:pic>
        <p:nvPicPr>
          <p:cNvPr id="9220" name="Picture 4" descr="\mbox{eGFR} = \mbox{170}\ \times \ \mbox{Serum Creatinine}^{-0.999} \ \times \ \mbox{Age}^{-0.176} \ \times \ {[0.762\ if\ Female]} \ \times \ {[1.180\ if\ Black]} \ \times \ \mbox{BUN}^{-0.170} \ \times \ \mbox{Albumin}^{+0.318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13666"/>
            <a:ext cx="7543800" cy="11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5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7781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Causes of AKI: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http://www.kidneydiseasetreatment.space/wp-content/uploads/2015/08/Acute-Renal-Fail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http://www.davita.in/images/acute_kidney_inj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24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62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854</TotalTime>
  <Words>759</Words>
  <Application>Microsoft Office PowerPoint</Application>
  <PresentationFormat>On-screen Show (4:3)</PresentationFormat>
  <Paragraphs>149</Paragraphs>
  <Slides>38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Pushpin</vt:lpstr>
      <vt:lpstr>Document</vt:lpstr>
      <vt:lpstr>Acute and Chronic Renal Failure</vt:lpstr>
      <vt:lpstr>PowerPoint Presentation</vt:lpstr>
      <vt:lpstr>PowerPoint Presentation</vt:lpstr>
      <vt:lpstr>ACUTE RENAL FAILURE</vt:lpstr>
      <vt:lpstr>AKI:</vt:lpstr>
      <vt:lpstr>Creatinine clearance:  </vt:lpstr>
      <vt:lpstr>PowerPoint Presentation</vt:lpstr>
      <vt:lpstr>Causes of AKI:</vt:lpstr>
      <vt:lpstr>PowerPoint Presentation</vt:lpstr>
      <vt:lpstr>PowerPoint Presentation</vt:lpstr>
      <vt:lpstr>PowerPoint Presentation</vt:lpstr>
      <vt:lpstr>Symptoms of ARF:</vt:lpstr>
      <vt:lpstr>Pulmonary edema x-ray</vt:lpstr>
      <vt:lpstr>PowerPoint Presentation</vt:lpstr>
      <vt:lpstr>PowerPoint Presentation</vt:lpstr>
      <vt:lpstr>PowerPoint Presentation</vt:lpstr>
      <vt:lpstr>Hyperkalemia symptoms:</vt:lpstr>
      <vt:lpstr>PowerPoint Presentation</vt:lpstr>
      <vt:lpstr>Investigations of patients with AKI:</vt:lpstr>
      <vt:lpstr>PowerPoint Presentation</vt:lpstr>
      <vt:lpstr>MANAGEMENT OF AKI:</vt:lpstr>
      <vt:lpstr>PowerPoint Presentation</vt:lpstr>
      <vt:lpstr>PowerPoint Presentation</vt:lpstr>
      <vt:lpstr>PowerPoint Presentation</vt:lpstr>
      <vt:lpstr>Chronic  Renal  Failure</vt:lpstr>
      <vt:lpstr>Stages of CKD:</vt:lpstr>
      <vt:lpstr>Common causes of ESRD:</vt:lpstr>
      <vt:lpstr>Clinical picture and complications</vt:lpstr>
      <vt:lpstr>PowerPoint Presentation</vt:lpstr>
      <vt:lpstr>PowerPoint Presentation</vt:lpstr>
      <vt:lpstr>PowerPoint Presentation</vt:lpstr>
      <vt:lpstr>Management:</vt:lpstr>
      <vt:lpstr>PowerPoint Presentation</vt:lpstr>
      <vt:lpstr>PowerPoint Presentation</vt:lpstr>
      <vt:lpstr>Dialysis</vt:lpstr>
      <vt:lpstr>PowerPoint Presentation</vt:lpstr>
      <vt:lpstr>Renal transplantation: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and Chronic Renal Failure</dc:title>
  <dc:creator>Hayam Hebah</dc:creator>
  <cp:lastModifiedBy>Hayam Hebah</cp:lastModifiedBy>
  <cp:revision>63</cp:revision>
  <dcterms:created xsi:type="dcterms:W3CDTF">2006-08-16T00:00:00Z</dcterms:created>
  <dcterms:modified xsi:type="dcterms:W3CDTF">2016-03-21T10:34:31Z</dcterms:modified>
</cp:coreProperties>
</file>