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89" r:id="rId5"/>
    <p:sldId id="266" r:id="rId6"/>
    <p:sldId id="260" r:id="rId7"/>
    <p:sldId id="267" r:id="rId8"/>
    <p:sldId id="273" r:id="rId9"/>
    <p:sldId id="268" r:id="rId10"/>
    <p:sldId id="290" r:id="rId11"/>
    <p:sldId id="262" r:id="rId12"/>
    <p:sldId id="270" r:id="rId13"/>
    <p:sldId id="271" r:id="rId14"/>
    <p:sldId id="272" r:id="rId15"/>
    <p:sldId id="274" r:id="rId16"/>
    <p:sldId id="275" r:id="rId17"/>
    <p:sldId id="276" r:id="rId18"/>
    <p:sldId id="277" r:id="rId19"/>
    <p:sldId id="261" r:id="rId20"/>
    <p:sldId id="295" r:id="rId21"/>
    <p:sldId id="278" r:id="rId22"/>
    <p:sldId id="263" r:id="rId23"/>
    <p:sldId id="292" r:id="rId24"/>
    <p:sldId id="264" r:id="rId25"/>
    <p:sldId id="265" r:id="rId26"/>
    <p:sldId id="293" r:id="rId27"/>
    <p:sldId id="279" r:id="rId28"/>
    <p:sldId id="280" r:id="rId29"/>
    <p:sldId id="281" r:id="rId30"/>
    <p:sldId id="291" r:id="rId31"/>
    <p:sldId id="299" r:id="rId32"/>
    <p:sldId id="282" r:id="rId33"/>
    <p:sldId id="283" r:id="rId34"/>
    <p:sldId id="284" r:id="rId35"/>
    <p:sldId id="285" r:id="rId36"/>
    <p:sldId id="288" r:id="rId37"/>
    <p:sldId id="296" r:id="rId38"/>
    <p:sldId id="29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06E91-6551-4C54-BEEA-39DEF3C42F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FC5C-6BDC-4958-900E-170D0BAFAD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>HEADACHE SYNDROMES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nstantia" pitchFamily="18" charset="0"/>
              </a:rPr>
              <a:t>Dr. M. A. </a:t>
            </a:r>
            <a:r>
              <a:rPr lang="en-US" sz="3200" dirty="0" err="1" smtClean="0">
                <a:solidFill>
                  <a:schemeClr val="tx1"/>
                </a:solidFill>
                <a:latin typeface="Constantia" pitchFamily="18" charset="0"/>
              </a:rPr>
              <a:t>Sofi</a:t>
            </a:r>
            <a:r>
              <a:rPr lang="en-US" sz="32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Constantia" pitchFamily="18" charset="0"/>
              </a:rPr>
              <a:t>MD; FRCP (London); </a:t>
            </a:r>
            <a:r>
              <a:rPr lang="en-US" sz="3200" dirty="0" err="1" smtClean="0">
                <a:solidFill>
                  <a:schemeClr val="tx1"/>
                </a:solidFill>
                <a:latin typeface="Constantia" pitchFamily="18" charset="0"/>
              </a:rPr>
              <a:t>FRCPEdin</a:t>
            </a:r>
            <a:r>
              <a:rPr lang="en-US" sz="3200" dirty="0">
                <a:solidFill>
                  <a:schemeClr val="tx1"/>
                </a:solidFill>
                <a:latin typeface="Constantia" pitchFamily="18" charset="0"/>
              </a:rPr>
              <a:t>;</a:t>
            </a:r>
            <a:r>
              <a:rPr lang="en-US" sz="32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Constantia" pitchFamily="18" charset="0"/>
              </a:rPr>
              <a:t>FRCSEdin</a:t>
            </a:r>
            <a:endParaRPr lang="en-US" sz="3200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Migraine is characterized by</a:t>
            </a:r>
            <a:r>
              <a:rPr lang="en-US" dirty="0" smtClean="0">
                <a:latin typeface="Constantia" pitchFamily="18" charset="0"/>
              </a:rPr>
              <a:t>:</a:t>
            </a:r>
          </a:p>
          <a:p>
            <a:r>
              <a:rPr lang="en-US" dirty="0" smtClean="0">
                <a:latin typeface="Constantia" pitchFamily="18" charset="0"/>
              </a:rPr>
              <a:t>Paroxysmal headaches that tend to be severe and often unilateral, although in 30-40% it is bilateral.</a:t>
            </a:r>
          </a:p>
          <a:p>
            <a:r>
              <a:rPr lang="en-US" dirty="0" smtClean="0">
                <a:latin typeface="Constantia" pitchFamily="18" charset="0"/>
              </a:rPr>
              <a:t>There may be a premonitory phase in 20-60% of those with migraine. </a:t>
            </a:r>
          </a:p>
          <a:p>
            <a:r>
              <a:rPr lang="en-US" dirty="0" smtClean="0">
                <a:latin typeface="Constantia" pitchFamily="18" charset="0"/>
              </a:rPr>
              <a:t>There may also be an aura. </a:t>
            </a: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5867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There may be photophobia, </a:t>
            </a:r>
            <a:r>
              <a:rPr lang="en-US" dirty="0" err="1" smtClean="0">
                <a:latin typeface="Constantia" pitchFamily="18" charset="0"/>
              </a:rPr>
              <a:t>phonophobia</a:t>
            </a:r>
            <a:r>
              <a:rPr lang="en-US" dirty="0" smtClean="0">
                <a:latin typeface="Constantia" pitchFamily="18" charset="0"/>
              </a:rPr>
              <a:t> and vomiting with marked headache but the course is highly variable. </a:t>
            </a:r>
          </a:p>
          <a:p>
            <a:r>
              <a:rPr lang="en-US" dirty="0" smtClean="0">
                <a:latin typeface="Constantia" pitchFamily="18" charset="0"/>
              </a:rPr>
              <a:t>The resolution phase occurs as the headache gradually fades.</a:t>
            </a:r>
          </a:p>
          <a:p>
            <a:r>
              <a:rPr lang="en-US" dirty="0" smtClean="0">
                <a:latin typeface="Constantia" pitchFamily="18" charset="0"/>
              </a:rPr>
              <a:t>The person may feel tired, irritable, depressed and have difficulty concentrating</a:t>
            </a: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MIGRINE HEADACHES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Typical symptoms include :</a:t>
            </a:r>
          </a:p>
          <a:p>
            <a:r>
              <a:rPr lang="en-US" sz="2400" b="1" dirty="0" smtClean="0">
                <a:latin typeface="Constantia" pitchFamily="18" charset="0"/>
              </a:rPr>
              <a:t>Throbbing or </a:t>
            </a:r>
            <a:r>
              <a:rPr lang="en-US" sz="2400" b="1" dirty="0" err="1" smtClean="0">
                <a:latin typeface="Constantia" pitchFamily="18" charset="0"/>
              </a:rPr>
              <a:t>pulsatile</a:t>
            </a:r>
            <a:r>
              <a:rPr lang="en-US" sz="2400" b="1" dirty="0" smtClean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headache, with moderate to severe pain that intensifies with movement or physical activity</a:t>
            </a:r>
          </a:p>
          <a:p>
            <a:r>
              <a:rPr lang="en-US" sz="2400" b="1" dirty="0" smtClean="0">
                <a:latin typeface="Constantia" pitchFamily="18" charset="0"/>
              </a:rPr>
              <a:t>Unilateral and localized </a:t>
            </a:r>
            <a:r>
              <a:rPr lang="en-US" sz="2400" dirty="0" smtClean="0">
                <a:latin typeface="Constantia" pitchFamily="18" charset="0"/>
              </a:rPr>
              <a:t>pain in the </a:t>
            </a:r>
            <a:r>
              <a:rPr lang="en-US" sz="2400" dirty="0" err="1" smtClean="0">
                <a:latin typeface="Constantia" pitchFamily="18" charset="0"/>
              </a:rPr>
              <a:t>fronto</a:t>
            </a:r>
            <a:r>
              <a:rPr lang="en-US" sz="2400" dirty="0" smtClean="0">
                <a:latin typeface="Constantia" pitchFamily="18" charset="0"/>
              </a:rPr>
              <a:t>-temporal and ocular area, but the pain may be felt anywhere around the head or neck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638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Pain builds up over a period of 1-2 hours, progressing </a:t>
            </a:r>
            <a:r>
              <a:rPr lang="en-US" sz="2400" dirty="0" err="1" smtClean="0">
                <a:latin typeface="Constantia" pitchFamily="18" charset="0"/>
              </a:rPr>
              <a:t>posteriorly</a:t>
            </a:r>
            <a:r>
              <a:rPr lang="en-US" sz="2400" dirty="0" smtClean="0">
                <a:latin typeface="Constantia" pitchFamily="18" charset="0"/>
              </a:rPr>
              <a:t> and becoming diffuse</a:t>
            </a:r>
          </a:p>
          <a:p>
            <a:r>
              <a:rPr lang="en-US" sz="2400" b="1" dirty="0" smtClean="0">
                <a:latin typeface="Constantia" pitchFamily="18" charset="0"/>
              </a:rPr>
              <a:t>Headache lasts 4-72 hours</a:t>
            </a:r>
          </a:p>
          <a:p>
            <a:r>
              <a:rPr lang="en-US" sz="2400" b="1" dirty="0" smtClean="0">
                <a:latin typeface="Constantia" pitchFamily="18" charset="0"/>
              </a:rPr>
              <a:t>Nausea</a:t>
            </a:r>
            <a:r>
              <a:rPr lang="en-US" sz="2400" dirty="0" smtClean="0">
                <a:latin typeface="Constantia" pitchFamily="18" charset="0"/>
              </a:rPr>
              <a:t> (80%) and </a:t>
            </a:r>
            <a:r>
              <a:rPr lang="en-US" sz="2400" b="1" dirty="0" smtClean="0">
                <a:latin typeface="Constantia" pitchFamily="18" charset="0"/>
              </a:rPr>
              <a:t>vomiting</a:t>
            </a:r>
            <a:r>
              <a:rPr lang="en-US" sz="2400" dirty="0" smtClean="0">
                <a:latin typeface="Constantia" pitchFamily="18" charset="0"/>
              </a:rPr>
              <a:t> (50%), including anorexia and food intolerance, and light-headedness</a:t>
            </a:r>
          </a:p>
          <a:p>
            <a:r>
              <a:rPr lang="en-US" sz="2400" b="1" dirty="0" smtClean="0">
                <a:latin typeface="Constantia" pitchFamily="18" charset="0"/>
              </a:rPr>
              <a:t>Sensitivity to light and sound (</a:t>
            </a:r>
            <a:r>
              <a:rPr lang="en-US" sz="2400" b="1" dirty="0" err="1" smtClean="0">
                <a:latin typeface="Constantia" pitchFamily="18" charset="0"/>
              </a:rPr>
              <a:t>Phophobia</a:t>
            </a:r>
            <a:r>
              <a:rPr lang="en-US" sz="2400" b="1" dirty="0" smtClean="0">
                <a:latin typeface="Constantia" pitchFamily="18" charset="0"/>
              </a:rPr>
              <a:t>)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SIGNS &amp; SYMPTOMS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4958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Migraine aura </a:t>
            </a:r>
            <a:r>
              <a:rPr lang="en-US" sz="2400" dirty="0" smtClean="0">
                <a:latin typeface="Constantia" pitchFamily="18" charset="0"/>
              </a:rPr>
              <a:t>includes:</a:t>
            </a:r>
          </a:p>
          <a:p>
            <a:r>
              <a:rPr lang="en-US" sz="2400" dirty="0" smtClean="0">
                <a:latin typeface="Constantia" pitchFamily="18" charset="0"/>
              </a:rPr>
              <a:t>May precede or accompany the headache or may occur in isolation</a:t>
            </a:r>
          </a:p>
          <a:p>
            <a:r>
              <a:rPr lang="en-US" sz="2400" dirty="0" smtClean="0">
                <a:latin typeface="Constantia" pitchFamily="18" charset="0"/>
              </a:rPr>
              <a:t>Usually develops over 5-20 minutes and lasts less than 60 minutes</a:t>
            </a:r>
          </a:p>
          <a:p>
            <a:r>
              <a:rPr lang="en-US" sz="2400" dirty="0" smtClean="0">
                <a:latin typeface="Constantia" pitchFamily="18" charset="0"/>
              </a:rPr>
              <a:t>Most commonly visual but can be sensory, motor, or any combination </a:t>
            </a:r>
          </a:p>
          <a:p>
            <a:r>
              <a:rPr lang="en-US" sz="2400" dirty="0" smtClean="0">
                <a:latin typeface="Constantia" pitchFamily="18" charset="0"/>
              </a:rPr>
              <a:t>Visual symptoms may be positive or negative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</p:txBody>
      </p:sp>
      <p:pic>
        <p:nvPicPr>
          <p:cNvPr id="1026" name="Picture 2" descr="C:\Users\Dr.Sofi\Pictures\1134815-1142556-117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198033"/>
            <a:ext cx="4267200" cy="299296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SIGNS &amp; SYMPTOMS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4267200"/>
            <a:ext cx="411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tantia" pitchFamily="18" charset="0"/>
              </a:rPr>
              <a:t>Common positive visual phenomenon is the scintillating </a:t>
            </a:r>
            <a:r>
              <a:rPr lang="en-US" sz="2400" dirty="0" err="1" smtClean="0">
                <a:latin typeface="Constantia" pitchFamily="18" charset="0"/>
              </a:rPr>
              <a:t>scotoma</a:t>
            </a:r>
            <a:r>
              <a:rPr lang="en-US" sz="2400" dirty="0" smtClean="0">
                <a:latin typeface="Constantia" pitchFamily="18" charset="0"/>
              </a:rPr>
              <a:t>, an arc or band of absent vision with a shimmering or glittering zigzag border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672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Physical findings during a migraine headache may include the following:</a:t>
            </a:r>
          </a:p>
          <a:p>
            <a:r>
              <a:rPr lang="en-US" sz="2400" b="1" dirty="0" smtClean="0">
                <a:latin typeface="Constantia" pitchFamily="18" charset="0"/>
              </a:rPr>
              <a:t>Cranial/cervical muscle tenderness</a:t>
            </a:r>
          </a:p>
          <a:p>
            <a:r>
              <a:rPr lang="en-US" sz="2400" b="1" dirty="0" smtClean="0">
                <a:latin typeface="Constantia" pitchFamily="18" charset="0"/>
              </a:rPr>
              <a:t>Horner syndrome </a:t>
            </a:r>
            <a:r>
              <a:rPr lang="en-US" sz="2400" dirty="0" smtClean="0">
                <a:latin typeface="Constantia" pitchFamily="18" charset="0"/>
              </a:rPr>
              <a:t>(i.e., relative </a:t>
            </a:r>
            <a:r>
              <a:rPr lang="en-US" sz="2400" dirty="0" err="1" smtClean="0">
                <a:latin typeface="Constantia" pitchFamily="18" charset="0"/>
              </a:rPr>
              <a:t>miosis</a:t>
            </a:r>
            <a:r>
              <a:rPr lang="en-US" sz="2400" dirty="0" smtClean="0">
                <a:latin typeface="Constantia" pitchFamily="18" charset="0"/>
              </a:rPr>
              <a:t> with 1-2 mm of </a:t>
            </a:r>
            <a:r>
              <a:rPr lang="en-US" sz="2400" dirty="0" err="1" smtClean="0">
                <a:latin typeface="Constantia" pitchFamily="18" charset="0"/>
              </a:rPr>
              <a:t>ptosis</a:t>
            </a:r>
            <a:r>
              <a:rPr lang="en-US" sz="2400" dirty="0" smtClean="0">
                <a:latin typeface="Constantia" pitchFamily="18" charset="0"/>
              </a:rPr>
              <a:t> on the same side as the headache)</a:t>
            </a:r>
          </a:p>
          <a:p>
            <a:r>
              <a:rPr lang="en-US" sz="2400" b="1" dirty="0" err="1" smtClean="0">
                <a:latin typeface="Constantia" pitchFamily="18" charset="0"/>
              </a:rPr>
              <a:t>Conjunctival</a:t>
            </a:r>
            <a:r>
              <a:rPr lang="en-US" sz="2400" b="1" dirty="0" smtClean="0">
                <a:latin typeface="Constantia" pitchFamily="18" charset="0"/>
              </a:rPr>
              <a:t> injection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334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Tachycardia or </a:t>
            </a:r>
            <a:r>
              <a:rPr lang="en-US" sz="2400" b="1" dirty="0" err="1" smtClean="0">
                <a:latin typeface="Constantia" pitchFamily="18" charset="0"/>
              </a:rPr>
              <a:t>bradycardia</a:t>
            </a:r>
            <a:endParaRPr lang="en-US" sz="2400" b="1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Hypertension or hypotension</a:t>
            </a:r>
          </a:p>
          <a:p>
            <a:r>
              <a:rPr lang="en-US" sz="2400" b="1" dirty="0" err="1" smtClean="0">
                <a:latin typeface="Constantia" pitchFamily="18" charset="0"/>
              </a:rPr>
              <a:t>Hemisensory</a:t>
            </a:r>
            <a:r>
              <a:rPr lang="en-US" sz="2400" b="1" dirty="0" smtClean="0">
                <a:latin typeface="Constantia" pitchFamily="18" charset="0"/>
              </a:rPr>
              <a:t> or </a:t>
            </a:r>
            <a:r>
              <a:rPr lang="en-US" sz="2400" b="1" dirty="0" err="1" smtClean="0">
                <a:latin typeface="Constantia" pitchFamily="18" charset="0"/>
              </a:rPr>
              <a:t>hemiparetic</a:t>
            </a:r>
            <a:r>
              <a:rPr lang="en-US" sz="2400" b="1" dirty="0" smtClean="0">
                <a:latin typeface="Constantia" pitchFamily="18" charset="0"/>
              </a:rPr>
              <a:t> neurologic deficits </a:t>
            </a:r>
            <a:r>
              <a:rPr lang="en-US" sz="2400" dirty="0" smtClean="0">
                <a:latin typeface="Constantia" pitchFamily="18" charset="0"/>
              </a:rPr>
              <a:t>(</a:t>
            </a:r>
            <a:r>
              <a:rPr lang="en-US" sz="2400" dirty="0" err="1" smtClean="0">
                <a:latin typeface="Constantia" pitchFamily="18" charset="0"/>
              </a:rPr>
              <a:t>ie</a:t>
            </a:r>
            <a:r>
              <a:rPr lang="en-US" sz="2400" dirty="0" smtClean="0">
                <a:latin typeface="Constantia" pitchFamily="18" charset="0"/>
              </a:rPr>
              <a:t>, complicated migraine)</a:t>
            </a:r>
          </a:p>
          <a:p>
            <a:r>
              <a:rPr lang="en-US" sz="2400" b="1" dirty="0" smtClean="0">
                <a:latin typeface="Constantia" pitchFamily="18" charset="0"/>
              </a:rPr>
              <a:t>Adie-type pupil </a:t>
            </a:r>
            <a:r>
              <a:rPr lang="en-US" sz="2400" dirty="0" smtClean="0">
                <a:latin typeface="Constantia" pitchFamily="18" charset="0"/>
              </a:rPr>
              <a:t>(i.e., poor light reactivity, with near dissociation from light)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572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MIGRAINE: SIGNS &amp; SYMPTOMS</a:t>
            </a:r>
            <a:endParaRPr lang="en-US" sz="32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Diagnosis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The diagnosis of migraine is based on patient history. IHS diagnostic criteria are at least </a:t>
            </a:r>
            <a:r>
              <a:rPr lang="en-US" sz="2400" b="1" dirty="0" smtClean="0">
                <a:latin typeface="Constantia" pitchFamily="18" charset="0"/>
              </a:rPr>
              <a:t>5 headache attacks </a:t>
            </a:r>
            <a:r>
              <a:rPr lang="en-US" sz="2400" dirty="0" smtClean="0">
                <a:latin typeface="Constantia" pitchFamily="18" charset="0"/>
              </a:rPr>
              <a:t>that lasted 4-72 hours (untreated or unsuccessfully treated) and that the headache must have had at least 2 of the following characteristics</a:t>
            </a:r>
            <a:r>
              <a:rPr lang="en-US" sz="2400" baseline="30000" dirty="0" smtClean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: </a:t>
            </a:r>
          </a:p>
          <a:p>
            <a:r>
              <a:rPr lang="en-US" sz="2400" b="1" dirty="0" smtClean="0">
                <a:latin typeface="Constantia" pitchFamily="18" charset="0"/>
              </a:rPr>
              <a:t>Unilateral location</a:t>
            </a:r>
          </a:p>
          <a:p>
            <a:r>
              <a:rPr lang="en-US" sz="2400" b="1" dirty="0" smtClean="0">
                <a:latin typeface="Constantia" pitchFamily="18" charset="0"/>
              </a:rPr>
              <a:t>Pulsating quality</a:t>
            </a:r>
          </a:p>
          <a:p>
            <a:r>
              <a:rPr lang="en-US" sz="2400" b="1" dirty="0" smtClean="0">
                <a:latin typeface="Constantia" pitchFamily="18" charset="0"/>
              </a:rPr>
              <a:t>Moderate or severe pain intensity</a:t>
            </a:r>
          </a:p>
          <a:p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343400" cy="5943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Aggravation by or causing avoidance of routine physical activity (e.g., walking or climbing stairs)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In addition, during the headache the patient must have had at least 1 of the following:</a:t>
            </a:r>
          </a:p>
          <a:p>
            <a:r>
              <a:rPr lang="en-US" sz="2400" b="1" dirty="0" smtClean="0">
                <a:latin typeface="Constantia" pitchFamily="18" charset="0"/>
              </a:rPr>
              <a:t>Nausea and/or vomiting</a:t>
            </a:r>
          </a:p>
          <a:p>
            <a:r>
              <a:rPr lang="en-US" sz="2400" b="1" dirty="0" smtClean="0">
                <a:latin typeface="Constantia" pitchFamily="18" charset="0"/>
              </a:rPr>
              <a:t>Photophobia and </a:t>
            </a:r>
            <a:r>
              <a:rPr lang="en-US" sz="2400" b="1" dirty="0" err="1" smtClean="0">
                <a:latin typeface="Constantia" pitchFamily="18" charset="0"/>
              </a:rPr>
              <a:t>phonophobia</a:t>
            </a:r>
            <a:endParaRPr lang="en-US" sz="2400" b="1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DIAGNOSIS</a:t>
            </a:r>
            <a:endParaRPr lang="en-US" sz="28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4267200" cy="60960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Selection of laboratory and/or imaging studies to rule out conditions other than migraine headache is determined by the individual presentation </a:t>
            </a:r>
          </a:p>
          <a:p>
            <a:r>
              <a:rPr lang="en-US" sz="2400" dirty="0" smtClean="0">
                <a:latin typeface="Constantia" pitchFamily="18" charset="0"/>
              </a:rPr>
              <a:t>ESR and CRP levels may be appropriate to exclude </a:t>
            </a:r>
            <a:r>
              <a:rPr lang="en-US" sz="2400" b="1" dirty="0" smtClean="0">
                <a:latin typeface="Constantia" pitchFamily="18" charset="0"/>
              </a:rPr>
              <a:t>temporal/giant cell </a:t>
            </a:r>
            <a:r>
              <a:rPr lang="en-US" sz="2400" b="1" dirty="0" err="1" smtClean="0">
                <a:latin typeface="Constantia" pitchFamily="18" charset="0"/>
              </a:rPr>
              <a:t>arteritis</a:t>
            </a:r>
            <a:r>
              <a:rPr lang="en-US" sz="2400" dirty="0" smtClean="0">
                <a:latin typeface="Constantia" pitchFamily="18" charset="0"/>
              </a:rPr>
              <a:t>). </a:t>
            </a:r>
          </a:p>
          <a:p>
            <a:r>
              <a:rPr lang="en-US" sz="2400" dirty="0" err="1" smtClean="0">
                <a:latin typeface="Constantia" pitchFamily="18" charset="0"/>
              </a:rPr>
              <a:t>Neuroimaging</a:t>
            </a:r>
            <a:r>
              <a:rPr lang="en-US" sz="2400" dirty="0" smtClean="0">
                <a:latin typeface="Constantia" pitchFamily="18" charset="0"/>
              </a:rPr>
              <a:t> is not necessary in patients with a history of recurrent migraine headaches and a normal neurologic examination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343400" cy="60960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Don't perform </a:t>
            </a:r>
            <a:r>
              <a:rPr lang="en-US" sz="2400" dirty="0" err="1" smtClean="0">
                <a:latin typeface="Constantia" pitchFamily="18" charset="0"/>
              </a:rPr>
              <a:t>neuroimaging</a:t>
            </a:r>
            <a:r>
              <a:rPr lang="en-US" sz="2400" dirty="0" smtClean="0">
                <a:latin typeface="Constantia" pitchFamily="18" charset="0"/>
              </a:rPr>
              <a:t> studies in patients that meet criteria for migraine.</a:t>
            </a:r>
          </a:p>
          <a:p>
            <a:r>
              <a:rPr lang="en-US" sz="2400" dirty="0" smtClean="0">
                <a:latin typeface="Constantia" pitchFamily="18" charset="0"/>
              </a:rPr>
              <a:t>Don't perform CT imaging for headache When MRI is available</a:t>
            </a:r>
          </a:p>
          <a:p>
            <a:r>
              <a:rPr lang="en-US" sz="2400" dirty="0" smtClean="0">
                <a:latin typeface="Constantia" pitchFamily="18" charset="0"/>
              </a:rPr>
              <a:t>Don't prescribe opioid or </a:t>
            </a:r>
            <a:r>
              <a:rPr lang="en-US" sz="2400" dirty="0" smtClean="0">
                <a:latin typeface="Constantia" pitchFamily="18" charset="0"/>
              </a:rPr>
              <a:t>barbiturate-containing </a:t>
            </a:r>
            <a:r>
              <a:rPr lang="en-US" sz="2400" dirty="0" smtClean="0">
                <a:latin typeface="Constantia" pitchFamily="18" charset="0"/>
              </a:rPr>
              <a:t>medications as first-line treatment for recurrent headache disorders.</a:t>
            </a:r>
          </a:p>
          <a:p>
            <a:r>
              <a:rPr lang="en-US" sz="2400" dirty="0" smtClean="0">
                <a:latin typeface="Constantia" pitchFamily="18" charset="0"/>
              </a:rPr>
              <a:t>Don't recommend prolonged or frequent use of over-the-counter pain medications for headache.</a:t>
            </a: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TESTING &amp; IMAGING</a:t>
            </a:r>
            <a:endParaRPr lang="en-US" sz="28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838200"/>
            <a:ext cx="4267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i="1" dirty="0" smtClean="0">
                <a:latin typeface="Constantia" pitchFamily="18" charset="0"/>
              </a:rPr>
              <a:t>Acute/abortive medications</a:t>
            </a:r>
            <a:endParaRPr lang="en-US" sz="2400" b="1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Acute treatment aims to reverse, or at least stop the progression of, a headache. It is most effective when given within 15 minutes of pain onset and when pain is mild</a:t>
            </a:r>
            <a:r>
              <a:rPr lang="en-US" sz="2400" baseline="30000" dirty="0" smtClean="0">
                <a:latin typeface="Constantia" pitchFamily="18" charset="0"/>
              </a:rPr>
              <a:t> 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Abortive medications include the following:</a:t>
            </a:r>
          </a:p>
          <a:p>
            <a:r>
              <a:rPr lang="en-US" sz="2400" b="1" dirty="0" smtClean="0">
                <a:latin typeface="Constantia" pitchFamily="18" charset="0"/>
              </a:rPr>
              <a:t>Selective serotonin receptor </a:t>
            </a:r>
            <a:r>
              <a:rPr lang="en-US" sz="2400" dirty="0" smtClean="0">
                <a:latin typeface="Constantia" pitchFamily="18" charset="0"/>
              </a:rPr>
              <a:t>(5-hydroxytryptamine–1, or 5-HT1) agonists (</a:t>
            </a:r>
            <a:r>
              <a:rPr lang="en-US" sz="2400" dirty="0" err="1" smtClean="0">
                <a:latin typeface="Constantia" pitchFamily="18" charset="0"/>
              </a:rPr>
              <a:t>triptans</a:t>
            </a:r>
            <a:r>
              <a:rPr lang="en-US" sz="2400" dirty="0" smtClean="0">
                <a:latin typeface="Constantia" pitchFamily="18" charset="0"/>
              </a:rPr>
              <a:t>)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267200" cy="57912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Ergot alkaloids </a:t>
            </a:r>
            <a:r>
              <a:rPr lang="en-US" sz="2400" dirty="0" smtClean="0">
                <a:latin typeface="Constantia" pitchFamily="18" charset="0"/>
              </a:rPr>
              <a:t>(e.g., ergotamine, </a:t>
            </a:r>
            <a:r>
              <a:rPr lang="en-US" sz="2400" dirty="0" err="1" smtClean="0">
                <a:latin typeface="Constantia" pitchFamily="18" charset="0"/>
              </a:rPr>
              <a:t>dihydroergotamine</a:t>
            </a:r>
            <a:r>
              <a:rPr lang="en-US" sz="2400" dirty="0" smtClean="0">
                <a:latin typeface="Constantia" pitchFamily="18" charset="0"/>
              </a:rPr>
              <a:t> [DHE]</a:t>
            </a:r>
          </a:p>
          <a:p>
            <a:r>
              <a:rPr lang="en-US" sz="2400" dirty="0" smtClean="0">
                <a:latin typeface="Constantia" pitchFamily="18" charset="0"/>
              </a:rPr>
              <a:t>Analgesics</a:t>
            </a:r>
          </a:p>
          <a:p>
            <a:r>
              <a:rPr lang="en-US" sz="2400" dirty="0" err="1" smtClean="0">
                <a:latin typeface="Constantia" pitchFamily="18" charset="0"/>
              </a:rPr>
              <a:t>Nonsteroidal</a:t>
            </a:r>
            <a:r>
              <a:rPr lang="en-US" sz="2400" dirty="0" smtClean="0">
                <a:latin typeface="Constantia" pitchFamily="18" charset="0"/>
              </a:rPr>
              <a:t> anti-inflammatory drugs </a:t>
            </a:r>
            <a:r>
              <a:rPr lang="en-US" sz="2400" b="1" dirty="0" smtClean="0">
                <a:latin typeface="Constantia" pitchFamily="18" charset="0"/>
              </a:rPr>
              <a:t>(NSAIDs)</a:t>
            </a:r>
          </a:p>
          <a:p>
            <a:r>
              <a:rPr lang="en-US" sz="2400" dirty="0" smtClean="0">
                <a:latin typeface="Constantia" pitchFamily="18" charset="0"/>
              </a:rPr>
              <a:t>Combination products</a:t>
            </a:r>
          </a:p>
          <a:p>
            <a:r>
              <a:rPr lang="en-US" sz="2400" b="1" dirty="0" err="1" smtClean="0">
                <a:latin typeface="Constantia" pitchFamily="18" charset="0"/>
              </a:rPr>
              <a:t>Antiemetics</a:t>
            </a:r>
            <a:endParaRPr lang="en-US" sz="2400" b="1" dirty="0" smtClean="0">
              <a:latin typeface="Constantia" pitchFamily="18" charset="0"/>
            </a:endParaRP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MANAGEMENT</a:t>
            </a:r>
            <a:endParaRPr lang="en-US" sz="28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i="1" dirty="0" smtClean="0">
                <a:latin typeface="Constantia" pitchFamily="18" charset="0"/>
              </a:rPr>
              <a:t>Preventive/prophylactic medications</a:t>
            </a:r>
            <a:endParaRPr lang="en-US" sz="2400" b="1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Migraine attacks is greater than 2 per month</a:t>
            </a:r>
          </a:p>
          <a:p>
            <a:r>
              <a:rPr lang="en-US" sz="2400" dirty="0" smtClean="0">
                <a:latin typeface="Constantia" pitchFamily="18" charset="0"/>
              </a:rPr>
              <a:t>Individual attacks is longer than 24 hours</a:t>
            </a:r>
          </a:p>
          <a:p>
            <a:r>
              <a:rPr lang="en-US" sz="2400" dirty="0" smtClean="0">
                <a:latin typeface="Constantia" pitchFamily="18" charset="0"/>
              </a:rPr>
              <a:t>Headaches cause disruptions in the patient's lifestyle, with significant disability that lasts 3 or more days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486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Abortive therapy fails</a:t>
            </a:r>
          </a:p>
          <a:p>
            <a:r>
              <a:rPr lang="en-US" sz="2400" dirty="0" smtClean="0">
                <a:latin typeface="Constantia" pitchFamily="18" charset="0"/>
              </a:rPr>
              <a:t>Use of abortive medications more than twice a week</a:t>
            </a:r>
          </a:p>
          <a:p>
            <a:r>
              <a:rPr lang="en-US" sz="2400" dirty="0" smtClean="0">
                <a:latin typeface="Constantia" pitchFamily="18" charset="0"/>
              </a:rPr>
              <a:t>Migraine variants such as hemiplegic migraine or rare headache attacks producing profound disruption or risk of permanent neurologic injury</a:t>
            </a:r>
            <a:r>
              <a:rPr lang="en-US" sz="2400" dirty="0">
                <a:latin typeface="Constantia" pitchFamily="18" charset="0"/>
              </a:rPr>
              <a:t>.</a:t>
            </a: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MANAGEMENT</a:t>
            </a:r>
            <a:endParaRPr lang="en-US" sz="28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Prophylactic medications include the following:</a:t>
            </a:r>
          </a:p>
          <a:p>
            <a:r>
              <a:rPr lang="en-US" sz="2400" dirty="0" smtClean="0">
                <a:latin typeface="Constantia" pitchFamily="18" charset="0"/>
              </a:rPr>
              <a:t>Antiepileptic drugs</a:t>
            </a:r>
          </a:p>
          <a:p>
            <a:r>
              <a:rPr lang="en-US" sz="2400" dirty="0" smtClean="0">
                <a:latin typeface="Constantia" pitchFamily="18" charset="0"/>
              </a:rPr>
              <a:t>Beta blockers</a:t>
            </a:r>
          </a:p>
          <a:p>
            <a:r>
              <a:rPr lang="en-US" sz="2400" dirty="0" err="1" smtClean="0">
                <a:latin typeface="Constantia" pitchFamily="18" charset="0"/>
              </a:rPr>
              <a:t>Tricyclic</a:t>
            </a:r>
            <a:r>
              <a:rPr lang="en-US" sz="2400" dirty="0" smtClean="0">
                <a:latin typeface="Constantia" pitchFamily="18" charset="0"/>
              </a:rPr>
              <a:t> antidepressants</a:t>
            </a:r>
          </a:p>
          <a:p>
            <a:r>
              <a:rPr lang="en-US" sz="2400" dirty="0" smtClean="0">
                <a:latin typeface="Constantia" pitchFamily="18" charset="0"/>
              </a:rPr>
              <a:t>Calcium channel blockers</a:t>
            </a:r>
          </a:p>
          <a:p>
            <a:r>
              <a:rPr lang="en-US" sz="2400" dirty="0" smtClean="0">
                <a:latin typeface="Constantia" pitchFamily="18" charset="0"/>
              </a:rPr>
              <a:t>Selective serotonin reuptake inhibitors (SSRIs)</a:t>
            </a:r>
          </a:p>
          <a:p>
            <a:r>
              <a:rPr lang="en-US" sz="2400" dirty="0" smtClean="0">
                <a:latin typeface="Constantia" pitchFamily="18" charset="0"/>
              </a:rPr>
              <a:t>NSAIDs</a:t>
            </a:r>
          </a:p>
          <a:p>
            <a:r>
              <a:rPr lang="en-US" sz="2400" dirty="0" smtClean="0">
                <a:latin typeface="Constantia" pitchFamily="18" charset="0"/>
              </a:rPr>
              <a:t>Serotonin antagonists</a:t>
            </a:r>
          </a:p>
          <a:p>
            <a:r>
              <a:rPr lang="en-US" sz="2400" dirty="0" err="1" smtClean="0">
                <a:latin typeface="Constantia" pitchFamily="18" charset="0"/>
              </a:rPr>
              <a:t>Botulinum</a:t>
            </a:r>
            <a:r>
              <a:rPr lang="en-US" sz="2400" dirty="0" smtClean="0">
                <a:latin typeface="Constantia" pitchFamily="18" charset="0"/>
              </a:rPr>
              <a:t> toxin</a:t>
            </a:r>
          </a:p>
          <a:p>
            <a:pPr>
              <a:buNone/>
            </a:pPr>
            <a:endParaRPr lang="en-US" sz="2400" b="1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i="1" dirty="0" smtClean="0">
                <a:latin typeface="Constantia" pitchFamily="18" charset="0"/>
              </a:rPr>
              <a:t>Other measures</a:t>
            </a:r>
            <a:endParaRPr lang="en-US" sz="2400" b="1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Treatment of migraine may also include the following:</a:t>
            </a:r>
          </a:p>
          <a:p>
            <a:r>
              <a:rPr lang="en-US" sz="2400" dirty="0" smtClean="0">
                <a:latin typeface="Constantia" pitchFamily="18" charset="0"/>
              </a:rPr>
              <a:t>Reduction of migraine triggers (e.g., lack of sleep, fatigue, stress, certain foods)</a:t>
            </a:r>
          </a:p>
          <a:p>
            <a:r>
              <a:rPr lang="en-US" sz="2400" dirty="0" err="1" smtClean="0">
                <a:latin typeface="Constantia" pitchFamily="18" charset="0"/>
              </a:rPr>
              <a:t>Nonpharmacologic</a:t>
            </a:r>
            <a:r>
              <a:rPr lang="en-US" sz="2400" dirty="0" smtClean="0">
                <a:latin typeface="Constantia" pitchFamily="18" charset="0"/>
              </a:rPr>
              <a:t> therapy (e.g., biofeedback, cognitive-behavioral therapy)</a:t>
            </a:r>
          </a:p>
          <a:p>
            <a:r>
              <a:rPr lang="en-US" sz="2400" dirty="0" smtClean="0">
                <a:latin typeface="Constantia" pitchFamily="18" charset="0"/>
              </a:rPr>
              <a:t>Integrative medicine (e.g., butterbur, riboflavin, magnesium, feverfew, coenzyme Q10)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6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MIGRAINE: MANAGEMENT</a:t>
            </a:r>
            <a:endParaRPr lang="en-US" sz="28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Cluster headaches</a:t>
            </a:r>
          </a:p>
          <a:p>
            <a:r>
              <a:rPr lang="en-US" sz="2400" dirty="0" smtClean="0">
                <a:latin typeface="Constantia" pitchFamily="18" charset="0"/>
              </a:rPr>
              <a:t>Cluster headaches are characterized by attacks of severe unilateral pain in a trigeminal distribution. They are more common in:</a:t>
            </a:r>
          </a:p>
          <a:p>
            <a:pPr lvl="1"/>
            <a:r>
              <a:rPr lang="en-US" b="1" dirty="0" smtClean="0">
                <a:latin typeface="Constantia" pitchFamily="18" charset="0"/>
              </a:rPr>
              <a:t>Men.</a:t>
            </a:r>
          </a:p>
          <a:p>
            <a:pPr lvl="1"/>
            <a:r>
              <a:rPr lang="en-US" b="1" dirty="0" smtClean="0">
                <a:latin typeface="Constantia" pitchFamily="18" charset="0"/>
              </a:rPr>
              <a:t>People who smoke.</a:t>
            </a:r>
          </a:p>
          <a:p>
            <a:pPr lvl="1"/>
            <a:r>
              <a:rPr lang="en-US" b="1" dirty="0" smtClean="0">
                <a:latin typeface="Constantia" pitchFamily="18" charset="0"/>
              </a:rPr>
              <a:t>Adults older than 20 years.</a:t>
            </a:r>
          </a:p>
          <a:p>
            <a:r>
              <a:rPr lang="en-US" sz="2400" dirty="0" smtClean="0">
                <a:latin typeface="Constantia" pitchFamily="18" charset="0"/>
              </a:rPr>
              <a:t>They occur in clusters followed by a remission period of months or years.</a:t>
            </a: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Often begin during sleep and may wake the patient, as the pain is severe. They are associated with ipsilateral watering of the eye, </a:t>
            </a:r>
            <a:r>
              <a:rPr lang="en-US" sz="2400" dirty="0" err="1" smtClean="0">
                <a:latin typeface="Constantia" pitchFamily="18" charset="0"/>
              </a:rPr>
              <a:t>conjunctival</a:t>
            </a:r>
            <a:r>
              <a:rPr lang="en-US" sz="2400" dirty="0" smtClean="0">
                <a:latin typeface="Constantia" pitchFamily="18" charset="0"/>
              </a:rPr>
              <a:t> redness, </a:t>
            </a:r>
            <a:r>
              <a:rPr lang="en-US" sz="2400" dirty="0" err="1" smtClean="0">
                <a:latin typeface="Constantia" pitchFamily="18" charset="0"/>
              </a:rPr>
              <a:t>rhinorrhoea</a:t>
            </a:r>
            <a:r>
              <a:rPr lang="en-US" sz="2400" dirty="0" smtClean="0">
                <a:latin typeface="Constantia" pitchFamily="18" charset="0"/>
              </a:rPr>
              <a:t>, nasal blockage and </a:t>
            </a:r>
            <a:r>
              <a:rPr lang="en-US" sz="2400" dirty="0" err="1" smtClean="0">
                <a:latin typeface="Constantia" pitchFamily="18" charset="0"/>
              </a:rPr>
              <a:t>ptosis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dirty="0" smtClean="0">
                <a:latin typeface="Constantia" pitchFamily="18" charset="0"/>
              </a:rPr>
              <a:t>The attack may occur up to eight times per day but is usually short in duration (between 15 minutes and three hours).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CLUSTER HEADACHES: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114800" cy="49069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nstantia" pitchFamily="18" charset="0"/>
              </a:rPr>
              <a:t>Introduction to headache</a:t>
            </a:r>
          </a:p>
          <a:p>
            <a:r>
              <a:rPr lang="en-US" dirty="0" smtClean="0">
                <a:latin typeface="Constantia" pitchFamily="18" charset="0"/>
              </a:rPr>
              <a:t>IH Classification</a:t>
            </a:r>
            <a:endParaRPr lang="en-US" dirty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Primary Headaches</a:t>
            </a:r>
          </a:p>
          <a:p>
            <a:r>
              <a:rPr lang="en-US" dirty="0" smtClean="0">
                <a:latin typeface="Constantia" pitchFamily="18" charset="0"/>
              </a:rPr>
              <a:t>Secondary Headaches</a:t>
            </a:r>
          </a:p>
          <a:p>
            <a:r>
              <a:rPr lang="en-US" dirty="0" smtClean="0">
                <a:latin typeface="Constantia" pitchFamily="18" charset="0"/>
              </a:rPr>
              <a:t>Differential diagnosis </a:t>
            </a:r>
            <a:endParaRPr lang="en-US" dirty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History </a:t>
            </a:r>
            <a:r>
              <a:rPr lang="en-US" dirty="0">
                <a:latin typeface="Constantia" pitchFamily="18" charset="0"/>
              </a:rPr>
              <a:t>key </a:t>
            </a:r>
            <a:r>
              <a:rPr lang="en-US" dirty="0" smtClean="0">
                <a:latin typeface="Constantia" pitchFamily="18" charset="0"/>
              </a:rPr>
              <a:t>questions</a:t>
            </a:r>
          </a:p>
          <a:p>
            <a:r>
              <a:rPr lang="en-US" dirty="0" smtClean="0">
                <a:latin typeface="Constantia" pitchFamily="18" charset="0"/>
              </a:rPr>
              <a:t>Examination</a:t>
            </a:r>
          </a:p>
          <a:p>
            <a:r>
              <a:rPr lang="en-US" dirty="0" smtClean="0">
                <a:latin typeface="Constantia" pitchFamily="18" charset="0"/>
              </a:rPr>
              <a:t>Investigations</a:t>
            </a:r>
          </a:p>
          <a:p>
            <a:r>
              <a:rPr lang="en-US" dirty="0" smtClean="0">
                <a:latin typeface="Constantia" pitchFamily="18" charset="0"/>
              </a:rPr>
              <a:t>Red </a:t>
            </a:r>
            <a:r>
              <a:rPr lang="en-US" dirty="0">
                <a:latin typeface="Constantia" pitchFamily="18" charset="0"/>
              </a:rPr>
              <a:t>flags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137" y="1600200"/>
            <a:ext cx="3280954" cy="419100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HEADACHE SYNDROMES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824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2000"/>
                <a:gridCol w="4572000"/>
              </a:tblGrid>
              <a:tr h="426574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Cluster headache: Diagnostic </a:t>
                      </a:r>
                      <a:r>
                        <a:rPr lang="en-US" sz="2000" dirty="0" smtClean="0">
                          <a:latin typeface="Constantia" pitchFamily="18" charset="0"/>
                        </a:rPr>
                        <a:t>criteria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574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A. At least five attacks fulfilling criteria B through 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10976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B. Severe or very severe unilateral orbital,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supraorbital</a:t>
                      </a:r>
                      <a:r>
                        <a:rPr lang="en-US" sz="2000" dirty="0">
                          <a:latin typeface="Constantia" pitchFamily="18" charset="0"/>
                        </a:rPr>
                        <a:t> and/or temporal pain lasting 15 to 180 minutes when untreated; during part (but less than half) of the time-course of cluster headache, attacks may be less severe and/or of shorter or longer duration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574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C. Either or both of the following: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574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1. At least one of the following symptoms or signs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ipsilateral</a:t>
                      </a:r>
                      <a:r>
                        <a:rPr lang="en-US" sz="2000" dirty="0">
                          <a:latin typeface="Constantia" pitchFamily="18" charset="0"/>
                        </a:rPr>
                        <a:t> to the headache: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574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smtClean="0">
                          <a:latin typeface="Constantia" pitchFamily="18" charset="0"/>
                        </a:rPr>
                        <a:t>a)</a:t>
                      </a:r>
                      <a:r>
                        <a:rPr lang="en-US" sz="2000" dirty="0" err="1" smtClean="0">
                          <a:latin typeface="Constantia" pitchFamily="18" charset="0"/>
                        </a:rPr>
                        <a:t>Conjunctival</a:t>
                      </a:r>
                      <a:r>
                        <a:rPr lang="en-US" sz="2000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injection or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lacrimation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f) </a:t>
                      </a:r>
                      <a:r>
                        <a:rPr lang="en-US" sz="2000" dirty="0" smtClean="0">
                          <a:latin typeface="Constantia" pitchFamily="18" charset="0"/>
                        </a:rPr>
                        <a:t> Sensation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of fullness in the 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6574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smtClean="0">
                          <a:latin typeface="Constantia" pitchFamily="18" charset="0"/>
                        </a:rPr>
                        <a:t>b)Nasal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congestion and/or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rhinorrhea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g) </a:t>
                      </a:r>
                      <a:r>
                        <a:rPr lang="en-US" sz="2000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Constantia" pitchFamily="18" charset="0"/>
                        </a:rPr>
                        <a:t>Miosis</a:t>
                      </a:r>
                      <a:r>
                        <a:rPr lang="en-US" sz="2000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and/or ptosis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6574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smtClean="0">
                          <a:latin typeface="Constantia" pitchFamily="18" charset="0"/>
                        </a:rPr>
                        <a:t>c)Eyelid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edema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smtClean="0">
                          <a:latin typeface="Constantia" pitchFamily="18" charset="0"/>
                        </a:rPr>
                        <a:t>e)Forehead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and facial flushing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6574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smtClean="0">
                          <a:latin typeface="Constantia" pitchFamily="18" charset="0"/>
                        </a:rPr>
                        <a:t>d)Forehead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and facial sweating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f) </a:t>
                      </a:r>
                      <a:r>
                        <a:rPr lang="en-US" sz="2000" dirty="0" smtClean="0">
                          <a:latin typeface="Constantia" pitchFamily="18" charset="0"/>
                        </a:rPr>
                        <a:t>Sensation </a:t>
                      </a:r>
                      <a:r>
                        <a:rPr lang="en-US" sz="2000" dirty="0">
                          <a:latin typeface="Constantia" pitchFamily="18" charset="0"/>
                        </a:rPr>
                        <a:t>of fullness in the 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65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onstantia" pitchFamily="18" charset="0"/>
                        </a:rPr>
                        <a:t>e) Forehead and facial flushing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sz="2000" dirty="0">
                        <a:latin typeface="Constant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6574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2. A sense of restlessness or agitation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fontAlgn="t"/>
                      <a:endParaRPr lang="en-US" sz="2000" dirty="0">
                        <a:latin typeface="Constant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4708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D. Attacks have a frequency between one every other day and eight per day for more than half of the time when the disorder is active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574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 pitchFamily="18" charset="0"/>
                        </a:rPr>
                        <a:t>E. Not better accounted for by another ICHD-3 diagnosis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990600"/>
            <a:ext cx="45720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Abortive agents</a:t>
            </a:r>
          </a:p>
          <a:p>
            <a:r>
              <a:rPr lang="en-US" sz="2400" dirty="0" smtClean="0">
                <a:latin typeface="Constantia" pitchFamily="18" charset="0"/>
              </a:rPr>
              <a:t>Oxygen (8 L/min for 10 minutes or 100% by mask) may abort the headache.</a:t>
            </a:r>
            <a:r>
              <a:rPr lang="en-US" sz="2400" baseline="30000" dirty="0" smtClean="0">
                <a:latin typeface="Constantia" pitchFamily="18" charset="0"/>
              </a:rPr>
              <a:t> 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(5-HT</a:t>
            </a:r>
            <a:r>
              <a:rPr lang="en-US" sz="2400" baseline="-25000" dirty="0" smtClean="0">
                <a:latin typeface="Constantia" pitchFamily="18" charset="0"/>
              </a:rPr>
              <a:t>1</a:t>
            </a:r>
            <a:r>
              <a:rPr lang="en-US" sz="2400" dirty="0" smtClean="0">
                <a:latin typeface="Constantia" pitchFamily="18" charset="0"/>
              </a:rPr>
              <a:t>) receptor agonists, such as </a:t>
            </a:r>
            <a:r>
              <a:rPr lang="en-US" sz="2400" dirty="0" err="1" smtClean="0">
                <a:latin typeface="Constantia" pitchFamily="18" charset="0"/>
              </a:rPr>
              <a:t>triptans</a:t>
            </a:r>
            <a:r>
              <a:rPr lang="en-US" sz="2400" dirty="0" smtClean="0">
                <a:latin typeface="Constantia" pitchFamily="18" charset="0"/>
              </a:rPr>
              <a:t> or ergot alkaloids + </a:t>
            </a:r>
            <a:r>
              <a:rPr lang="en-US" sz="2400" dirty="0" err="1" smtClean="0">
                <a:latin typeface="Constantia" pitchFamily="18" charset="0"/>
              </a:rPr>
              <a:t>metoclopramide</a:t>
            </a:r>
            <a:r>
              <a:rPr lang="en-US" sz="2400" dirty="0" smtClean="0">
                <a:latin typeface="Constantia" pitchFamily="18" charset="0"/>
              </a:rPr>
              <a:t>, are often the first line of Rx.</a:t>
            </a:r>
          </a:p>
          <a:p>
            <a:r>
              <a:rPr lang="en-US" sz="2400" dirty="0" smtClean="0">
                <a:latin typeface="Constantia" pitchFamily="18" charset="0"/>
              </a:rPr>
              <a:t>The </a:t>
            </a:r>
            <a:r>
              <a:rPr lang="en-US" sz="2400" dirty="0" err="1" smtClean="0">
                <a:latin typeface="Constantia" pitchFamily="18" charset="0"/>
              </a:rPr>
              <a:t>triptan</a:t>
            </a:r>
            <a:r>
              <a:rPr lang="en-US" sz="2400" dirty="0" smtClean="0">
                <a:latin typeface="Constantia" pitchFamily="18" charset="0"/>
              </a:rPr>
              <a:t> that has received the most study in the setting of CH is </a:t>
            </a:r>
            <a:r>
              <a:rPr lang="en-US" sz="2400" dirty="0" err="1" smtClean="0">
                <a:latin typeface="Constantia" pitchFamily="18" charset="0"/>
              </a:rPr>
              <a:t>sumatriptan</a:t>
            </a:r>
            <a:r>
              <a:rPr lang="en-US" sz="2400" dirty="0" smtClean="0">
                <a:latin typeface="Constantia" pitchFamily="18" charset="0"/>
              </a:rPr>
              <a:t>.</a:t>
            </a:r>
            <a:endParaRPr lang="en-US" sz="2400" baseline="300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Subcutaneous injections can be effective, in large part because of the rapidity of onset.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724400" y="990600"/>
            <a:ext cx="42672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Prophylactic agents</a:t>
            </a:r>
          </a:p>
          <a:p>
            <a:r>
              <a:rPr lang="en-US" sz="2400" b="1" dirty="0" smtClean="0">
                <a:latin typeface="Constantia" pitchFamily="18" charset="0"/>
              </a:rPr>
              <a:t>Calcium channel blockers </a:t>
            </a:r>
            <a:r>
              <a:rPr lang="en-US" sz="2400" dirty="0" smtClean="0">
                <a:latin typeface="Constantia" pitchFamily="18" charset="0"/>
              </a:rPr>
              <a:t>may be the most effective agents for CH prophylaxis.</a:t>
            </a:r>
            <a:endParaRPr lang="en-US" sz="2400" baseline="300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They can be combined with ergotamine or lithium. </a:t>
            </a:r>
          </a:p>
          <a:p>
            <a:r>
              <a:rPr lang="en-US" sz="2400" b="1" dirty="0" smtClean="0">
                <a:latin typeface="Constantia" pitchFamily="18" charset="0"/>
              </a:rPr>
              <a:t>Lithium</a:t>
            </a:r>
            <a:r>
              <a:rPr lang="en-US" sz="2400" dirty="0" smtClean="0">
                <a:latin typeface="Constantia" pitchFamily="18" charset="0"/>
              </a:rPr>
              <a:t> has been suggested as an option because of the cyclical nature of CH, which is similar to that of bipolar disorders. </a:t>
            </a:r>
          </a:p>
          <a:p>
            <a:r>
              <a:rPr lang="en-US" sz="2400" dirty="0" smtClean="0">
                <a:latin typeface="Constantia" pitchFamily="18" charset="0"/>
              </a:rPr>
              <a:t>It effectively prevents CH (particularly in its more chronic forms)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CLUSTER HEADACHES: TREATMENT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Other primary headaches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Primary stabbing headache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(also called ice-pick headache): This consists of a single stab or series of stabs in the distribution of the first trigeminal nerve with no other accompanying signs or symptoms.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nstantia" pitchFamily="18" charset="0"/>
              </a:rPr>
              <a:t>Primary cough headache</a:t>
            </a:r>
            <a:r>
              <a:rPr lang="en-US" sz="2400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>
                <a:latin typeface="Constantia" pitchFamily="18" charset="0"/>
              </a:rPr>
              <a:t>(also called Valsalva headache):</a:t>
            </a:r>
          </a:p>
          <a:p>
            <a:pPr>
              <a:buNone/>
            </a:pPr>
            <a:r>
              <a:rPr lang="en-US" sz="2400" dirty="0">
                <a:latin typeface="Constantia" pitchFamily="18" charset="0"/>
              </a:rPr>
              <a:t>	A headache precipitated by coughing or straining in the absence of any other headache disorder.</a:t>
            </a:r>
          </a:p>
          <a:p>
            <a:r>
              <a:rPr lang="en-US" sz="2400" dirty="0">
                <a:latin typeface="Constantia" pitchFamily="18" charset="0"/>
              </a:rPr>
              <a:t>Typically affects adults over the age of 40 and is more frequent in men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OTHER PRIMARY HEADACHES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Other primary headaches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Constantia" pitchFamily="18" charset="0"/>
              </a:rPr>
              <a:t>Primary </a:t>
            </a:r>
            <a:r>
              <a:rPr lang="en-US" sz="2400" b="1" dirty="0" err="1">
                <a:solidFill>
                  <a:srgbClr val="FF0000"/>
                </a:solidFill>
                <a:latin typeface="Constantia" pitchFamily="18" charset="0"/>
              </a:rPr>
              <a:t>exertional</a:t>
            </a:r>
            <a:r>
              <a:rPr lang="en-US" sz="2400" b="1" dirty="0">
                <a:solidFill>
                  <a:srgbClr val="FF0000"/>
                </a:solidFill>
                <a:latin typeface="Constantia" pitchFamily="18" charset="0"/>
              </a:rPr>
              <a:t> headache</a:t>
            </a:r>
            <a:r>
              <a:rPr lang="en-US" sz="2400" dirty="0">
                <a:latin typeface="Constantia" pitchFamily="18" charset="0"/>
              </a:rPr>
              <a:t>: This is a pulsating headache brought on by exercise and lasting 5 minutes to 48 hours. </a:t>
            </a:r>
            <a:endParaRPr lang="en-US" sz="2400" dirty="0" smtClean="0">
              <a:latin typeface="Constantia" pitchFamily="18" charset="0"/>
            </a:endParaRPr>
          </a:p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DIAGNOSIS</a:t>
            </a:r>
            <a:r>
              <a:rPr lang="en-US" sz="2400" dirty="0">
                <a:latin typeface="Constantia" panose="02030602050306030303" pitchFamily="18" charset="0"/>
              </a:rPr>
              <a:t> — 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At </a:t>
            </a:r>
            <a:r>
              <a:rPr lang="en-US" sz="2400" dirty="0">
                <a:latin typeface="Constantia" panose="02030602050306030303" pitchFamily="18" charset="0"/>
              </a:rPr>
              <a:t>least two headache episodes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Brought </a:t>
            </a:r>
            <a:r>
              <a:rPr lang="en-US" sz="2400" dirty="0">
                <a:latin typeface="Constantia" panose="02030602050306030303" pitchFamily="18" charset="0"/>
              </a:rPr>
              <a:t>on by and occurring only during or after strenuous physical exercise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Lasting </a:t>
            </a:r>
            <a:r>
              <a:rPr lang="en-US" sz="2400" dirty="0">
                <a:latin typeface="Constantia" panose="02030602050306030303" pitchFamily="18" charset="0"/>
              </a:rPr>
              <a:t>&lt;48 hours</a:t>
            </a:r>
          </a:p>
          <a:p>
            <a:endParaRPr lang="en-US" sz="20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Primary sexual headache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(coital </a:t>
            </a:r>
            <a:r>
              <a:rPr lang="en-US" sz="2400" dirty="0" err="1" smtClean="0">
                <a:latin typeface="Constantia" pitchFamily="18" charset="0"/>
              </a:rPr>
              <a:t>cephalgia</a:t>
            </a:r>
            <a:r>
              <a:rPr lang="en-US" sz="2400" dirty="0" smtClean="0">
                <a:latin typeface="Constantia" pitchFamily="18" charset="0"/>
              </a:rPr>
              <a:t>): a headache precipitated by sexual activity, usually starting during intercourse and peaking at orgasm. It may have an explosive onset at orgasm, in which case </a:t>
            </a:r>
            <a:r>
              <a:rPr lang="en-US" sz="2400" b="1" dirty="0" smtClean="0">
                <a:latin typeface="Constantia" pitchFamily="18" charset="0"/>
              </a:rPr>
              <a:t>SAH will need to be excluded </a:t>
            </a:r>
            <a:r>
              <a:rPr lang="en-US" sz="2400" dirty="0" smtClean="0">
                <a:latin typeface="Constantia" pitchFamily="18" charset="0"/>
              </a:rPr>
              <a:t>at least on the first occurrence.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OTHER PRIMARY HEADACHES</a:t>
            </a:r>
            <a:endParaRPr lang="en-US" sz="28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266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" y="914400"/>
            <a:ext cx="44196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Primary thunderclap headache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A high-intensity headache of sudden onset reaching maximum intensity in under a minute and lasting from 1 hour to 10 days. </a:t>
            </a:r>
          </a:p>
          <a:p>
            <a:r>
              <a:rPr lang="en-US" sz="2400" dirty="0" smtClean="0">
                <a:latin typeface="Constantia" pitchFamily="18" charset="0"/>
              </a:rPr>
              <a:t>It resembles SAH, from which it cannot be distinguished on clinical grounds alone. </a:t>
            </a:r>
          </a:p>
          <a:p>
            <a:r>
              <a:rPr lang="en-US" sz="2400" dirty="0" smtClean="0">
                <a:latin typeface="Constantia" pitchFamily="18" charset="0"/>
              </a:rPr>
              <a:t>Primary thunderclap headache is not recurrent, generally, although it may recur in the first week after onset.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Thunderclap headache </a:t>
            </a:r>
            <a:r>
              <a:rPr lang="en-US" sz="2400" dirty="0" smtClean="0">
                <a:latin typeface="Constantia" pitchFamily="18" charset="0"/>
              </a:rPr>
              <a:t>is frequently associated with serious vascular intracranial disorders, particularly SAH </a:t>
            </a:r>
          </a:p>
          <a:p>
            <a:r>
              <a:rPr lang="en-US" sz="2400" dirty="0" smtClean="0">
                <a:latin typeface="Constantia" pitchFamily="18" charset="0"/>
              </a:rPr>
              <a:t>It is mandatory to exclude :</a:t>
            </a:r>
          </a:p>
          <a:p>
            <a:r>
              <a:rPr lang="en-US" sz="2400" dirty="0" smtClean="0">
                <a:latin typeface="Constantia" pitchFamily="18" charset="0"/>
              </a:rPr>
              <a:t> ICH, CVT</a:t>
            </a:r>
          </a:p>
          <a:p>
            <a:r>
              <a:rPr lang="en-US" sz="2400" dirty="0" smtClean="0">
                <a:latin typeface="Constantia" pitchFamily="18" charset="0"/>
              </a:rPr>
              <a:t>Un-ruptured  aneurysm</a:t>
            </a:r>
          </a:p>
          <a:p>
            <a:r>
              <a:rPr lang="en-US" sz="2400" dirty="0" smtClean="0">
                <a:latin typeface="Constantia" pitchFamily="18" charset="0"/>
              </a:rPr>
              <a:t>Arterial dissection (intracranial/ extra-cranial)</a:t>
            </a:r>
          </a:p>
          <a:p>
            <a:r>
              <a:rPr lang="en-US" sz="2400" dirty="0" smtClean="0">
                <a:latin typeface="Constantia" pitchFamily="18" charset="0"/>
              </a:rPr>
              <a:t>CNS </a:t>
            </a:r>
            <a:r>
              <a:rPr lang="en-US" sz="2400" dirty="0" err="1" smtClean="0">
                <a:latin typeface="Constantia" pitchFamily="18" charset="0"/>
              </a:rPr>
              <a:t>angiitis</a:t>
            </a:r>
            <a:r>
              <a:rPr lang="en-US" sz="2400" dirty="0" smtClean="0">
                <a:latin typeface="Constantia" pitchFamily="18" charset="0"/>
              </a:rPr>
              <a:t>: reversible benign </a:t>
            </a:r>
          </a:p>
          <a:p>
            <a:r>
              <a:rPr lang="en-US" sz="2400" dirty="0" smtClean="0">
                <a:latin typeface="Constantia" pitchFamily="18" charset="0"/>
              </a:rPr>
              <a:t>CNS </a:t>
            </a:r>
            <a:r>
              <a:rPr lang="en-US" sz="2400" dirty="0" err="1" smtClean="0">
                <a:latin typeface="Constantia" pitchFamily="18" charset="0"/>
              </a:rPr>
              <a:t>angiopathy</a:t>
            </a:r>
            <a:r>
              <a:rPr lang="en-US" sz="2400" dirty="0" smtClean="0">
                <a:latin typeface="Constantia" pitchFamily="18" charset="0"/>
              </a:rPr>
              <a:t> </a:t>
            </a:r>
          </a:p>
          <a:p>
            <a:r>
              <a:rPr lang="en-US" sz="2400" dirty="0" smtClean="0">
                <a:latin typeface="Constantia" pitchFamily="18" charset="0"/>
              </a:rPr>
              <a:t>Pituitary apoplexy.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OTHER PRIMARY HREADACHES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Other primary headaches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Hypnic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headache</a:t>
            </a:r>
            <a:r>
              <a:rPr lang="en-US" sz="2400" dirty="0" smtClean="0">
                <a:latin typeface="Constantia" pitchFamily="18" charset="0"/>
              </a:rPr>
              <a:t>: this is a dull headache that wakens the patient from sleep, occurs on at least half of all days and lasts at least 15 minutes after waking. </a:t>
            </a:r>
          </a:p>
          <a:p>
            <a:r>
              <a:rPr lang="en-US" sz="2400" dirty="0" smtClean="0">
                <a:latin typeface="Constantia" pitchFamily="18" charset="0"/>
              </a:rPr>
              <a:t>It affects those aged over 50 years only. </a:t>
            </a:r>
          </a:p>
          <a:p>
            <a:r>
              <a:rPr lang="en-US" sz="2400" dirty="0" smtClean="0">
                <a:latin typeface="Constantia" pitchFamily="18" charset="0"/>
              </a:rPr>
              <a:t>There are no other signs or symptoms but intracranial disorders must be excluded.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nstantia" pitchFamily="18" charset="0"/>
              </a:rPr>
              <a:t>New daily persistent headache</a:t>
            </a:r>
            <a:r>
              <a:rPr lang="en-US" sz="2400" dirty="0">
                <a:latin typeface="Constantia" pitchFamily="18" charset="0"/>
              </a:rPr>
              <a:t>: Headache that is daily and unremitting virtually from onset. 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It </a:t>
            </a:r>
            <a:r>
              <a:rPr lang="en-US" sz="2400" dirty="0">
                <a:latin typeface="Constantia" pitchFamily="18" charset="0"/>
              </a:rPr>
              <a:t>can resemble TTH but may build to become </a:t>
            </a:r>
            <a:r>
              <a:rPr lang="en-US" sz="2400" dirty="0" smtClean="0">
                <a:latin typeface="Constantia" pitchFamily="18" charset="0"/>
              </a:rPr>
              <a:t>severe.</a:t>
            </a:r>
          </a:p>
          <a:p>
            <a:r>
              <a:rPr lang="en-US" sz="2400" dirty="0" smtClean="0">
                <a:latin typeface="Constantia" pitchFamily="18" charset="0"/>
              </a:rPr>
              <a:t>Nauseas</a:t>
            </a:r>
            <a:r>
              <a:rPr lang="en-US" sz="2400" dirty="0">
                <a:latin typeface="Constantia" pitchFamily="18" charset="0"/>
              </a:rPr>
              <a:t>, photophobia or </a:t>
            </a:r>
            <a:r>
              <a:rPr lang="en-US" sz="2400" dirty="0" err="1">
                <a:latin typeface="Constantia" pitchFamily="18" charset="0"/>
              </a:rPr>
              <a:t>phonophobia</a:t>
            </a:r>
            <a:r>
              <a:rPr lang="en-US" sz="2400" dirty="0">
                <a:latin typeface="Constantia" pitchFamily="18" charset="0"/>
              </a:rPr>
              <a:t> can also occur. 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It </a:t>
            </a:r>
            <a:r>
              <a:rPr lang="en-US" sz="2400" dirty="0">
                <a:latin typeface="Constantia" pitchFamily="18" charset="0"/>
              </a:rPr>
              <a:t>is very difficult to treat.</a:t>
            </a:r>
          </a:p>
          <a:p>
            <a:pPr marL="109728" indent="0"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OTHER PRIMARY HEADACHES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" y="1066800"/>
            <a:ext cx="441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err="1">
                <a:solidFill>
                  <a:srgbClr val="FF0000"/>
                </a:solidFill>
                <a:latin typeface="Constantia" pitchFamily="18" charset="0"/>
              </a:rPr>
              <a:t>Hemicrania</a:t>
            </a:r>
            <a:r>
              <a:rPr lang="en-US" sz="2400" b="1" dirty="0">
                <a:solidFill>
                  <a:srgbClr val="FF0000"/>
                </a:solidFill>
                <a:latin typeface="Constantia" pitchFamily="18" charset="0"/>
              </a:rPr>
              <a:t> continua</a:t>
            </a:r>
            <a:r>
              <a:rPr lang="en-US" sz="2400" dirty="0">
                <a:latin typeface="Constantia" pitchFamily="18" charset="0"/>
              </a:rPr>
              <a:t>:  Persistent unilateral headache for three months or more, daily and continuous, of moderate intensity with exacerbations. 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All </a:t>
            </a:r>
            <a:r>
              <a:rPr lang="en-US" sz="2400" dirty="0">
                <a:latin typeface="Constantia" panose="02030602050306030303" pitchFamily="18" charset="0"/>
              </a:rPr>
              <a:t>of the following </a:t>
            </a:r>
            <a:r>
              <a:rPr lang="en-US" sz="2400" dirty="0" smtClean="0">
                <a:latin typeface="Constantia" panose="02030602050306030303" pitchFamily="18" charset="0"/>
              </a:rPr>
              <a:t>characteristics: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Unilateral </a:t>
            </a:r>
            <a:r>
              <a:rPr lang="en-US" sz="2400" dirty="0">
                <a:latin typeface="Constantia" panose="02030602050306030303" pitchFamily="18" charset="0"/>
              </a:rPr>
              <a:t>pain without </a:t>
            </a:r>
            <a:r>
              <a:rPr lang="en-US" sz="2400" dirty="0" smtClean="0">
                <a:latin typeface="Constantia" panose="02030602050306030303" pitchFamily="18" charset="0"/>
              </a:rPr>
              <a:t>side-shift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Daily </a:t>
            </a:r>
            <a:r>
              <a:rPr lang="en-US" sz="2400" dirty="0">
                <a:latin typeface="Constantia" panose="02030602050306030303" pitchFamily="18" charset="0"/>
              </a:rPr>
              <a:t>and continuous, without pain-free </a:t>
            </a:r>
            <a:r>
              <a:rPr lang="en-US" sz="2400" dirty="0" smtClean="0">
                <a:latin typeface="Constantia" panose="02030602050306030303" pitchFamily="18" charset="0"/>
              </a:rPr>
              <a:t>periods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Moderate </a:t>
            </a:r>
            <a:r>
              <a:rPr lang="en-US" sz="2400" dirty="0">
                <a:latin typeface="Constantia" panose="02030602050306030303" pitchFamily="18" charset="0"/>
              </a:rPr>
              <a:t>intensity, but with exacerbations of severe pain</a:t>
            </a:r>
          </a:p>
          <a:p>
            <a:pPr>
              <a:buNone/>
            </a:pPr>
            <a:endParaRPr lang="en-US" sz="2400" dirty="0">
              <a:latin typeface="Constantia" panose="02030602050306030303" pitchFamily="18" charset="0"/>
            </a:endParaRPr>
          </a:p>
          <a:p>
            <a:pPr>
              <a:buNone/>
            </a:pPr>
            <a:endParaRPr lang="en-US" sz="2400" b="1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onstantia" panose="02030602050306030303" pitchFamily="18" charset="0"/>
              </a:rPr>
              <a:t>At least one of the following autonomic features occurs </a:t>
            </a:r>
            <a:r>
              <a:rPr lang="en-US" sz="2400" dirty="0" smtClean="0">
                <a:latin typeface="Constantia" panose="02030602050306030303" pitchFamily="18" charset="0"/>
              </a:rPr>
              <a:t>ipsilateral </a:t>
            </a:r>
            <a:r>
              <a:rPr lang="en-US" sz="2400" dirty="0">
                <a:latin typeface="Constantia" panose="02030602050306030303" pitchFamily="18" charset="0"/>
              </a:rPr>
              <a:t>to the side of </a:t>
            </a:r>
            <a:r>
              <a:rPr lang="en-US" sz="2400" dirty="0" smtClean="0">
                <a:latin typeface="Constantia" panose="02030602050306030303" pitchFamily="18" charset="0"/>
              </a:rPr>
              <a:t>pain: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Conjunctival injection and/or</a:t>
            </a:r>
            <a:r>
              <a:rPr lang="en-US" sz="2400" dirty="0">
                <a:latin typeface="Constantia" panose="02030602050306030303" pitchFamily="18" charset="0"/>
              </a:rPr>
              <a:t> </a:t>
            </a:r>
            <a:r>
              <a:rPr lang="en-US" sz="2400" dirty="0" smtClean="0">
                <a:latin typeface="Constantia" panose="02030602050306030303" pitchFamily="18" charset="0"/>
              </a:rPr>
              <a:t>lacrimation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Nasal </a:t>
            </a:r>
            <a:r>
              <a:rPr lang="en-US" sz="2400" dirty="0">
                <a:latin typeface="Constantia" panose="02030602050306030303" pitchFamily="18" charset="0"/>
              </a:rPr>
              <a:t>congestion and/or </a:t>
            </a:r>
            <a:r>
              <a:rPr lang="en-US" sz="2400" dirty="0" smtClean="0">
                <a:latin typeface="Constantia" panose="02030602050306030303" pitchFamily="18" charset="0"/>
              </a:rPr>
              <a:t>rhinorrhea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Ptosis</a:t>
            </a:r>
            <a:r>
              <a:rPr lang="en-US" sz="2400" dirty="0">
                <a:latin typeface="Constantia" panose="02030602050306030303" pitchFamily="18" charset="0"/>
              </a:rPr>
              <a:t> and/or </a:t>
            </a:r>
            <a:r>
              <a:rPr lang="en-US" sz="2400" dirty="0" err="1">
                <a:latin typeface="Constantia" panose="02030602050306030303" pitchFamily="18" charset="0"/>
              </a:rPr>
              <a:t>miosis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These feature autonomic symptoms such as eye watering, ptosis and nasal congestion. The condition responds completely to </a:t>
            </a:r>
            <a:r>
              <a:rPr lang="en-US" sz="2400" b="1" dirty="0" smtClean="0">
                <a:latin typeface="Constantia" pitchFamily="18" charset="0"/>
              </a:rPr>
              <a:t>indomethacin.</a:t>
            </a:r>
          </a:p>
          <a:p>
            <a:pPr>
              <a:buNone/>
            </a:pPr>
            <a:endParaRPr lang="en-US" sz="2400" b="1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OTHER PRIMARY HEADACHES</a:t>
            </a:r>
            <a:endParaRPr lang="en-US" sz="28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9358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According to lifetime prevalence studies of headache, the order of frequency (most to least common) is: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Primary and secondary tension-type headaches (most common - quoted figures run close to 100% lifetime prevalence).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n-US" dirty="0" smtClean="0">
              <a:latin typeface="Constantia" pitchFamily="18" charset="0"/>
            </a:endParaRP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Headache from systemic infection (63%).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Migraine (16%).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Headache after head injury (4%).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err="1" smtClean="0">
                <a:latin typeface="Constantia" pitchFamily="18" charset="0"/>
              </a:rPr>
              <a:t>Exertional</a:t>
            </a:r>
            <a:r>
              <a:rPr lang="en-US" dirty="0" smtClean="0">
                <a:latin typeface="Constantia" pitchFamily="18" charset="0"/>
              </a:rPr>
              <a:t> headache (1%).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Vascular disorders (1%).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Subarachnoid </a:t>
            </a:r>
            <a:r>
              <a:rPr lang="en-US" dirty="0" err="1" smtClean="0">
                <a:latin typeface="Constantia" pitchFamily="18" charset="0"/>
              </a:rPr>
              <a:t>haemorrhage</a:t>
            </a:r>
            <a:r>
              <a:rPr lang="en-US" dirty="0" smtClean="0">
                <a:latin typeface="Constantia" pitchFamily="18" charset="0"/>
              </a:rPr>
              <a:t> (&lt;1%).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>
                <a:latin typeface="Constantia" pitchFamily="18" charset="0"/>
              </a:rPr>
              <a:t>Brain tumors (0.1%).</a:t>
            </a: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Head and neck trauma</a:t>
            </a:r>
          </a:p>
          <a:p>
            <a:r>
              <a:rPr lang="en-US" sz="2400" dirty="0" smtClean="0">
                <a:latin typeface="Constantia" pitchFamily="18" charset="0"/>
              </a:rPr>
              <a:t>A variety of types of headache may occur after head and neck trauma,</a:t>
            </a:r>
          </a:p>
          <a:p>
            <a:r>
              <a:rPr lang="en-US" sz="2400" dirty="0" smtClean="0">
                <a:latin typeface="Constantia" pitchFamily="18" charset="0"/>
              </a:rPr>
              <a:t>Tension-type headache being the most common. </a:t>
            </a:r>
          </a:p>
          <a:p>
            <a:r>
              <a:rPr lang="en-US" sz="2400" dirty="0" smtClean="0">
                <a:latin typeface="Constantia" pitchFamily="18" charset="0"/>
              </a:rPr>
              <a:t>Post-traumatic headache appears to be less frequent in more severe head injuries. The classified types are:</a:t>
            </a:r>
          </a:p>
          <a:p>
            <a:r>
              <a:rPr lang="en-US" sz="2400" dirty="0" smtClean="0">
                <a:latin typeface="Constantia" pitchFamily="18" charset="0"/>
              </a:rPr>
              <a:t>Acute and chronic post-traumatic headache.</a:t>
            </a:r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Acute and chronic headache attributed to whiplash injury.</a:t>
            </a:r>
          </a:p>
          <a:p>
            <a:r>
              <a:rPr lang="en-US" sz="2400" dirty="0" smtClean="0">
                <a:latin typeface="Constantia" pitchFamily="18" charset="0"/>
              </a:rPr>
              <a:t>Headache attributed to traumatic intracranial </a:t>
            </a:r>
            <a:r>
              <a:rPr lang="en-US" sz="2400" dirty="0" err="1" smtClean="0">
                <a:latin typeface="Constantia" pitchFamily="18" charset="0"/>
              </a:rPr>
              <a:t>haematoma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dirty="0" smtClean="0">
                <a:latin typeface="Constantia" pitchFamily="18" charset="0"/>
              </a:rPr>
              <a:t>Headache attributed to other head and/or neck trauma.</a:t>
            </a:r>
          </a:p>
          <a:p>
            <a:r>
              <a:rPr lang="en-US" sz="2400" dirty="0" smtClean="0">
                <a:latin typeface="Constantia" pitchFamily="18" charset="0"/>
              </a:rPr>
              <a:t>Post-craniotomy headache.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HEAD &amp; NECK TRAUMA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Diagnosis is usually suggested by rapid, acute onset, the </a:t>
            </a:r>
            <a:r>
              <a:rPr lang="en-US" sz="2400" b="1" dirty="0" smtClean="0">
                <a:latin typeface="Constantia" pitchFamily="18" charset="0"/>
              </a:rPr>
              <a:t>presence of neurological symptoms </a:t>
            </a:r>
            <a:r>
              <a:rPr lang="en-US" sz="2400" dirty="0" smtClean="0">
                <a:latin typeface="Constantia" pitchFamily="18" charset="0"/>
              </a:rPr>
              <a:t>and the rapid remission of symptoms. The classified types are:</a:t>
            </a:r>
            <a:endParaRPr lang="en-US" sz="2400" dirty="0" smtClean="0"/>
          </a:p>
          <a:p>
            <a:r>
              <a:rPr lang="en-US" sz="2400" dirty="0" err="1" smtClean="0">
                <a:latin typeface="Constantia" pitchFamily="18" charset="0"/>
              </a:rPr>
              <a:t>Ischaemic</a:t>
            </a:r>
            <a:r>
              <a:rPr lang="en-US" sz="2400" dirty="0" smtClean="0">
                <a:latin typeface="Constantia" pitchFamily="18" charset="0"/>
              </a:rPr>
              <a:t> stroke or TIA </a:t>
            </a:r>
          </a:p>
          <a:p>
            <a:r>
              <a:rPr lang="en-US" sz="2400" dirty="0" smtClean="0">
                <a:latin typeface="Constantia" pitchFamily="18" charset="0"/>
              </a:rPr>
              <a:t>Subarachnoid </a:t>
            </a:r>
            <a:r>
              <a:rPr lang="en-US" sz="2400" dirty="0" err="1" smtClean="0">
                <a:latin typeface="Constantia" pitchFamily="18" charset="0"/>
              </a:rPr>
              <a:t>haemorrhage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dirty="0" smtClean="0">
                <a:latin typeface="Constantia" pitchFamily="18" charset="0"/>
              </a:rPr>
              <a:t>Un-ruptured vascular malformation.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334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Vasculitis - </a:t>
            </a:r>
            <a:r>
              <a:rPr lang="en-US" sz="2400" dirty="0" err="1" smtClean="0">
                <a:latin typeface="Constantia" pitchFamily="18" charset="0"/>
              </a:rPr>
              <a:t>eg</a:t>
            </a:r>
            <a:r>
              <a:rPr lang="en-US" sz="2400" dirty="0" smtClean="0">
                <a:latin typeface="Constantia" pitchFamily="18" charset="0"/>
              </a:rPr>
              <a:t>, temporal </a:t>
            </a:r>
            <a:r>
              <a:rPr lang="en-US" sz="2400" dirty="0" err="1" smtClean="0">
                <a:latin typeface="Constantia" pitchFamily="18" charset="0"/>
              </a:rPr>
              <a:t>arteritis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dirty="0" smtClean="0">
                <a:latin typeface="Constantia" pitchFamily="18" charset="0"/>
              </a:rPr>
              <a:t>Carotid or vertebral artery dissection.</a:t>
            </a:r>
          </a:p>
          <a:p>
            <a:r>
              <a:rPr lang="en-US" sz="2400" dirty="0" smtClean="0">
                <a:latin typeface="Constantia" pitchFamily="18" charset="0"/>
              </a:rPr>
              <a:t>Intracranial venous thrombosis.</a:t>
            </a:r>
          </a:p>
          <a:p>
            <a:r>
              <a:rPr lang="en-US" sz="2400" dirty="0" smtClean="0">
                <a:latin typeface="Constantia" pitchFamily="18" charset="0"/>
              </a:rPr>
              <a:t>Other intracranial vascular disorders.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Posterior reversible encephalopathy syndrome (PRESS)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Cranial or cervical vascular disorder</a:t>
            </a:r>
            <a:endParaRPr lang="en-US" sz="2800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672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Constantia" pitchFamily="18" charset="0"/>
              </a:rPr>
              <a:t>PRIMARY HEADACHES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Over 90% of headaches seen in primary care are primary headaches. The primary headaches consists of four categories, of which the first two are the most common.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267200" cy="4800600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400" dirty="0" smtClean="0">
                <a:latin typeface="Constantia" pitchFamily="18" charset="0"/>
              </a:rPr>
              <a:t>The four categories are: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TENSION-TYPE HEADACHE (TTH)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MIGRAINE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CLUSTER HEADACHES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OTHER PRIMARY HEADACHE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INTERNATIONAL HEADACHE CLASSIFICATION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r.Sofi\Pictures\SAH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4267200" cy="4267200"/>
          </a:xfrm>
          <a:prstGeom prst="rect">
            <a:avLst/>
          </a:prstGeom>
          <a:noFill/>
        </p:spPr>
      </p:pic>
      <p:pic>
        <p:nvPicPr>
          <p:cNvPr id="1026" name="Picture 2" descr="C:\Users\Dr.Sofi\Pictures\Posterior_reversible_encephalopathy_syndrome_MRI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4688" y="304800"/>
            <a:ext cx="3745624" cy="452596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800600" y="4800600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Multiple </a:t>
            </a:r>
            <a:r>
              <a:rPr lang="en-US" sz="2000" dirty="0" err="1" smtClean="0">
                <a:latin typeface="Constantia" pitchFamily="18" charset="0"/>
              </a:rPr>
              <a:t>cortico-subcortical</a:t>
            </a:r>
            <a:r>
              <a:rPr lang="en-US" sz="2000" dirty="0" smtClean="0">
                <a:latin typeface="Constantia" pitchFamily="18" charset="0"/>
              </a:rPr>
              <a:t> areas of </a:t>
            </a:r>
            <a:r>
              <a:rPr lang="en-US" sz="2000" dirty="0" err="1" smtClean="0">
                <a:latin typeface="Constantia" pitchFamily="18" charset="0"/>
              </a:rPr>
              <a:t>hyperintense</a:t>
            </a:r>
            <a:r>
              <a:rPr lang="en-US" sz="2000" dirty="0" smtClean="0">
                <a:latin typeface="Constantia" pitchFamily="18" charset="0"/>
              </a:rPr>
              <a:t> signal involving the occipital and parietal lobes bilaterally and </a:t>
            </a:r>
            <a:r>
              <a:rPr lang="en-US" sz="2000" dirty="0" err="1" smtClean="0">
                <a:latin typeface="Constantia" pitchFamily="18" charset="0"/>
              </a:rPr>
              <a:t>pons</a:t>
            </a:r>
            <a:r>
              <a:rPr lang="en-US" sz="2000" dirty="0" smtClean="0">
                <a:latin typeface="Constantia" pitchFamily="18" charset="0"/>
              </a:rPr>
              <a:t> in a patient with PRESS</a:t>
            </a:r>
            <a:endParaRPr lang="en-US" sz="2000" dirty="0">
              <a:latin typeface="Constant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7244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Subarachnoid hemorrhage</a:t>
            </a:r>
            <a:endParaRPr lang="en-US" sz="2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medscape.com/fullsize/migrated/editorial/journalcme/2007/8409/caplan.fig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70" b="5313"/>
          <a:stretch/>
        </p:blipFill>
        <p:spPr bwMode="auto">
          <a:xfrm>
            <a:off x="693524" y="76200"/>
            <a:ext cx="7235825" cy="4626591"/>
          </a:xfrm>
          <a:prstGeom prst="rect">
            <a:avLst/>
          </a:prstGeom>
          <a:noFill/>
          <a:ln w="28575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" y="4800600"/>
            <a:ext cx="906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tantia" panose="02030602050306030303" pitchFamily="18" charset="0"/>
              </a:rPr>
              <a:t>The patient developed neck pain followed by left hemiparesis. (</a:t>
            </a:r>
            <a:r>
              <a:rPr lang="en-US" b="1" dirty="0">
                <a:latin typeface="Constantia" panose="02030602050306030303" pitchFamily="18" charset="0"/>
              </a:rPr>
              <a:t>A,B</a:t>
            </a:r>
            <a:r>
              <a:rPr lang="en-US" dirty="0">
                <a:latin typeface="Constantia" panose="02030602050306030303" pitchFamily="18" charset="0"/>
              </a:rPr>
              <a:t>) Diffusion-weighted MRI showing scattered infarcts and dots within the right middle cerebral artery territory. (</a:t>
            </a:r>
            <a:r>
              <a:rPr lang="en-US" b="1" dirty="0">
                <a:latin typeface="Constantia" panose="02030602050306030303" pitchFamily="18" charset="0"/>
              </a:rPr>
              <a:t>C</a:t>
            </a:r>
            <a:r>
              <a:rPr lang="en-US" dirty="0">
                <a:latin typeface="Constantia" panose="02030602050306030303" pitchFamily="18" charset="0"/>
              </a:rPr>
              <a:t>) Magnetic resonance angiography image showing absence of the right carotid artery (arrow). (</a:t>
            </a:r>
            <a:r>
              <a:rPr lang="en-US" b="1" dirty="0">
                <a:latin typeface="Constantia" panose="02030602050306030303" pitchFamily="18" charset="0"/>
              </a:rPr>
              <a:t>D</a:t>
            </a:r>
            <a:r>
              <a:rPr lang="en-US" dirty="0">
                <a:latin typeface="Constantia" panose="02030602050306030303" pitchFamily="18" charset="0"/>
              </a:rPr>
              <a:t>) Magnified magnetic resonance angiography image showing a </a:t>
            </a:r>
            <a:r>
              <a:rPr lang="en-US" dirty="0" err="1">
                <a:latin typeface="Constantia" panose="02030602050306030303" pitchFamily="18" charset="0"/>
              </a:rPr>
              <a:t>flameshaped</a:t>
            </a:r>
            <a:r>
              <a:rPr lang="en-US" dirty="0">
                <a:latin typeface="Constantia" panose="02030602050306030303" pitchFamily="18" charset="0"/>
              </a:rPr>
              <a:t> tapering of the right internal carotid artery (arrow</a:t>
            </a:r>
            <a:r>
              <a:rPr lang="en-US" dirty="0" smtClean="0">
                <a:latin typeface="Constantia" panose="02030602050306030303" pitchFamily="18" charset="0"/>
              </a:rPr>
              <a:t>).</a:t>
            </a:r>
            <a:r>
              <a:rPr lang="en-US" b="1" dirty="0">
                <a:latin typeface="Constantia" panose="02030602050306030303" pitchFamily="18" charset="0"/>
              </a:rPr>
              <a:t> E</a:t>
            </a:r>
            <a:r>
              <a:rPr lang="en-US" dirty="0">
                <a:latin typeface="Constantia" panose="02030602050306030303" pitchFamily="18" charset="0"/>
              </a:rPr>
              <a:t>) Fat-saturated T1-weighted axial MRI image showing a crescent shaped region of blood within the wall of the right carotid artery </a:t>
            </a:r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3153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Non-vascular intracranial disorder:</a:t>
            </a:r>
          </a:p>
          <a:p>
            <a:r>
              <a:rPr lang="en-US" sz="2400" dirty="0" smtClean="0">
                <a:latin typeface="Constantia" pitchFamily="18" charset="0"/>
              </a:rPr>
              <a:t>High cerebrospinal fluid (CSF) pressure.</a:t>
            </a:r>
          </a:p>
          <a:p>
            <a:r>
              <a:rPr lang="en-US" sz="2400" dirty="0" smtClean="0">
                <a:latin typeface="Constantia" pitchFamily="18" charset="0"/>
              </a:rPr>
              <a:t>Low CSF pressure.</a:t>
            </a:r>
          </a:p>
          <a:p>
            <a:r>
              <a:rPr lang="en-US" sz="2400" dirty="0" smtClean="0">
                <a:latin typeface="Constantia" pitchFamily="18" charset="0"/>
              </a:rPr>
              <a:t>Non-infectious inflammatory disease.</a:t>
            </a:r>
          </a:p>
          <a:p>
            <a:r>
              <a:rPr lang="en-US" sz="2400" dirty="0" smtClean="0">
                <a:latin typeface="Constantia" pitchFamily="18" charset="0"/>
              </a:rPr>
              <a:t>Intracranial neoplasm: overall prevalence of headache in patients with brain tumors was 60%, but headache was the sole symptom in only 2%.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19600" cy="55626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SzPct val="69000"/>
              <a:buFont typeface="Wingdings" pitchFamily="2" charset="2"/>
              <a:buChar char="Ø"/>
            </a:pPr>
            <a:r>
              <a:rPr lang="en-US" sz="2400" dirty="0" err="1" smtClean="0">
                <a:latin typeface="Constantia" pitchFamily="18" charset="0"/>
              </a:rPr>
              <a:t>Intrathecal</a:t>
            </a:r>
            <a:r>
              <a:rPr lang="en-US" sz="2400" dirty="0" smtClean="0">
                <a:latin typeface="Constantia" pitchFamily="18" charset="0"/>
              </a:rPr>
              <a:t> injection.</a:t>
            </a:r>
          </a:p>
          <a:p>
            <a:pPr>
              <a:buClr>
                <a:srgbClr val="C00000"/>
              </a:buClr>
              <a:buSzPct val="69000"/>
              <a:buFont typeface="Wingdings" pitchFamily="2" charset="2"/>
              <a:buChar char="Ø"/>
            </a:pPr>
            <a:r>
              <a:rPr lang="en-US" sz="2400" dirty="0" smtClean="0">
                <a:latin typeface="Constantia" pitchFamily="18" charset="0"/>
              </a:rPr>
              <a:t>Epileptic seizure</a:t>
            </a:r>
          </a:p>
          <a:p>
            <a:pPr>
              <a:buClr>
                <a:srgbClr val="C00000"/>
              </a:buClr>
              <a:buSzPct val="69000"/>
              <a:buFont typeface="Wingdings" pitchFamily="2" charset="2"/>
              <a:buChar char="Ø"/>
            </a:pPr>
            <a:r>
              <a:rPr lang="en-US" sz="2400" dirty="0" err="1" smtClean="0">
                <a:latin typeface="Constantia" pitchFamily="18" charset="0"/>
              </a:rPr>
              <a:t>Chiari</a:t>
            </a:r>
            <a:r>
              <a:rPr lang="en-US" sz="2400" dirty="0" smtClean="0">
                <a:latin typeface="Constantia" pitchFamily="18" charset="0"/>
              </a:rPr>
              <a:t> malformation type I </a:t>
            </a:r>
          </a:p>
          <a:p>
            <a:pPr>
              <a:buClr>
                <a:srgbClr val="C00000"/>
              </a:buClr>
              <a:buSzPct val="69000"/>
              <a:buFont typeface="Wingdings" pitchFamily="2" charset="2"/>
              <a:buChar char="Ø"/>
            </a:pPr>
            <a:r>
              <a:rPr lang="en-US" sz="2400" dirty="0" smtClean="0">
                <a:latin typeface="Constantia" pitchFamily="18" charset="0"/>
              </a:rPr>
              <a:t>Syndrome of transient 'headache and neurological deficits with cerebrospinal fluid </a:t>
            </a:r>
            <a:r>
              <a:rPr lang="en-US" sz="2400" dirty="0" err="1" smtClean="0">
                <a:latin typeface="Constantia" pitchFamily="18" charset="0"/>
              </a:rPr>
              <a:t>lymphocytosis</a:t>
            </a:r>
            <a:r>
              <a:rPr lang="en-US" sz="2400" dirty="0" smtClean="0">
                <a:latin typeface="Constantia" pitchFamily="18" charset="0"/>
              </a:rPr>
              <a:t>‘.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 </a:t>
            </a:r>
            <a:r>
              <a:rPr lang="en-US" sz="2800" dirty="0" smtClean="0">
                <a:solidFill>
                  <a:srgbClr val="FF0000"/>
                </a:solidFill>
                <a:latin typeface="Constantia" pitchFamily="18" charset="0"/>
              </a:rPr>
              <a:t>Non-vascular intracranial disorder</a:t>
            </a:r>
            <a:endParaRPr lang="en-US" sz="2800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This category includes toxins and environmental pollutants, food allergies, caffeine and alcohol as well as therapeutic substances and drugs of misuse.</a:t>
            </a:r>
          </a:p>
          <a:p>
            <a:r>
              <a:rPr lang="en-US" sz="2400" dirty="0" smtClean="0">
                <a:latin typeface="Constantia" pitchFamily="18" charset="0"/>
              </a:rPr>
              <a:t>Acute substance use or exposure (including, for example, carbon monoxide poisoning).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56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Medication-overuse headache:</a:t>
            </a:r>
          </a:p>
          <a:p>
            <a:pPr lvl="1"/>
            <a:r>
              <a:rPr lang="en-US" dirty="0" smtClean="0">
                <a:latin typeface="Constantia" pitchFamily="18" charset="0"/>
              </a:rPr>
              <a:t>Headache as an adverse event attributed to chronic medication.</a:t>
            </a:r>
          </a:p>
          <a:p>
            <a:r>
              <a:rPr lang="en-US" sz="2400" dirty="0" smtClean="0">
                <a:latin typeface="Constantia" pitchFamily="18" charset="0"/>
              </a:rPr>
              <a:t>Medication withdrawal including therapeutic medication</a:t>
            </a:r>
          </a:p>
          <a:p>
            <a:r>
              <a:rPr lang="en-US" sz="2400" dirty="0" smtClean="0">
                <a:latin typeface="Constantia" pitchFamily="18" charset="0"/>
              </a:rPr>
              <a:t>Exacerbation of chronic headache during planned medication withdrawal, withdrawal of drugs of dependence.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SUBSTANCE ABUSE OR ITS WITHDRAWAL </a:t>
            </a:r>
            <a:endParaRPr lang="en-US" sz="2800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2672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Infection</a:t>
            </a:r>
          </a:p>
          <a:p>
            <a:r>
              <a:rPr lang="en-US" sz="2400" dirty="0" smtClean="0">
                <a:latin typeface="Constantia" pitchFamily="18" charset="0"/>
              </a:rPr>
              <a:t>Intracranial infection.</a:t>
            </a:r>
          </a:p>
          <a:p>
            <a:r>
              <a:rPr lang="en-US" sz="2400" dirty="0" smtClean="0">
                <a:latin typeface="Constantia" pitchFamily="18" charset="0"/>
              </a:rPr>
              <a:t>HIV/AIDS.</a:t>
            </a:r>
          </a:p>
          <a:p>
            <a:r>
              <a:rPr lang="en-US" sz="2400" dirty="0" smtClean="0">
                <a:latin typeface="Constantia" pitchFamily="18" charset="0"/>
              </a:rPr>
              <a:t>Chronic post-infection headache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267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Disorder of homeostasis</a:t>
            </a:r>
          </a:p>
          <a:p>
            <a:r>
              <a:rPr lang="en-US" sz="2400" dirty="0" smtClean="0">
                <a:latin typeface="Constantia" pitchFamily="18" charset="0"/>
              </a:rPr>
              <a:t>Hypoxia and/or </a:t>
            </a:r>
            <a:r>
              <a:rPr lang="en-US" sz="2400" dirty="0" err="1" smtClean="0">
                <a:latin typeface="Constantia" pitchFamily="18" charset="0"/>
              </a:rPr>
              <a:t>hypercapnia</a:t>
            </a:r>
            <a:r>
              <a:rPr lang="en-US" sz="2400" dirty="0" smtClean="0">
                <a:latin typeface="Constantia" pitchFamily="18" charset="0"/>
              </a:rPr>
              <a:t> (obstructive sleep </a:t>
            </a:r>
            <a:r>
              <a:rPr lang="en-US" sz="2400" dirty="0" err="1" smtClean="0">
                <a:latin typeface="Constantia" pitchFamily="18" charset="0"/>
              </a:rPr>
              <a:t>apnoea</a:t>
            </a:r>
            <a:r>
              <a:rPr lang="en-US" sz="2400" dirty="0" smtClean="0">
                <a:latin typeface="Constantia" pitchFamily="18" charset="0"/>
              </a:rPr>
              <a:t>).</a:t>
            </a:r>
          </a:p>
          <a:p>
            <a:r>
              <a:rPr lang="en-US" sz="2400" dirty="0" smtClean="0">
                <a:latin typeface="Constantia" pitchFamily="18" charset="0"/>
              </a:rPr>
              <a:t>Dialysis headache.</a:t>
            </a:r>
          </a:p>
          <a:p>
            <a:r>
              <a:rPr lang="en-US" sz="2400" dirty="0" smtClean="0">
                <a:latin typeface="Constantia" pitchFamily="18" charset="0"/>
              </a:rPr>
              <a:t>Arterial hypertension.</a:t>
            </a:r>
          </a:p>
          <a:p>
            <a:r>
              <a:rPr lang="en-US" sz="2400" dirty="0" smtClean="0">
                <a:latin typeface="Constantia" pitchFamily="18" charset="0"/>
              </a:rPr>
              <a:t>Hypothyroidism.</a:t>
            </a:r>
          </a:p>
          <a:p>
            <a:r>
              <a:rPr lang="en-US" sz="2400" dirty="0" smtClean="0">
                <a:latin typeface="Constantia" pitchFamily="18" charset="0"/>
              </a:rPr>
              <a:t>Fasting.</a:t>
            </a:r>
          </a:p>
          <a:p>
            <a:r>
              <a:rPr lang="en-US" sz="2400" dirty="0" smtClean="0">
                <a:latin typeface="Constantia" pitchFamily="18" charset="0"/>
              </a:rPr>
              <a:t>Cardiac </a:t>
            </a:r>
            <a:r>
              <a:rPr lang="en-US" sz="2400" dirty="0" err="1" smtClean="0">
                <a:latin typeface="Constantia" pitchFamily="18" charset="0"/>
              </a:rPr>
              <a:t>cephalalgia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dirty="0" smtClean="0">
                <a:latin typeface="Constantia" pitchFamily="18" charset="0"/>
              </a:rPr>
              <a:t>Other disorder of homoeostasis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INFECTION/ HOMEOSTASIS</a:t>
            </a:r>
            <a:endParaRPr lang="en-US" sz="2800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905000"/>
            <a:ext cx="4267200" cy="4876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Disorder of the neck.</a:t>
            </a:r>
          </a:p>
          <a:p>
            <a:r>
              <a:rPr lang="en-US" sz="2400" dirty="0" smtClean="0">
                <a:latin typeface="Constantia" pitchFamily="18" charset="0"/>
              </a:rPr>
              <a:t>Disorder of the eyes.</a:t>
            </a:r>
          </a:p>
          <a:p>
            <a:r>
              <a:rPr lang="en-US" sz="2400" dirty="0" smtClean="0">
                <a:latin typeface="Constantia" pitchFamily="18" charset="0"/>
              </a:rPr>
              <a:t>Disorder of the ears.</a:t>
            </a:r>
          </a:p>
          <a:p>
            <a:r>
              <a:rPr lang="en-US" sz="2400" dirty="0" smtClean="0">
                <a:latin typeface="Constantia" pitchFamily="18" charset="0"/>
              </a:rPr>
              <a:t>Sinusitis.</a:t>
            </a:r>
          </a:p>
          <a:p>
            <a:r>
              <a:rPr lang="en-US" sz="2400" dirty="0" smtClean="0">
                <a:latin typeface="Constantia" pitchFamily="18" charset="0"/>
              </a:rPr>
              <a:t>Disorder of the teeth, jaws or related structures.</a:t>
            </a:r>
          </a:p>
          <a:p>
            <a:r>
              <a:rPr lang="en-US" sz="2400" dirty="0" err="1" smtClean="0">
                <a:latin typeface="Constantia" pitchFamily="18" charset="0"/>
              </a:rPr>
              <a:t>Temporomandibular</a:t>
            </a:r>
            <a:r>
              <a:rPr lang="en-US" sz="2400" dirty="0" smtClean="0">
                <a:latin typeface="Constantia" pitchFamily="18" charset="0"/>
              </a:rPr>
              <a:t> joint (TMJ) disorder. </a:t>
            </a: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267200" cy="4876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Most disorders of the skull (congenital abnormalities, fractures, tumors, metastases) are usually not accompanied by headache. </a:t>
            </a:r>
          </a:p>
          <a:p>
            <a:r>
              <a:rPr lang="en-US" sz="2400" dirty="0" smtClean="0">
                <a:latin typeface="Constantia" pitchFamily="18" charset="0"/>
              </a:rPr>
              <a:t>Exceptions of importance are </a:t>
            </a:r>
            <a:r>
              <a:rPr lang="en-US" sz="2400" dirty="0" err="1" smtClean="0">
                <a:latin typeface="Constantia" pitchFamily="18" charset="0"/>
              </a:rPr>
              <a:t>osteomyelitis</a:t>
            </a:r>
            <a:r>
              <a:rPr lang="en-US" sz="2400" dirty="0" smtClean="0">
                <a:latin typeface="Constantia" pitchFamily="18" charset="0"/>
              </a:rPr>
              <a:t>, multiple myeloma and Paget's disease of bone.</a:t>
            </a:r>
          </a:p>
          <a:p>
            <a:r>
              <a:rPr lang="en-US" sz="2400" dirty="0" smtClean="0">
                <a:latin typeface="Constantia" pitchFamily="18" charset="0"/>
              </a:rPr>
              <a:t>Headache may also be caused by lesions of the mastoid, and by </a:t>
            </a:r>
            <a:r>
              <a:rPr lang="en-US" sz="2400" dirty="0" err="1" smtClean="0">
                <a:latin typeface="Constantia" pitchFamily="18" charset="0"/>
              </a:rPr>
              <a:t>petrositis</a:t>
            </a:r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SECONDARY HEADACHES: 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Disorder of the cranium, neck, eyes, ears, nose, sinuses, teeth, mouth or other facial or cranial structures</a:t>
            </a:r>
            <a:endParaRPr lang="en-US" sz="2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81000" y="1066800"/>
            <a:ext cx="4191000" cy="5791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 vast majority of headaches are not life threatening. Seek medical attention immediately if  headache:</a:t>
            </a:r>
          </a:p>
          <a:p>
            <a:r>
              <a:rPr lang="en-US" sz="2400" dirty="0" smtClean="0">
                <a:latin typeface="Constantia" pitchFamily="18" charset="0"/>
              </a:rPr>
              <a:t>Comes on </a:t>
            </a:r>
            <a:r>
              <a:rPr lang="en-US" sz="2400" b="1" dirty="0" smtClean="0">
                <a:latin typeface="Constantia" pitchFamily="18" charset="0"/>
              </a:rPr>
              <a:t>suddenly</a:t>
            </a:r>
            <a:r>
              <a:rPr lang="en-US" sz="2400" dirty="0" smtClean="0">
                <a:latin typeface="Constantia" pitchFamily="18" charset="0"/>
              </a:rPr>
              <a:t>, becomes severe within a few </a:t>
            </a:r>
            <a:r>
              <a:rPr lang="en-US" sz="2400" b="1" dirty="0" smtClean="0">
                <a:latin typeface="Constantia" pitchFamily="18" charset="0"/>
              </a:rPr>
              <a:t>seconds</a:t>
            </a:r>
            <a:r>
              <a:rPr lang="en-US" sz="2400" dirty="0" smtClean="0">
                <a:latin typeface="Constantia" pitchFamily="18" charset="0"/>
              </a:rPr>
              <a:t> or </a:t>
            </a:r>
            <a:r>
              <a:rPr lang="en-US" sz="2400" b="1" dirty="0" smtClean="0">
                <a:latin typeface="Constantia" pitchFamily="18" charset="0"/>
              </a:rPr>
              <a:t>minutes</a:t>
            </a:r>
            <a:r>
              <a:rPr lang="en-US" sz="2400" dirty="0" smtClean="0">
                <a:latin typeface="Constantia" pitchFamily="18" charset="0"/>
              </a:rPr>
              <a:t>, or that could be described as "the worst headache of your life"</a:t>
            </a:r>
          </a:p>
          <a:p>
            <a:r>
              <a:rPr lang="en-US" sz="2400" dirty="0" smtClean="0">
                <a:latin typeface="Constantia" pitchFamily="18" charset="0"/>
              </a:rPr>
              <a:t>Is severe and occurs with a </a:t>
            </a:r>
            <a:r>
              <a:rPr lang="en-US" sz="2400" b="1" dirty="0" smtClean="0">
                <a:latin typeface="Constantia" pitchFamily="18" charset="0"/>
              </a:rPr>
              <a:t>fever or stiff neck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638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Occurs with a </a:t>
            </a:r>
            <a:r>
              <a:rPr lang="en-US" sz="2400" b="1" dirty="0" smtClean="0">
                <a:latin typeface="Constantia" pitchFamily="18" charset="0"/>
              </a:rPr>
              <a:t>seizure, personality changes</a:t>
            </a:r>
            <a:r>
              <a:rPr lang="en-US" sz="2400" dirty="0" smtClean="0">
                <a:latin typeface="Constantia" pitchFamily="18" charset="0"/>
              </a:rPr>
              <a:t>, confusion, or passing out</a:t>
            </a:r>
          </a:p>
          <a:p>
            <a:r>
              <a:rPr lang="en-US" sz="2400" dirty="0" smtClean="0">
                <a:latin typeface="Constantia" pitchFamily="18" charset="0"/>
              </a:rPr>
              <a:t>Begins </a:t>
            </a:r>
            <a:r>
              <a:rPr lang="en-US" sz="2400" b="1" dirty="0" smtClean="0">
                <a:latin typeface="Constantia" pitchFamily="18" charset="0"/>
              </a:rPr>
              <a:t>quickly after strenuous exercise </a:t>
            </a:r>
            <a:r>
              <a:rPr lang="en-US" sz="2400" dirty="0" smtClean="0">
                <a:latin typeface="Constantia" pitchFamily="18" charset="0"/>
              </a:rPr>
              <a:t>or minor injury</a:t>
            </a:r>
          </a:p>
          <a:p>
            <a:r>
              <a:rPr lang="en-US" sz="2400" dirty="0" smtClean="0">
                <a:latin typeface="Constantia" pitchFamily="18" charset="0"/>
              </a:rPr>
              <a:t>Is </a:t>
            </a:r>
            <a:r>
              <a:rPr lang="en-US" sz="2400" b="1" dirty="0" smtClean="0">
                <a:latin typeface="Constantia" pitchFamily="18" charset="0"/>
              </a:rPr>
              <a:t>new and occurs with weakness, numbness, or difficulty seeing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b="1" dirty="0" smtClean="0">
                <a:latin typeface="Constantia" pitchFamily="18" charset="0"/>
              </a:rPr>
              <a:t>Persistent or frequent headaches</a:t>
            </a:r>
            <a:r>
              <a:rPr lang="en-US" sz="2400" dirty="0" smtClean="0">
                <a:latin typeface="Constantia" pitchFamily="18" charset="0"/>
              </a:rPr>
              <a:t>, headaches that interfere with normal activities, or become more painful.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HEADACHE DANGER SIGNS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166454"/>
          <a:ext cx="9144000" cy="6462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408755">
                <a:tc gridSpan="2"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“Red flag”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latin typeface="Constantia" pitchFamily="18" charset="0"/>
                        </a:rPr>
                        <a:t>symptoms in headache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4144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Symptom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Explanation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18576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Sudden onset 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(Maximal immediately or within minutes)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Subarachnoid </a:t>
                      </a:r>
                      <a:r>
                        <a:rPr lang="en-US" dirty="0" err="1" smtClean="0">
                          <a:latin typeface="Constantia" pitchFamily="18" charset="0"/>
                        </a:rPr>
                        <a:t>hemorrhge</a:t>
                      </a:r>
                      <a:endParaRPr lang="en-US" dirty="0" smtClean="0">
                        <a:latin typeface="Constantia" pitchFamily="18" charset="0"/>
                      </a:endParaRP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Cerebral venous thrombosis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Pituitary apoplexy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Meningitis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228914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Focal neurological symptoms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(other than for typically migraines)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Intracranial mass lesion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Vascular 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Neoplastic 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Infection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7292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Constitutional symptoms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Weight</a:t>
                      </a:r>
                      <a:r>
                        <a:rPr lang="en-US" baseline="0" dirty="0" smtClean="0">
                          <a:latin typeface="Constantia" pitchFamily="18" charset="0"/>
                        </a:rPr>
                        <a:t>  loss</a:t>
                      </a:r>
                    </a:p>
                    <a:p>
                      <a:r>
                        <a:rPr lang="en-US" baseline="0" dirty="0" smtClean="0">
                          <a:latin typeface="Constantia" pitchFamily="18" charset="0"/>
                        </a:rPr>
                        <a:t>Fever</a:t>
                      </a:r>
                    </a:p>
                    <a:p>
                      <a:r>
                        <a:rPr lang="en-US" baseline="0" dirty="0" err="1" smtClean="0">
                          <a:latin typeface="Constantia" pitchFamily="18" charset="0"/>
                        </a:rPr>
                        <a:t>Menigism</a:t>
                      </a:r>
                      <a:endParaRPr lang="en-US" baseline="0" dirty="0" smtClean="0">
                        <a:latin typeface="Constantia" pitchFamily="18" charset="0"/>
                      </a:endParaRPr>
                    </a:p>
                    <a:p>
                      <a:r>
                        <a:rPr lang="en-US" baseline="0" dirty="0" smtClean="0">
                          <a:latin typeface="Constantia" pitchFamily="18" charset="0"/>
                        </a:rPr>
                        <a:t>General malaise</a:t>
                      </a:r>
                    </a:p>
                    <a:p>
                      <a:r>
                        <a:rPr lang="en-US" baseline="0" dirty="0" smtClean="0">
                          <a:latin typeface="Constantia" pitchFamily="18" charset="0"/>
                        </a:rPr>
                        <a:t>Rash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nstantia" pitchFamily="18" charset="0"/>
                        </a:rPr>
                        <a:t>Meninencephalitis</a:t>
                      </a:r>
                      <a:endParaRPr lang="en-US" dirty="0" smtClean="0">
                        <a:latin typeface="Constantia" pitchFamily="18" charset="0"/>
                      </a:endParaRP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Neoplastic  (Lymphoma or metastasis)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Inflammatory</a:t>
                      </a:r>
                      <a:r>
                        <a:rPr lang="en-US" baseline="0" dirty="0" smtClean="0">
                          <a:latin typeface="Constantia" pitchFamily="18" charset="0"/>
                        </a:rPr>
                        <a:t> (Vasculitic)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02188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Raised intracranial pressure</a:t>
                      </a:r>
                    </a:p>
                    <a:p>
                      <a:r>
                        <a:rPr lang="en-US" dirty="0" smtClean="0">
                          <a:latin typeface="Constantia" pitchFamily="18" charset="0"/>
                        </a:rPr>
                        <a:t>(Worse on wakening/lying down associated vomiting)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Intracranial mass lesion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414432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New onset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˃ 40 years age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Temporal </a:t>
                      </a:r>
                      <a:r>
                        <a:rPr lang="en-US" dirty="0" err="1" smtClean="0">
                          <a:latin typeface="Constantia" pitchFamily="18" charset="0"/>
                        </a:rPr>
                        <a:t>arteritis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9280" y="76200"/>
            <a:ext cx="145852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33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YOU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FOR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YOUR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	ATTENTION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SECONDARY HEADACHES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Headaches associated with Head &amp; Neck Trauma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Cranial &amp; Cervical Vascular anomalies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Subarachnoid hemorrhage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 Intracranial  vascular malformations</a:t>
            </a:r>
          </a:p>
          <a:p>
            <a:pPr>
              <a:buNone/>
            </a:pPr>
            <a:endParaRPr lang="en-US" sz="22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4876800"/>
          </a:xfrm>
        </p:spPr>
        <p:txBody>
          <a:bodyPr>
            <a:normAutofit/>
          </a:bodyPr>
          <a:lstStyle/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Intracranial nonvascular disorders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CNS Infections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Intracranial noninfectious inflammatory disorders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Substance abuse disorders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Psychiatric disorders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INTERNATIONAL HEADACHE CLASSIFICATION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41910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Tension-type headache (TTH) </a:t>
            </a:r>
            <a:r>
              <a:rPr lang="en-US" sz="2400" dirty="0" smtClean="0">
                <a:latin typeface="Constantia" pitchFamily="18" charset="0"/>
              </a:rPr>
              <a:t>is a significant cause of sickness absence and impaired ability at work.</a:t>
            </a:r>
            <a:endParaRPr lang="en-US" sz="2400" baseline="300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TTH is a very common form of headache and is divided into:</a:t>
            </a:r>
            <a:r>
              <a:rPr lang="en-US" sz="2400" baseline="30000" dirty="0" smtClean="0">
                <a:latin typeface="Constantia" pitchFamily="18" charset="0"/>
              </a:rPr>
              <a:t>[</a:t>
            </a:r>
            <a:r>
              <a:rPr lang="en-US" sz="2400" dirty="0" smtClean="0">
                <a:latin typeface="Constantia" pitchFamily="18" charset="0"/>
              </a:rPr>
              <a:t> </a:t>
            </a:r>
          </a:p>
          <a:p>
            <a:r>
              <a:rPr lang="en-US" sz="2400" b="1" dirty="0" smtClean="0">
                <a:latin typeface="Constantia" pitchFamily="18" charset="0"/>
              </a:rPr>
              <a:t>Episodic TTH</a:t>
            </a:r>
            <a:r>
              <a:rPr lang="en-US" sz="2400" dirty="0" smtClean="0">
                <a:latin typeface="Constantia" pitchFamily="18" charset="0"/>
              </a:rPr>
              <a:t>. This occurs on fewer than 15 days each month. It can evolve into the chronic variety.</a:t>
            </a:r>
          </a:p>
          <a:p>
            <a:r>
              <a:rPr lang="en-US" sz="2400" b="1" dirty="0" smtClean="0">
                <a:latin typeface="Constantia" pitchFamily="18" charset="0"/>
              </a:rPr>
              <a:t>Chronic TTH</a:t>
            </a:r>
            <a:r>
              <a:rPr lang="en-US" sz="2400" dirty="0" smtClean="0">
                <a:latin typeface="Constantia" pitchFamily="18" charset="0"/>
              </a:rPr>
              <a:t>. This occurs on more than 15 days each month and has all the features of the episodic TH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8674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Constantia" pitchFamily="18" charset="0"/>
              </a:rPr>
              <a:t>TTH is the most common type of chronic recurring head pain.</a:t>
            </a:r>
          </a:p>
          <a:p>
            <a:r>
              <a:rPr lang="en-US" sz="2400" dirty="0" smtClean="0">
                <a:latin typeface="Constantia" pitchFamily="18" charset="0"/>
              </a:rPr>
              <a:t>It is more common in women than in men (ratio 1.4:1).</a:t>
            </a:r>
          </a:p>
          <a:p>
            <a:r>
              <a:rPr lang="en-US" sz="2400" dirty="0" smtClean="0">
                <a:latin typeface="Constantia" pitchFamily="18" charset="0"/>
              </a:rPr>
              <a:t>It is most common in young adults.</a:t>
            </a:r>
          </a:p>
          <a:p>
            <a:r>
              <a:rPr lang="en-US" sz="2400" dirty="0" smtClean="0">
                <a:latin typeface="Constantia" pitchFamily="18" charset="0"/>
              </a:rPr>
              <a:t>Lifetime prevalence of episodic TTH has not been clearly measured. Figures of 30% to 78% are widely quoted.</a:t>
            </a:r>
          </a:p>
          <a:p>
            <a:r>
              <a:rPr lang="en-US" sz="2400" dirty="0" smtClean="0">
                <a:latin typeface="Constantia" pitchFamily="18" charset="0"/>
              </a:rPr>
              <a:t>First onset over the age of 50 years is unusual.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24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TENSION-TYPE HEADACHES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Tension-type headache </a:t>
            </a:r>
          </a:p>
          <a:p>
            <a:pPr>
              <a:buNone/>
            </a:pPr>
            <a:r>
              <a:rPr lang="en-US" sz="2400" dirty="0" smtClean="0"/>
              <a:t> </a:t>
            </a:r>
            <a:r>
              <a:rPr lang="en-US" sz="2400" dirty="0" smtClean="0">
                <a:latin typeface="Constantia" pitchFamily="18" charset="0"/>
              </a:rPr>
              <a:t>Symptoms of tension type headaches (TTH) include:</a:t>
            </a:r>
          </a:p>
          <a:p>
            <a:r>
              <a:rPr lang="en-US" sz="2400" dirty="0" smtClean="0">
                <a:latin typeface="Constantia" pitchFamily="18" charset="0"/>
              </a:rPr>
              <a:t>Pressure or tightness around both sides of the head or neck</a:t>
            </a:r>
          </a:p>
          <a:p>
            <a:r>
              <a:rPr lang="en-US" sz="2400" dirty="0" smtClean="0">
                <a:latin typeface="Constantia" pitchFamily="18" charset="0"/>
              </a:rPr>
              <a:t>Mild to moderate pain that is steady and does not throb</a:t>
            </a:r>
          </a:p>
          <a:p>
            <a:r>
              <a:rPr lang="en-US" sz="2400" dirty="0" smtClean="0">
                <a:latin typeface="Constantia" pitchFamily="18" charset="0"/>
              </a:rPr>
              <a:t>Pain is not worsened by activity</a:t>
            </a:r>
          </a:p>
          <a:p>
            <a:r>
              <a:rPr lang="en-US" sz="2400" dirty="0" smtClean="0">
                <a:latin typeface="Constantia" pitchFamily="18" charset="0"/>
              </a:rPr>
              <a:t>Pain can increase or decrease in severity over the course of the headache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b="1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56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There may be tenderness in the muscles of the head, neck, or shoulders</a:t>
            </a:r>
          </a:p>
          <a:p>
            <a:r>
              <a:rPr lang="en-US" sz="2400" dirty="0" smtClean="0">
                <a:latin typeface="Constantia" pitchFamily="18" charset="0"/>
              </a:rPr>
              <a:t>They are not aggravated by physical activity</a:t>
            </a:r>
          </a:p>
          <a:p>
            <a:r>
              <a:rPr lang="en-US" sz="2400" dirty="0" smtClean="0">
                <a:latin typeface="Constantia" pitchFamily="18" charset="0"/>
              </a:rPr>
              <a:t>Chronic no longer respond to analgesia, occurs ≥15 days month. Disabling!</a:t>
            </a:r>
          </a:p>
          <a:p>
            <a:r>
              <a:rPr lang="en-US" sz="2400" dirty="0" smtClean="0">
                <a:latin typeface="Constantia" pitchFamily="18" charset="0"/>
              </a:rPr>
              <a:t>Management : reassurance &amp; symptomatic Rx, </a:t>
            </a:r>
          </a:p>
          <a:p>
            <a:r>
              <a:rPr lang="en-US" sz="2400" dirty="0" smtClean="0">
                <a:latin typeface="Constantia" pitchFamily="18" charset="0"/>
              </a:rPr>
              <a:t>Caution: Medication overuse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TENSION-TYPE HEADACHE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Migraine:</a:t>
            </a:r>
            <a:endParaRPr lang="en-US" sz="2400" b="1" dirty="0" smtClean="0"/>
          </a:p>
          <a:p>
            <a:r>
              <a:rPr lang="en-US" sz="2400" dirty="0" smtClean="0">
                <a:latin typeface="Constantia" pitchFamily="18" charset="0"/>
              </a:rPr>
              <a:t>Migraine is classified as either episodic or chronic. The three main types of migraine 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Migraine without aura 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Migraine with aura 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Migraine aura without headache </a:t>
            </a:r>
          </a:p>
          <a:p>
            <a:pPr marL="566928" indent="-457200">
              <a:buClrTx/>
              <a:buNone/>
            </a:pPr>
            <a:r>
              <a:rPr lang="en-US" sz="2400" dirty="0" smtClean="0">
                <a:latin typeface="Constantia" pitchFamily="18" charset="0"/>
              </a:rPr>
              <a:t>Account for the vast majority of </a:t>
            </a:r>
            <a:r>
              <a:rPr lang="en-US" sz="2400" dirty="0" err="1" smtClean="0">
                <a:latin typeface="Constantia" pitchFamily="18" charset="0"/>
              </a:rPr>
              <a:t>migrainous</a:t>
            </a:r>
            <a:r>
              <a:rPr lang="en-US" sz="2400" dirty="0" smtClean="0">
                <a:latin typeface="Constantia" pitchFamily="18" charset="0"/>
              </a:rPr>
              <a:t> headaches encountered in clinical practice. </a:t>
            </a: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638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Chronic migraine </a:t>
            </a:r>
            <a:r>
              <a:rPr lang="en-US" sz="2400" dirty="0" smtClean="0">
                <a:latin typeface="Constantia" pitchFamily="18" charset="0"/>
              </a:rPr>
              <a:t>is a disabling neurological condition that affects 2% of the general population.</a:t>
            </a:r>
          </a:p>
          <a:p>
            <a:r>
              <a:rPr lang="en-US" sz="2400" dirty="0" smtClean="0">
                <a:latin typeface="Constantia" pitchFamily="18" charset="0"/>
              </a:rPr>
              <a:t>Patients with chronic migraine have headaches on at least 15 days a month, with at least eight days a month on which their headaches and associated symptoms meet diagnostic criteria for migraine. </a:t>
            </a: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2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 HEADACHES: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867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Chronic migraine associated with analgesic overuse</a:t>
            </a:r>
          </a:p>
          <a:p>
            <a:r>
              <a:rPr lang="en-US" sz="2400" dirty="0" smtClean="0">
                <a:latin typeface="Constantia" pitchFamily="18" charset="0"/>
              </a:rPr>
              <a:t>Childhood periodic syndromes that may not be precursors to or associated with </a:t>
            </a:r>
            <a:r>
              <a:rPr lang="en-US" sz="2400" dirty="0" smtClean="0">
                <a:latin typeface="Constantia" pitchFamily="18" charset="0"/>
              </a:rPr>
              <a:t>migraine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err="1" smtClean="0">
                <a:latin typeface="Constantia" pitchFamily="18" charset="0"/>
              </a:rPr>
              <a:t>Migrainous</a:t>
            </a:r>
            <a:r>
              <a:rPr lang="en-US" sz="2400" dirty="0" smtClean="0">
                <a:latin typeface="Constantia" pitchFamily="18" charset="0"/>
              </a:rPr>
              <a:t> disorder not fulfilling above criteria</a:t>
            </a:r>
          </a:p>
          <a:p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4958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Migraine variants</a:t>
            </a:r>
            <a:r>
              <a:rPr lang="en-US" sz="2400" dirty="0" smtClean="0">
                <a:latin typeface="Constantia" pitchFamily="18" charset="0"/>
              </a:rPr>
              <a:t> include the following:</a:t>
            </a:r>
          </a:p>
          <a:p>
            <a:r>
              <a:rPr lang="en-US" sz="2400" dirty="0" smtClean="0">
                <a:latin typeface="Constantia" pitchFamily="18" charset="0"/>
              </a:rPr>
              <a:t>Childhood periodic syndromes</a:t>
            </a:r>
          </a:p>
          <a:p>
            <a:r>
              <a:rPr lang="en-US" sz="2400" dirty="0" smtClean="0">
                <a:latin typeface="Constantia" pitchFamily="18" charset="0"/>
              </a:rPr>
              <a:t>Late-life </a:t>
            </a:r>
            <a:r>
              <a:rPr lang="en-US" sz="2400" dirty="0" err="1" smtClean="0">
                <a:latin typeface="Constantia" pitchFamily="18" charset="0"/>
              </a:rPr>
              <a:t>migrainous</a:t>
            </a:r>
            <a:r>
              <a:rPr lang="en-US" sz="2400" dirty="0" smtClean="0">
                <a:latin typeface="Constantia" pitchFamily="18" charset="0"/>
              </a:rPr>
              <a:t> accompaniments</a:t>
            </a:r>
          </a:p>
          <a:p>
            <a:r>
              <a:rPr lang="en-US" sz="2400" dirty="0" smtClean="0">
                <a:latin typeface="Constantia" pitchFamily="18" charset="0"/>
              </a:rPr>
              <a:t>Basilar-type migraine</a:t>
            </a:r>
          </a:p>
          <a:p>
            <a:r>
              <a:rPr lang="en-US" sz="2400" dirty="0" smtClean="0">
                <a:latin typeface="Constantia" pitchFamily="18" charset="0"/>
              </a:rPr>
              <a:t>Hemiplegic migraine</a:t>
            </a:r>
          </a:p>
          <a:p>
            <a:r>
              <a:rPr lang="en-US" sz="2400" dirty="0" smtClean="0">
                <a:latin typeface="Constantia" pitchFamily="18" charset="0"/>
              </a:rPr>
              <a:t>Status </a:t>
            </a:r>
            <a:r>
              <a:rPr lang="en-US" sz="2400" dirty="0" err="1" smtClean="0">
                <a:latin typeface="Constantia" pitchFamily="18" charset="0"/>
              </a:rPr>
              <a:t>migrainosus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err="1" smtClean="0">
                <a:latin typeface="Constantia" pitchFamily="18" charset="0"/>
              </a:rPr>
              <a:t>Ophthalmoplegic</a:t>
            </a:r>
            <a:r>
              <a:rPr lang="en-US" sz="2400" dirty="0" smtClean="0">
                <a:latin typeface="Constantia" pitchFamily="18" charset="0"/>
              </a:rPr>
              <a:t> migraine</a:t>
            </a:r>
          </a:p>
          <a:p>
            <a:r>
              <a:rPr lang="en-US" sz="2400" dirty="0" smtClean="0">
                <a:latin typeface="Constantia" pitchFamily="18" charset="0"/>
              </a:rPr>
              <a:t>Retinal migraine</a:t>
            </a: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MIGRAINE HEADACHES: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Migraine:</a:t>
            </a:r>
          </a:p>
          <a:p>
            <a:r>
              <a:rPr lang="en-US" dirty="0" smtClean="0">
                <a:latin typeface="Constantia" pitchFamily="18" charset="0"/>
              </a:rPr>
              <a:t>Migraine affects about 6% of men and 18% of women.</a:t>
            </a:r>
          </a:p>
          <a:p>
            <a:r>
              <a:rPr lang="en-US" dirty="0" smtClean="0">
                <a:latin typeface="Constantia" pitchFamily="18" charset="0"/>
              </a:rPr>
              <a:t>In children it is more common in boys than in girls.</a:t>
            </a:r>
          </a:p>
          <a:p>
            <a:r>
              <a:rPr lang="en-US" dirty="0" smtClean="0">
                <a:latin typeface="Constantia" pitchFamily="18" charset="0"/>
              </a:rPr>
              <a:t>The first attack is often in childhood and over 80% have had their first attack by the age of 30.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If the onset is at age over 50, other pathology should be sought.</a:t>
            </a:r>
          </a:p>
          <a:p>
            <a:r>
              <a:rPr lang="en-US" dirty="0" smtClean="0">
                <a:latin typeface="Constantia" pitchFamily="18" charset="0"/>
              </a:rPr>
              <a:t>Usually severity decreases with advancing years.</a:t>
            </a:r>
          </a:p>
          <a:p>
            <a:r>
              <a:rPr lang="en-US" dirty="0" smtClean="0">
                <a:latin typeface="Constantia" pitchFamily="18" charset="0"/>
              </a:rPr>
              <a:t>There is a family history in many.</a:t>
            </a: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MIGRINE HEADACHES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2932</Words>
  <Application>Microsoft Office PowerPoint</Application>
  <PresentationFormat>On-screen Show (4:3)</PresentationFormat>
  <Paragraphs>369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HEADACHE SYNDROMES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HEADACHE SYNDROMES</dc:title>
  <dc:creator>Dr.Sofi</dc:creator>
  <cp:lastModifiedBy>Mohamad Sofi</cp:lastModifiedBy>
  <cp:revision>97</cp:revision>
  <dcterms:created xsi:type="dcterms:W3CDTF">2015-03-10T13:47:36Z</dcterms:created>
  <dcterms:modified xsi:type="dcterms:W3CDTF">2016-01-27T06:51:10Z</dcterms:modified>
</cp:coreProperties>
</file>