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6"/>
  </p:notesMasterIdLst>
  <p:sldIdLst>
    <p:sldId id="256" r:id="rId2"/>
    <p:sldId id="257" r:id="rId3"/>
    <p:sldId id="285" r:id="rId4"/>
    <p:sldId id="258" r:id="rId5"/>
    <p:sldId id="286" r:id="rId6"/>
    <p:sldId id="259" r:id="rId7"/>
    <p:sldId id="287" r:id="rId8"/>
    <p:sldId id="260" r:id="rId9"/>
    <p:sldId id="288" r:id="rId10"/>
    <p:sldId id="261" r:id="rId11"/>
    <p:sldId id="289" r:id="rId12"/>
    <p:sldId id="266" r:id="rId13"/>
    <p:sldId id="290" r:id="rId14"/>
    <p:sldId id="267" r:id="rId15"/>
    <p:sldId id="291" r:id="rId16"/>
    <p:sldId id="268" r:id="rId17"/>
    <p:sldId id="269" r:id="rId18"/>
    <p:sldId id="292" r:id="rId19"/>
    <p:sldId id="270" r:id="rId20"/>
    <p:sldId id="293" r:id="rId21"/>
    <p:sldId id="271" r:id="rId22"/>
    <p:sldId id="294" r:id="rId23"/>
    <p:sldId id="264" r:id="rId24"/>
    <p:sldId id="295" r:id="rId25"/>
    <p:sldId id="265" r:id="rId26"/>
    <p:sldId id="296" r:id="rId27"/>
    <p:sldId id="272" r:id="rId28"/>
    <p:sldId id="297" r:id="rId29"/>
    <p:sldId id="273" r:id="rId30"/>
    <p:sldId id="298" r:id="rId31"/>
    <p:sldId id="275" r:id="rId32"/>
    <p:sldId id="299" r:id="rId33"/>
    <p:sldId id="276" r:id="rId34"/>
    <p:sldId id="300" r:id="rId35"/>
    <p:sldId id="278" r:id="rId36"/>
    <p:sldId id="302" r:id="rId37"/>
    <p:sldId id="279" r:id="rId38"/>
    <p:sldId id="303" r:id="rId39"/>
    <p:sldId id="281" r:id="rId40"/>
    <p:sldId id="304" r:id="rId41"/>
    <p:sldId id="282" r:id="rId42"/>
    <p:sldId id="305" r:id="rId43"/>
    <p:sldId id="284" r:id="rId44"/>
    <p:sldId id="306" r:id="rId4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72" y="-320"/>
      </p:cViewPr>
      <p:guideLst>
        <p:guide orient="horz" pos="2160"/>
        <p:guide pos="355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66F84-11E9-4532-A7DC-FD11CC8ACE6D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438060-ED03-4F19-B2A1-7D0C23616C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62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38060-ED03-4F19-B2A1-7D0C23616C7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38060-ED03-4F19-B2A1-7D0C23616C7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38060-ED03-4F19-B2A1-7D0C23616C75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60F1-A34F-415F-83CC-D735338A3957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5172-C1EF-4C8F-9FFF-EE793AA777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2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60F1-A34F-415F-83CC-D735338A3957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5172-C1EF-4C8F-9FFF-EE793AA777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4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60F1-A34F-415F-83CC-D735338A3957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5172-C1EF-4C8F-9FFF-EE793AA777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46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60F1-A34F-415F-83CC-D735338A3957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5172-C1EF-4C8F-9FFF-EE793AA777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998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60F1-A34F-415F-83CC-D735338A3957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5172-C1EF-4C8F-9FFF-EE793AA777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02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60F1-A34F-415F-83CC-D735338A3957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5172-C1EF-4C8F-9FFF-EE793AA777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81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60F1-A34F-415F-83CC-D735338A3957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5172-C1EF-4C8F-9FFF-EE793AA777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60F1-A34F-415F-83CC-D735338A3957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5172-C1EF-4C8F-9FFF-EE793AA777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951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60F1-A34F-415F-83CC-D735338A3957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5172-C1EF-4C8F-9FFF-EE793AA777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48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60F1-A34F-415F-83CC-D735338A3957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5172-C1EF-4C8F-9FFF-EE793AA777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62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60F1-A34F-415F-83CC-D735338A3957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5172-C1EF-4C8F-9FFF-EE793AA777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360F1-A34F-415F-83CC-D735338A3957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D5172-C1EF-4C8F-9FFF-EE793AA777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89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onstantia" pitchFamily="18" charset="0"/>
              </a:rPr>
              <a:t>12. </a:t>
            </a:r>
            <a:r>
              <a:rPr lang="en-US" dirty="0" smtClean="0">
                <a:latin typeface="Constantia" pitchFamily="18" charset="0"/>
              </a:rPr>
              <a:t>RHEUMATIC HEART </a:t>
            </a:r>
            <a:r>
              <a:rPr lang="en-US" dirty="0" smtClean="0">
                <a:latin typeface="Constantia" pitchFamily="18" charset="0"/>
              </a:rPr>
              <a:t>DISEASES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51054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Mitral Regurgitation</a:t>
            </a:r>
            <a:endParaRPr lang="en-US" sz="2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44196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Mitral stenosis (MS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)</a:t>
            </a:r>
            <a:endParaRPr lang="en-US" sz="2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91000" cy="52578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Constantia" pitchFamily="18" charset="0"/>
              </a:rPr>
              <a:t>The 5 major manifestations are:</a:t>
            </a:r>
          </a:p>
          <a:p>
            <a:pPr marL="624078" indent="-514350">
              <a:buClr>
                <a:srgbClr val="C00000"/>
              </a:buClr>
              <a:buSzPct val="82000"/>
              <a:buFont typeface="+mj-lt"/>
              <a:buAutoNum type="arabicParenR"/>
            </a:pPr>
            <a:r>
              <a:rPr lang="en-US" dirty="0" smtClean="0">
                <a:latin typeface="Constantia" pitchFamily="18" charset="0"/>
              </a:rPr>
              <a:t>Migratory arthritis (predominantly involving the large joints)</a:t>
            </a:r>
          </a:p>
          <a:p>
            <a:pPr marL="624078" indent="-514350">
              <a:buClr>
                <a:srgbClr val="C00000"/>
              </a:buClr>
              <a:buSzPct val="82000"/>
              <a:buFont typeface="+mj-lt"/>
              <a:buAutoNum type="arabicParenR"/>
            </a:pPr>
            <a:r>
              <a:rPr lang="en-US" dirty="0" err="1" smtClean="0">
                <a:latin typeface="Constantia" pitchFamily="18" charset="0"/>
              </a:rPr>
              <a:t>Carditis</a:t>
            </a:r>
            <a:r>
              <a:rPr lang="en-US" dirty="0" smtClean="0">
                <a:latin typeface="Constantia" pitchFamily="18" charset="0"/>
              </a:rPr>
              <a:t> and </a:t>
            </a:r>
            <a:r>
              <a:rPr lang="en-US" dirty="0" err="1" smtClean="0">
                <a:latin typeface="Constantia" pitchFamily="18" charset="0"/>
              </a:rPr>
              <a:t>valvulitis</a:t>
            </a:r>
            <a:r>
              <a:rPr lang="en-US" dirty="0" smtClean="0">
                <a:latin typeface="Constantia" pitchFamily="18" charset="0"/>
              </a:rPr>
              <a:t> (e.g., pancarditis)</a:t>
            </a:r>
          </a:p>
          <a:p>
            <a:pPr marL="566928" indent="-457200">
              <a:buFont typeface="+mj-lt"/>
              <a:buAutoNum type="arabicParenR"/>
            </a:pPr>
            <a:endParaRPr lang="en-US" sz="2400" dirty="0" smtClean="0">
              <a:latin typeface="Constantia" pitchFamily="18" charset="0"/>
            </a:endParaRP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267200" cy="5257800"/>
          </a:xfrm>
        </p:spPr>
        <p:txBody>
          <a:bodyPr>
            <a:normAutofit/>
          </a:bodyPr>
          <a:lstStyle/>
          <a:p>
            <a:pPr marL="624078" indent="-514350">
              <a:buClr>
                <a:srgbClr val="C00000"/>
              </a:buClr>
              <a:buSzPct val="80000"/>
              <a:buFont typeface="+mj-lt"/>
              <a:buAutoNum type="arabicParenR" startAt="3"/>
            </a:pPr>
            <a:r>
              <a:rPr lang="en-US" dirty="0" smtClean="0">
                <a:latin typeface="Constantia" pitchFamily="18" charset="0"/>
              </a:rPr>
              <a:t>Central nervous system involvement (e.g., Sydenham chorea)</a:t>
            </a:r>
          </a:p>
          <a:p>
            <a:pPr marL="624078" indent="-514350">
              <a:buClr>
                <a:srgbClr val="C00000"/>
              </a:buClr>
              <a:buSzPct val="80000"/>
              <a:buFont typeface="+mj-lt"/>
              <a:buAutoNum type="arabicParenR" startAt="3"/>
            </a:pPr>
            <a:r>
              <a:rPr lang="en-US" dirty="0" err="1" smtClean="0">
                <a:latin typeface="Constantia" pitchFamily="18" charset="0"/>
              </a:rPr>
              <a:t>Erythema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marginatum</a:t>
            </a:r>
            <a:endParaRPr lang="en-US" dirty="0" smtClean="0">
              <a:latin typeface="Constantia" pitchFamily="18" charset="0"/>
            </a:endParaRPr>
          </a:p>
          <a:p>
            <a:pPr marL="624078" indent="-514350">
              <a:buClr>
                <a:srgbClr val="C00000"/>
              </a:buClr>
              <a:buSzPct val="80000"/>
              <a:buFont typeface="+mj-lt"/>
              <a:buAutoNum type="arabicParenR" startAt="3"/>
            </a:pPr>
            <a:r>
              <a:rPr lang="en-US" dirty="0" smtClean="0">
                <a:latin typeface="Constantia" pitchFamily="18" charset="0"/>
              </a:rPr>
              <a:t>Subcutaneous nodules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Clinical manifestations and diagnosis of acute rheumatic fever</a:t>
            </a:r>
            <a:r>
              <a:rPr lang="en-US" sz="2800" dirty="0" smtClean="0">
                <a:latin typeface="Constantia" pitchFamily="18" charset="0"/>
              </a:rPr>
              <a:t> (Jones Criteria)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1524000"/>
            <a:ext cx="4191000" cy="52578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Constantia" pitchFamily="18" charset="0"/>
              </a:rPr>
              <a:t>The 4 minor manifestations are:</a:t>
            </a:r>
          </a:p>
          <a:p>
            <a:pPr marL="624078" indent="-514350">
              <a:buClr>
                <a:srgbClr val="C00000"/>
              </a:buClr>
              <a:buSzPct val="80000"/>
              <a:buFont typeface="+mj-lt"/>
              <a:buAutoNum type="arabicParenR"/>
            </a:pPr>
            <a:r>
              <a:rPr lang="en-US" dirty="0" err="1" smtClean="0">
                <a:latin typeface="Constantia" pitchFamily="18" charset="0"/>
              </a:rPr>
              <a:t>Arthralgia</a:t>
            </a:r>
            <a:endParaRPr lang="en-US" dirty="0" smtClean="0">
              <a:latin typeface="Constantia" pitchFamily="18" charset="0"/>
            </a:endParaRPr>
          </a:p>
          <a:p>
            <a:pPr marL="624078" indent="-514350">
              <a:buClr>
                <a:srgbClr val="C00000"/>
              </a:buClr>
              <a:buSzPct val="80000"/>
              <a:buFont typeface="+mj-lt"/>
              <a:buAutoNum type="arabicParenR"/>
            </a:pPr>
            <a:r>
              <a:rPr lang="en-US" dirty="0" smtClean="0">
                <a:latin typeface="Constantia" pitchFamily="18" charset="0"/>
              </a:rPr>
              <a:t>Fever</a:t>
            </a:r>
          </a:p>
          <a:p>
            <a:pPr marL="624078" indent="-514350">
              <a:buClr>
                <a:srgbClr val="C00000"/>
              </a:buClr>
              <a:buSzPct val="80000"/>
              <a:buFont typeface="+mj-lt"/>
              <a:buAutoNum type="arabicParenR"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267200" cy="5257800"/>
          </a:xfrm>
        </p:spPr>
        <p:txBody>
          <a:bodyPr/>
          <a:lstStyle/>
          <a:p>
            <a:pPr marL="624078" indent="-514350">
              <a:buClr>
                <a:srgbClr val="C00000"/>
              </a:buClr>
              <a:buFont typeface="+mj-lt"/>
              <a:buAutoNum type="arabicParenR" startAt="3"/>
            </a:pPr>
            <a:r>
              <a:rPr lang="en-US" dirty="0" smtClean="0">
                <a:latin typeface="Constantia" pitchFamily="18" charset="0"/>
              </a:rPr>
              <a:t>Elevated acute phase reactants (erythrocyte sedimentation rate [ESR], C-reactive protein [CRP])</a:t>
            </a:r>
          </a:p>
          <a:p>
            <a:pPr marL="624078" indent="-514350">
              <a:buClr>
                <a:srgbClr val="C00000"/>
              </a:buClr>
              <a:buFont typeface="+mj-lt"/>
              <a:buAutoNum type="arabicParenR" startAt="3"/>
            </a:pPr>
            <a:r>
              <a:rPr lang="en-US" dirty="0" smtClean="0">
                <a:latin typeface="Constantia" pitchFamily="18" charset="0"/>
              </a:rPr>
              <a:t>Prolonged PR interval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Clinical manifestations and diagnosis of acute rheumatic fever</a:t>
            </a:r>
            <a:r>
              <a:rPr lang="en-US" sz="2800" dirty="0" smtClean="0">
                <a:latin typeface="Constantia" pitchFamily="18" charset="0"/>
              </a:rPr>
              <a:t> (Jones Criteria)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>
            <a:spLocks noGrp="1"/>
          </p:cNvSpPr>
          <p:nvPr>
            <p:ph sz="half" idx="1"/>
          </p:nvPr>
        </p:nvSpPr>
        <p:spPr>
          <a:xfrm>
            <a:off x="76200" y="762000"/>
            <a:ext cx="4953000" cy="6096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Arthritis</a:t>
            </a:r>
          </a:p>
          <a:p>
            <a:r>
              <a:rPr lang="en-US" dirty="0" smtClean="0">
                <a:latin typeface="Constantia" pitchFamily="18" charset="0"/>
              </a:rPr>
              <a:t>The presenting feature is a </a:t>
            </a:r>
            <a:r>
              <a:rPr lang="en-US" b="1" dirty="0" smtClean="0">
                <a:latin typeface="Constantia" pitchFamily="18" charset="0"/>
              </a:rPr>
              <a:t>flitting or migratory arthritis </a:t>
            </a:r>
            <a:r>
              <a:rPr lang="en-US" dirty="0" smtClean="0">
                <a:latin typeface="Constantia" pitchFamily="18" charset="0"/>
              </a:rPr>
              <a:t>affecting large joints like the knees, ankles, wrists and elbows.</a:t>
            </a:r>
          </a:p>
          <a:p>
            <a:r>
              <a:rPr lang="en-US" dirty="0" smtClean="0">
                <a:latin typeface="Constantia" pitchFamily="18" charset="0"/>
              </a:rPr>
              <a:t>The joints are hot and red with decreased range of movement. </a:t>
            </a:r>
          </a:p>
          <a:p>
            <a:r>
              <a:rPr lang="en-US" dirty="0" smtClean="0">
                <a:latin typeface="Constantia" pitchFamily="18" charset="0"/>
              </a:rPr>
              <a:t>Typically, one joint is exquisitely painful and inflamed while another is improving.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79120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sz="2800" dirty="0" smtClean="0">
                <a:latin typeface="Constantia" pitchFamily="18" charset="0"/>
              </a:rPr>
              <a:t>Usually one or two joints are affected at any time with each being only involved for between a few hours and a few days</a:t>
            </a:r>
          </a:p>
          <a:p>
            <a:pPr lvl="1"/>
            <a:endParaRPr lang="en-US" sz="2800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76200"/>
            <a:ext cx="876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		Clinical manifestations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>
            <a:spLocks noGrp="1"/>
          </p:cNvSpPr>
          <p:nvPr>
            <p:ph sz="half" idx="1"/>
          </p:nvPr>
        </p:nvSpPr>
        <p:spPr>
          <a:xfrm>
            <a:off x="0" y="838200"/>
            <a:ext cx="4495800" cy="5715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Chorea </a:t>
            </a:r>
            <a:r>
              <a:rPr lang="en-US" dirty="0" smtClean="0">
                <a:latin typeface="Constantia" pitchFamily="18" charset="0"/>
              </a:rPr>
              <a:t>(also known as Sydenham's chorea and 'St </a:t>
            </a:r>
            <a:r>
              <a:rPr lang="en-US" dirty="0" err="1" smtClean="0">
                <a:latin typeface="Constantia" pitchFamily="18" charset="0"/>
              </a:rPr>
              <a:t>Vitus</a:t>
            </a:r>
            <a:r>
              <a:rPr lang="en-US" dirty="0" smtClean="0">
                <a:latin typeface="Constantia" pitchFamily="18" charset="0"/>
              </a:rPr>
              <a:t>' Dance'):</a:t>
            </a:r>
          </a:p>
          <a:p>
            <a:r>
              <a:rPr lang="en-US" dirty="0" smtClean="0">
                <a:latin typeface="Constantia" pitchFamily="18" charset="0"/>
              </a:rPr>
              <a:t>Occurs in 10-30% of patients.</a:t>
            </a:r>
          </a:p>
          <a:p>
            <a:r>
              <a:rPr lang="en-US" dirty="0" smtClean="0">
                <a:latin typeface="Constantia" pitchFamily="18" charset="0"/>
              </a:rPr>
              <a:t>Usually in children between 7 and 12 years with a female preponderance.</a:t>
            </a:r>
          </a:p>
          <a:p>
            <a:r>
              <a:rPr lang="en-US" dirty="0" smtClean="0">
                <a:latin typeface="Constantia" pitchFamily="18" charset="0"/>
              </a:rPr>
              <a:t>It causes rapid and purposeless movements particularly of the face and upper extremities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267200" cy="57912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Constantia" pitchFamily="18" charset="0"/>
              </a:rPr>
              <a:t>Paediatric</a:t>
            </a:r>
            <a:r>
              <a:rPr lang="en-US" dirty="0" smtClean="0">
                <a:latin typeface="Constantia" pitchFamily="18" charset="0"/>
              </a:rPr>
              <a:t> autoimmune neuropsychiatric disorder associated with streptococcal infection (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nstantia" pitchFamily="18" charset="0"/>
              </a:rPr>
              <a:t>PANDAS)</a:t>
            </a:r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nstantia" pitchFamily="18" charset="0"/>
              </a:rPr>
              <a:t>and Gilles de la </a:t>
            </a:r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nstantia" pitchFamily="18" charset="0"/>
              </a:rPr>
              <a:t>Tourette's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en-US" dirty="0" smtClean="0">
                <a:latin typeface="Constantia" pitchFamily="18" charset="0"/>
              </a:rPr>
              <a:t>syndrome are other varieties of movement and neurological disorders described.</a:t>
            </a:r>
          </a:p>
          <a:p>
            <a:r>
              <a:rPr lang="en-US" dirty="0" smtClean="0">
                <a:latin typeface="Constantia" pitchFamily="18" charset="0"/>
              </a:rPr>
              <a:t>It may stop when the patient sleeps.</a:t>
            </a:r>
          </a:p>
          <a:p>
            <a:pPr lvl="1"/>
            <a:endParaRPr lang="en-US" sz="2800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76200"/>
            <a:ext cx="876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		Clinical manifestations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>
            <a:spLocks noGrp="1"/>
          </p:cNvSpPr>
          <p:nvPr>
            <p:ph sz="half" idx="1"/>
          </p:nvPr>
        </p:nvSpPr>
        <p:spPr>
          <a:xfrm>
            <a:off x="0" y="990600"/>
            <a:ext cx="4495800" cy="5715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Subcutaneous nodules</a:t>
            </a:r>
            <a:r>
              <a:rPr lang="en-US" dirty="0" smtClean="0">
                <a:latin typeface="Constantia" pitchFamily="18" charset="0"/>
              </a:rPr>
              <a:t>:</a:t>
            </a:r>
          </a:p>
          <a:p>
            <a:r>
              <a:rPr lang="en-US" sz="2400" dirty="0" smtClean="0">
                <a:latin typeface="Constantia" pitchFamily="18" charset="0"/>
              </a:rPr>
              <a:t>Occur in 10% of patients.</a:t>
            </a:r>
          </a:p>
          <a:p>
            <a:r>
              <a:rPr lang="en-US" sz="2400" dirty="0" smtClean="0">
                <a:latin typeface="Constantia" pitchFamily="18" charset="0"/>
              </a:rPr>
              <a:t>They are infrequent and appear over the extensor surfaces of the elbows, knees, ankles, knuckles, scalp and </a:t>
            </a:r>
            <a:r>
              <a:rPr lang="en-US" sz="2400" dirty="0" err="1" smtClean="0">
                <a:latin typeface="Constantia" pitchFamily="18" charset="0"/>
              </a:rPr>
              <a:t>spinous</a:t>
            </a:r>
            <a:r>
              <a:rPr lang="en-US" sz="2400" dirty="0" smtClean="0">
                <a:latin typeface="Constantia" pitchFamily="18" charset="0"/>
              </a:rPr>
              <a:t> processes of the lumbar and thoracic vertebrae.</a:t>
            </a:r>
          </a:p>
          <a:p>
            <a:r>
              <a:rPr lang="en-US" sz="2400" dirty="0" smtClean="0">
                <a:latin typeface="Constantia" pitchFamily="18" charset="0"/>
              </a:rPr>
              <a:t>They are firm, painless lumps from a few </a:t>
            </a:r>
            <a:r>
              <a:rPr lang="en-US" sz="2400" dirty="0" err="1" smtClean="0">
                <a:latin typeface="Constantia" pitchFamily="18" charset="0"/>
              </a:rPr>
              <a:t>millimetres</a:t>
            </a:r>
            <a:r>
              <a:rPr lang="en-US" sz="2400" dirty="0" smtClean="0">
                <a:latin typeface="Constantia" pitchFamily="18" charset="0"/>
              </a:rPr>
              <a:t> to 2 cm in size.</a:t>
            </a:r>
          </a:p>
          <a:p>
            <a:endParaRPr lang="en-US" dirty="0">
              <a:latin typeface="Constantia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495800" y="1066800"/>
            <a:ext cx="4648200" cy="5791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They are normally in crops of three or four, appearing two or three weeks after onset of fever.</a:t>
            </a:r>
          </a:p>
          <a:p>
            <a:r>
              <a:rPr lang="en-US" sz="2400" dirty="0" smtClean="0">
                <a:latin typeface="Constantia" pitchFamily="18" charset="0"/>
              </a:rPr>
              <a:t>The histology resembles </a:t>
            </a:r>
            <a:r>
              <a:rPr lang="en-US" sz="2400" dirty="0" err="1" smtClean="0">
                <a:latin typeface="Constantia" pitchFamily="18" charset="0"/>
              </a:rPr>
              <a:t>Aschoff</a:t>
            </a:r>
            <a:r>
              <a:rPr lang="en-US" sz="2400" dirty="0" smtClean="0">
                <a:latin typeface="Constantia" pitchFamily="18" charset="0"/>
              </a:rPr>
              <a:t> bodies found in the heart and they are indicative of severe </a:t>
            </a:r>
            <a:r>
              <a:rPr lang="en-US" sz="2400" dirty="0" err="1" smtClean="0">
                <a:latin typeface="Constantia" pitchFamily="18" charset="0"/>
              </a:rPr>
              <a:t>carditis</a:t>
            </a:r>
            <a:endParaRPr lang="en-US" sz="2400" dirty="0" smtClean="0">
              <a:latin typeface="Constantia" pitchFamily="18" charset="0"/>
            </a:endParaRPr>
          </a:p>
          <a:p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76200"/>
            <a:ext cx="876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		Clinical manifestations</a:t>
            </a:r>
            <a:endParaRPr lang="en-US" sz="3200" dirty="0"/>
          </a:p>
        </p:txBody>
      </p:sp>
      <p:pic>
        <p:nvPicPr>
          <p:cNvPr id="5" name="Picture 2" descr="C:\Users\Dr.Sofi\Pictures\subcutaneous nodule R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4267200"/>
            <a:ext cx="4038600" cy="2590800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990600" y="6396335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nstantia" pitchFamily="18" charset="0"/>
              </a:rPr>
              <a:t>Subcutaneous nodule</a:t>
            </a:r>
            <a:endParaRPr lang="en-US" sz="24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>
            <a:spLocks noGrp="1"/>
          </p:cNvSpPr>
          <p:nvPr>
            <p:ph sz="half" idx="1"/>
          </p:nvPr>
        </p:nvSpPr>
        <p:spPr>
          <a:xfrm>
            <a:off x="0" y="990600"/>
            <a:ext cx="4495800" cy="3962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  <a:latin typeface="Constantia" pitchFamily="18" charset="0"/>
              </a:rPr>
              <a:t>Erythema</a:t>
            </a: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onstantia" pitchFamily="18" charset="0"/>
              </a:rPr>
              <a:t>marginatum</a:t>
            </a: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(also known as </a:t>
            </a:r>
            <a:r>
              <a:rPr lang="en-US" sz="2400" dirty="0" err="1" smtClean="0">
                <a:latin typeface="Constantia" pitchFamily="18" charset="0"/>
              </a:rPr>
              <a:t>erythema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annulare</a:t>
            </a:r>
            <a:r>
              <a:rPr lang="en-US" sz="2400" dirty="0" smtClean="0">
                <a:latin typeface="Constantia" pitchFamily="18" charset="0"/>
              </a:rPr>
              <a:t>):</a:t>
            </a:r>
          </a:p>
          <a:p>
            <a:r>
              <a:rPr lang="en-US" sz="2400" dirty="0" smtClean="0">
                <a:latin typeface="Constantia" pitchFamily="18" charset="0"/>
              </a:rPr>
              <a:t>It occurs in about 5-15% of patients.</a:t>
            </a:r>
          </a:p>
          <a:p>
            <a:r>
              <a:rPr lang="en-US" sz="2400" dirty="0" smtClean="0">
                <a:latin typeface="Constantia" pitchFamily="18" charset="0"/>
              </a:rPr>
              <a:t>The rash comprises pale-red </a:t>
            </a:r>
            <a:r>
              <a:rPr lang="en-US" sz="2400" dirty="0" err="1" smtClean="0">
                <a:latin typeface="Constantia" pitchFamily="18" charset="0"/>
              </a:rPr>
              <a:t>macules</a:t>
            </a:r>
            <a:r>
              <a:rPr lang="en-US" sz="2400" dirty="0" smtClean="0">
                <a:latin typeface="Constantia" pitchFamily="18" charset="0"/>
              </a:rPr>
              <a:t> or papules between 1 and 3 cm in diameter on the trunk and proximal limbs but never on the face.</a:t>
            </a:r>
          </a:p>
          <a:p>
            <a:endParaRPr lang="en-US" dirty="0">
              <a:latin typeface="Constantia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495800" y="1066800"/>
            <a:ext cx="4648200" cy="2362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The rash occurs early in the disease and remains long past the resolution of other symptoms.</a:t>
            </a:r>
          </a:p>
          <a:p>
            <a:r>
              <a:rPr lang="en-US" sz="2400" dirty="0" smtClean="0">
                <a:latin typeface="Constantia" pitchFamily="18" charset="0"/>
              </a:rPr>
              <a:t>It is exacerbated by heat and fades when the patient is cool.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76200"/>
            <a:ext cx="876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		Clinical manifestations</a:t>
            </a:r>
            <a:endParaRPr lang="en-US" sz="3200" dirty="0"/>
          </a:p>
        </p:txBody>
      </p:sp>
      <p:pic>
        <p:nvPicPr>
          <p:cNvPr id="5" name="Picture 3" descr="C:\Users\Dr.Sofi\Pictures\erythema-marginatum-pictures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7869" y="3657600"/>
            <a:ext cx="4274360" cy="3200400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762000" y="6243935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Constantia" pitchFamily="18" charset="0"/>
              </a:rPr>
              <a:t>Erythema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marginatum</a:t>
            </a:r>
            <a:endParaRPr lang="en-US" sz="24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4267200" cy="5867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Heart disease </a:t>
            </a:r>
            <a:r>
              <a:rPr lang="en-US" dirty="0" smtClean="0">
                <a:latin typeface="Constantia" pitchFamily="18" charset="0"/>
              </a:rPr>
              <a:t>- consider:</a:t>
            </a:r>
          </a:p>
          <a:p>
            <a:r>
              <a:rPr lang="en-US" dirty="0" smtClean="0">
                <a:latin typeface="Constantia" pitchFamily="18" charset="0"/>
              </a:rPr>
              <a:t>Cardiomyopathy.</a:t>
            </a:r>
          </a:p>
          <a:p>
            <a:r>
              <a:rPr lang="en-US" dirty="0" smtClean="0">
                <a:latin typeface="Constantia" pitchFamily="18" charset="0"/>
              </a:rPr>
              <a:t>Kawasaki disease.</a:t>
            </a:r>
          </a:p>
          <a:p>
            <a:r>
              <a:rPr lang="en-US" dirty="0" smtClean="0">
                <a:latin typeface="Constantia" pitchFamily="18" charset="0"/>
              </a:rPr>
              <a:t>Infective endocarditis.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Rash</a:t>
            </a:r>
            <a:r>
              <a:rPr lang="en-US" dirty="0" smtClean="0">
                <a:latin typeface="Constantia" pitchFamily="18" charset="0"/>
              </a:rPr>
              <a:t> (</a:t>
            </a:r>
            <a:r>
              <a:rPr lang="en-US" dirty="0" err="1" smtClean="0">
                <a:latin typeface="Constantia" pitchFamily="18" charset="0"/>
              </a:rPr>
              <a:t>erythema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marginatum</a:t>
            </a:r>
            <a:r>
              <a:rPr lang="en-US" dirty="0" smtClean="0">
                <a:latin typeface="Constantia" pitchFamily="18" charset="0"/>
              </a:rPr>
              <a:t>) - consider:</a:t>
            </a:r>
          </a:p>
          <a:p>
            <a:r>
              <a:rPr lang="en-US" dirty="0">
                <a:latin typeface="Constantia" pitchFamily="18" charset="0"/>
              </a:rPr>
              <a:t>R</a:t>
            </a:r>
            <a:r>
              <a:rPr lang="en-US" dirty="0" smtClean="0">
                <a:latin typeface="Constantia" pitchFamily="18" charset="0"/>
              </a:rPr>
              <a:t>eactions.</a:t>
            </a:r>
          </a:p>
          <a:p>
            <a:r>
              <a:rPr lang="en-US" dirty="0" smtClean="0">
                <a:latin typeface="Constantia" pitchFamily="18" charset="0"/>
              </a:rPr>
              <a:t>Lyme disease.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343400" cy="5867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Chorea</a:t>
            </a:r>
            <a:r>
              <a:rPr lang="en-US" dirty="0" smtClean="0">
                <a:latin typeface="Constantia" pitchFamily="18" charset="0"/>
              </a:rPr>
              <a:t> - consider:</a:t>
            </a:r>
          </a:p>
          <a:p>
            <a:r>
              <a:rPr lang="en-US" dirty="0" smtClean="0">
                <a:latin typeface="Constantia" pitchFamily="18" charset="0"/>
              </a:rPr>
              <a:t>Drug reactions (especially in young people) to: </a:t>
            </a:r>
            <a:r>
              <a:rPr lang="en-US" dirty="0" err="1" smtClean="0">
                <a:latin typeface="Constantia" pitchFamily="18" charset="0"/>
              </a:rPr>
              <a:t>metoclopramide</a:t>
            </a:r>
            <a:r>
              <a:rPr lang="en-US" dirty="0" smtClean="0">
                <a:latin typeface="Constantia" pitchFamily="18" charset="0"/>
              </a:rPr>
              <a:t>, oral contraceptives, </a:t>
            </a:r>
            <a:r>
              <a:rPr lang="en-US" dirty="0" err="1" smtClean="0">
                <a:latin typeface="Constantia" pitchFamily="18" charset="0"/>
              </a:rPr>
              <a:t>phenytoin</a:t>
            </a:r>
            <a:r>
              <a:rPr lang="en-US" dirty="0" smtClean="0">
                <a:latin typeface="Constantia" pitchFamily="18" charset="0"/>
              </a:rPr>
              <a:t>, haloperidol or </a:t>
            </a:r>
            <a:r>
              <a:rPr lang="en-US" dirty="0" err="1" smtClean="0">
                <a:latin typeface="Constantia" pitchFamily="18" charset="0"/>
              </a:rPr>
              <a:t>amitriptyline</a:t>
            </a:r>
            <a:r>
              <a:rPr lang="en-US" dirty="0" smtClean="0">
                <a:latin typeface="Constantia" pitchFamily="18" charset="0"/>
              </a:rPr>
              <a:t>.</a:t>
            </a:r>
          </a:p>
          <a:p>
            <a:r>
              <a:rPr lang="en-US" dirty="0" smtClean="0">
                <a:latin typeface="Constantia" pitchFamily="18" charset="0"/>
              </a:rPr>
              <a:t>Huntington's chorea. This does not usually present until at least 30 (peak age 35-45).</a:t>
            </a:r>
          </a:p>
          <a:p>
            <a:r>
              <a:rPr lang="en-US" dirty="0" smtClean="0">
                <a:latin typeface="Constantia" pitchFamily="18" charset="0"/>
              </a:rPr>
              <a:t>Chorea </a:t>
            </a:r>
            <a:r>
              <a:rPr lang="en-US" dirty="0" err="1" smtClean="0">
                <a:latin typeface="Constantia" pitchFamily="18" charset="0"/>
              </a:rPr>
              <a:t>gravidarum</a:t>
            </a:r>
            <a:r>
              <a:rPr lang="en-US" dirty="0" smtClean="0">
                <a:latin typeface="Constantia" pitchFamily="18" charset="0"/>
              </a:rPr>
              <a:t> may occur in pregnancy.</a:t>
            </a:r>
          </a:p>
          <a:p>
            <a:r>
              <a:rPr lang="en-US" dirty="0" smtClean="0">
                <a:latin typeface="Constantia" pitchFamily="18" charset="0"/>
              </a:rPr>
              <a:t>Wilson's disease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524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		Differential diagnosis</a:t>
            </a:r>
            <a:endParaRPr lang="en-US" sz="32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52400" y="762000"/>
            <a:ext cx="4495800" cy="6096000"/>
          </a:xfrm>
        </p:spPr>
        <p:txBody>
          <a:bodyPr>
            <a:noAutofit/>
          </a:bodyPr>
          <a:lstStyle/>
          <a:p>
            <a:r>
              <a:rPr lang="en-US" sz="2500" dirty="0" smtClean="0">
                <a:latin typeface="Constantia" pitchFamily="18" charset="0"/>
              </a:rPr>
              <a:t>Throat swabs are usually performed but may fail to grow streptococci by the time symptoms of RF appear.</a:t>
            </a:r>
          </a:p>
          <a:p>
            <a:r>
              <a:rPr lang="en-US" sz="2500" dirty="0" smtClean="0">
                <a:latin typeface="Constantia" pitchFamily="18" charset="0"/>
              </a:rPr>
              <a:t>Clinical features begin when antibodies are at a peak. </a:t>
            </a:r>
          </a:p>
          <a:p>
            <a:r>
              <a:rPr lang="en-US" sz="2500" dirty="0" err="1" smtClean="0">
                <a:latin typeface="Constantia" pitchFamily="18" charset="0"/>
              </a:rPr>
              <a:t>Antistreptococcal</a:t>
            </a:r>
            <a:r>
              <a:rPr lang="en-US" sz="2500" dirty="0" smtClean="0">
                <a:latin typeface="Constantia" pitchFamily="18" charset="0"/>
              </a:rPr>
              <a:t> antibodies are useful in patients with only chorea. Sensitivity can be improved by testing for several antibodies.</a:t>
            </a:r>
          </a:p>
          <a:p>
            <a:pPr>
              <a:buNone/>
            </a:pP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495800" cy="5715000"/>
          </a:xfrm>
        </p:spPr>
        <p:txBody>
          <a:bodyPr>
            <a:noAutofit/>
          </a:bodyPr>
          <a:lstStyle/>
          <a:p>
            <a:r>
              <a:rPr lang="en-US" sz="2600" dirty="0" smtClean="0">
                <a:latin typeface="Constantia" pitchFamily="18" charset="0"/>
              </a:rPr>
              <a:t>Check antibody </a:t>
            </a:r>
            <a:r>
              <a:rPr lang="en-US" sz="2600" dirty="0" err="1" smtClean="0">
                <a:latin typeface="Constantia" pitchFamily="18" charset="0"/>
              </a:rPr>
              <a:t>titres</a:t>
            </a:r>
            <a:r>
              <a:rPr lang="en-US" sz="2600" dirty="0" smtClean="0">
                <a:latin typeface="Constantia" pitchFamily="18" charset="0"/>
              </a:rPr>
              <a:t> two weeks apart for a rise.</a:t>
            </a:r>
          </a:p>
          <a:p>
            <a:r>
              <a:rPr lang="en-US" sz="2600" dirty="0" smtClean="0">
                <a:latin typeface="Constantia" pitchFamily="18" charset="0"/>
              </a:rPr>
              <a:t>The most common antibodies tested include </a:t>
            </a:r>
            <a:r>
              <a:rPr lang="en-US" sz="2600" dirty="0" err="1" smtClean="0">
                <a:latin typeface="Constantia" pitchFamily="18" charset="0"/>
              </a:rPr>
              <a:t>antistreptolysin</a:t>
            </a:r>
            <a:r>
              <a:rPr lang="en-US" sz="2600" dirty="0" smtClean="0">
                <a:latin typeface="Constantia" pitchFamily="18" charset="0"/>
              </a:rPr>
              <a:t> O (ASO) and anti-</a:t>
            </a:r>
            <a:r>
              <a:rPr lang="en-US" sz="2600" dirty="0" err="1" smtClean="0">
                <a:latin typeface="Constantia" pitchFamily="18" charset="0"/>
              </a:rPr>
              <a:t>DNase</a:t>
            </a:r>
            <a:r>
              <a:rPr lang="en-US" sz="2600" dirty="0" smtClean="0">
                <a:latin typeface="Constantia" pitchFamily="18" charset="0"/>
              </a:rPr>
              <a:t> B,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			Investigations</a:t>
            </a:r>
            <a:endParaRPr lang="en-US" sz="32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0" y="914400"/>
            <a:ext cx="4495800" cy="5715000"/>
          </a:xfrm>
        </p:spPr>
        <p:txBody>
          <a:bodyPr>
            <a:noAutofit/>
          </a:bodyPr>
          <a:lstStyle/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800" dirty="0" smtClean="0">
                <a:latin typeface="Constantia" pitchFamily="18" charset="0"/>
              </a:rPr>
              <a:t>Antibodies rise during the first month after infection and then plateau for 3-6 months before returning to normal levels at 6-12/12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267200" cy="5715000"/>
          </a:xfrm>
        </p:spPr>
        <p:txBody>
          <a:bodyPr>
            <a:noAutofit/>
          </a:bodyPr>
          <a:lstStyle/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800" dirty="0" smtClean="0">
                <a:latin typeface="Constantia" pitchFamily="18" charset="0"/>
              </a:rPr>
              <a:t>ASO titer peaks two to three weeks after the onset of clinical disease and there is a sensitivity of 80-85%. 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800" dirty="0" smtClean="0">
                <a:latin typeface="Constantia" pitchFamily="18" charset="0"/>
              </a:rPr>
              <a:t>Anti-</a:t>
            </a:r>
            <a:r>
              <a:rPr lang="en-US" sz="2800" dirty="0" err="1" smtClean="0">
                <a:latin typeface="Constantia" pitchFamily="18" charset="0"/>
              </a:rPr>
              <a:t>DNase</a:t>
            </a:r>
            <a:r>
              <a:rPr lang="en-US" sz="2800" dirty="0" smtClean="0">
                <a:latin typeface="Constantia" pitchFamily="18" charset="0"/>
              </a:rPr>
              <a:t> B has a slightly higher sensitivity at 90%.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			Investigations</a:t>
            </a:r>
            <a:endParaRPr lang="en-US" sz="32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267200" cy="5715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nstantia" pitchFamily="18" charset="0"/>
              </a:rPr>
              <a:t>ECG may show a prolonged PR interval and possibly other features too. Tachycardia is usual, although some children develop </a:t>
            </a:r>
            <a:r>
              <a:rPr lang="en-US" dirty="0" err="1" smtClean="0">
                <a:latin typeface="Constantia" pitchFamily="18" charset="0"/>
              </a:rPr>
              <a:t>bradycardia</a:t>
            </a:r>
            <a:r>
              <a:rPr lang="en-US" dirty="0" smtClean="0">
                <a:latin typeface="Constantia" pitchFamily="18" charset="0"/>
              </a:rPr>
              <a:t>. </a:t>
            </a:r>
          </a:p>
          <a:p>
            <a:r>
              <a:rPr lang="en-US" dirty="0" smtClean="0">
                <a:latin typeface="Constantia" pitchFamily="18" charset="0"/>
              </a:rPr>
              <a:t>ST elevation suggests pericarditis.</a:t>
            </a:r>
          </a:p>
          <a:p>
            <a:r>
              <a:rPr lang="en-US" dirty="0" smtClean="0">
                <a:latin typeface="Constantia" pitchFamily="18" charset="0"/>
              </a:rPr>
              <a:t>CXR may show features of heart failure.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267200" cy="5715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nstantia" pitchFamily="18" charset="0"/>
              </a:rPr>
              <a:t>Doppler echocardiography is more sensitive than clinical assessment in the detection of </a:t>
            </a:r>
            <a:r>
              <a:rPr lang="en-US" dirty="0" err="1" smtClean="0">
                <a:latin typeface="Constantia" pitchFamily="18" charset="0"/>
              </a:rPr>
              <a:t>carditis</a:t>
            </a:r>
            <a:r>
              <a:rPr lang="en-US" dirty="0" smtClean="0">
                <a:latin typeface="Constantia" pitchFamily="18" charset="0"/>
              </a:rPr>
              <a:t> in acute RF and can contribute to earlier diagnosis. </a:t>
            </a:r>
          </a:p>
          <a:p>
            <a:r>
              <a:rPr lang="en-US" dirty="0" smtClean="0">
                <a:latin typeface="Constantia" pitchFamily="18" charset="0"/>
              </a:rPr>
              <a:t>The use of handheld echocardiography is being explored</a:t>
            </a: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			Investigations</a:t>
            </a:r>
            <a:endParaRPr lang="en-US" sz="32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143000"/>
            <a:ext cx="4191000" cy="5715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onstantia" pitchFamily="18" charset="0"/>
              </a:rPr>
              <a:t>Rheumatic heart disease is the serious complication of rheumatic fever. </a:t>
            </a:r>
          </a:p>
          <a:p>
            <a:r>
              <a:rPr lang="en-US" dirty="0" smtClean="0">
                <a:latin typeface="Constantia" pitchFamily="18" charset="0"/>
              </a:rPr>
              <a:t>ARF follows 0.3% of cases of group A beta-hemolytic streptococcal pharyngitis in children.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267200" cy="54102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nstantia" pitchFamily="18" charset="0"/>
              </a:rPr>
              <a:t> 39% of patients with ARF may develop varying degrees of </a:t>
            </a: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pancarditis</a:t>
            </a:r>
            <a:r>
              <a:rPr lang="en-US" dirty="0" smtClean="0">
                <a:latin typeface="Constantia" pitchFamily="18" charset="0"/>
              </a:rPr>
              <a:t>.</a:t>
            </a:r>
          </a:p>
          <a:p>
            <a:r>
              <a:rPr lang="en-US" dirty="0" smtClean="0">
                <a:latin typeface="Constantia" pitchFamily="18" charset="0"/>
              </a:rPr>
              <a:t>Chronic rheumatic heart disease remains the leading cause of mitral valve MS and valve replacement. </a:t>
            </a:r>
          </a:p>
          <a:p>
            <a:endParaRPr lang="en-US" sz="20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286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nstantia" pitchFamily="18" charset="0"/>
              </a:rPr>
              <a:t>		</a:t>
            </a:r>
            <a:r>
              <a:rPr lang="en-US" sz="3600" b="1" dirty="0" smtClean="0">
                <a:latin typeface="Constantia" pitchFamily="18" charset="0"/>
              </a:rPr>
              <a:t>Rheumatic heart disease</a:t>
            </a:r>
            <a:endParaRPr lang="en-US" sz="36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4294967295"/>
          </p:nvPr>
        </p:nvSpPr>
        <p:spPr>
          <a:xfrm>
            <a:off x="0" y="914400"/>
            <a:ext cx="9144000" cy="5715000"/>
          </a:xfrm>
        </p:spPr>
        <p:txBody>
          <a:bodyPr>
            <a:normAutofit/>
          </a:bodyPr>
          <a:lstStyle/>
          <a:p>
            <a:endParaRPr lang="en-US" dirty="0" smtClean="0">
              <a:latin typeface="Constantia" pitchFamily="18" charset="0"/>
            </a:endParaRPr>
          </a:p>
          <a:p>
            <a:r>
              <a:rPr lang="en-US" dirty="0" smtClean="0">
                <a:latin typeface="Constantia" pitchFamily="18" charset="0"/>
              </a:rPr>
              <a:t>RF should still be considered as a likely diagnosis, even if criteria are not fully satisfied, when there is </a:t>
            </a: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chorea or </a:t>
            </a:r>
            <a:r>
              <a:rPr lang="en-US" b="1" dirty="0" err="1" smtClean="0">
                <a:solidFill>
                  <a:srgbClr val="FF0000"/>
                </a:solidFill>
                <a:latin typeface="Constantia" pitchFamily="18" charset="0"/>
              </a:rPr>
              <a:t>carditis</a:t>
            </a: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dirty="0" smtClean="0">
                <a:latin typeface="Constantia" pitchFamily="18" charset="0"/>
              </a:rPr>
              <a:t>without apparent cause and recent streptococcal infection, or when the patient has had previous RF and has symptoms of a recurrence.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			Investigations</a:t>
            </a:r>
            <a:endParaRPr lang="en-US" sz="32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76200" y="838200"/>
            <a:ext cx="4495800" cy="5943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600" dirty="0" smtClean="0">
                <a:latin typeface="Constantia" pitchFamily="18" charset="0"/>
              </a:rPr>
              <a:t>The main aims of management are to:</a:t>
            </a:r>
          </a:p>
          <a:p>
            <a:r>
              <a:rPr lang="en-US" sz="2600" dirty="0" smtClean="0">
                <a:latin typeface="Constantia" pitchFamily="18" charset="0"/>
              </a:rPr>
              <a:t>Eradicate the streptococcal infection if infection is still present (usually a pharyngitis).</a:t>
            </a:r>
          </a:p>
          <a:p>
            <a:r>
              <a:rPr lang="en-US" sz="2600" dirty="0" smtClean="0">
                <a:latin typeface="Constantia" pitchFamily="18" charset="0"/>
              </a:rPr>
              <a:t>Suppress inflammation arising from the autoimmune response.</a:t>
            </a:r>
          </a:p>
          <a:p>
            <a:r>
              <a:rPr lang="en-US" sz="2600" dirty="0" smtClean="0">
                <a:latin typeface="Constantia" pitchFamily="18" charset="0"/>
              </a:rPr>
              <a:t>Supportive treatment, particularly for cardiac complications such as congestive cardiac failure.</a:t>
            </a:r>
          </a:p>
          <a:p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685800"/>
            <a:ext cx="4495800" cy="6172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General</a:t>
            </a:r>
          </a:p>
          <a:p>
            <a:r>
              <a:rPr lang="en-US" sz="2600" dirty="0" smtClean="0">
                <a:latin typeface="Constantia" pitchFamily="18" charset="0"/>
              </a:rPr>
              <a:t>This is one of the very few conditions in which bed rest is enforced even if the patient feels well enough to be up and about.</a:t>
            </a:r>
          </a:p>
          <a:p>
            <a:r>
              <a:rPr lang="en-US" sz="2600" dirty="0" smtClean="0">
                <a:latin typeface="Constantia" pitchFamily="18" charset="0"/>
              </a:rPr>
              <a:t>Full activity should not be resumed until markers for inflammation and infection (acute-phase reactants) have returned to normal.</a:t>
            </a:r>
          </a:p>
          <a:p>
            <a:endParaRPr lang="en-US" sz="20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			Management</a:t>
            </a:r>
            <a:endParaRPr lang="en-US" sz="32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76200" y="762000"/>
            <a:ext cx="4495800" cy="5638800"/>
          </a:xfrm>
        </p:spPr>
        <p:txBody>
          <a:bodyPr>
            <a:noAutofit/>
          </a:bodyPr>
          <a:lstStyle/>
          <a:p>
            <a:r>
              <a:rPr lang="en-US" sz="2600" dirty="0" smtClean="0">
                <a:latin typeface="Constantia" pitchFamily="18" charset="0"/>
              </a:rPr>
              <a:t>Penicillin is given to eradicate any organisms still present. </a:t>
            </a:r>
          </a:p>
          <a:p>
            <a:r>
              <a:rPr lang="en-US" sz="2600" dirty="0" smtClean="0">
                <a:latin typeface="Constantia" pitchFamily="18" charset="0"/>
              </a:rPr>
              <a:t>Penicillin appears to be the drug of choice both in initial infection and to prevent recurrence. </a:t>
            </a:r>
          </a:p>
          <a:p>
            <a:r>
              <a:rPr lang="en-US" sz="2600" dirty="0" smtClean="0">
                <a:latin typeface="Constantia" pitchFamily="18" charset="0"/>
              </a:rPr>
              <a:t>WHO recommends that this should be given intramuscularly</a:t>
            </a:r>
          </a:p>
          <a:p>
            <a:r>
              <a:rPr lang="en-US" sz="2600" dirty="0" smtClean="0">
                <a:latin typeface="Constantia" pitchFamily="18" charset="0"/>
              </a:rPr>
              <a:t>For recurrent pharyngitis a second 10 days of penicillin may be given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495800" cy="5715000"/>
          </a:xfrm>
        </p:spPr>
        <p:txBody>
          <a:bodyPr>
            <a:noAutofit/>
          </a:bodyPr>
          <a:lstStyle/>
          <a:p>
            <a:r>
              <a:rPr lang="en-US" sz="2600" dirty="0" smtClean="0">
                <a:latin typeface="Constantia" pitchFamily="18" charset="0"/>
              </a:rPr>
              <a:t>Aspirin usually relieves arthritis within a few days. High doses are required and other NSAIDs like naproxen may be safer</a:t>
            </a:r>
          </a:p>
          <a:p>
            <a:r>
              <a:rPr lang="en-US" sz="2600" dirty="0" smtClean="0">
                <a:latin typeface="Constantia" pitchFamily="18" charset="0"/>
              </a:rPr>
              <a:t>Heart failure will require diuretics, </a:t>
            </a:r>
            <a:r>
              <a:rPr lang="en-US" sz="2600" dirty="0" err="1" smtClean="0">
                <a:latin typeface="Constantia" pitchFamily="18" charset="0"/>
              </a:rPr>
              <a:t>angiotensin</a:t>
            </a:r>
            <a:r>
              <a:rPr lang="en-US" sz="2600" dirty="0" smtClean="0">
                <a:latin typeface="Constantia" pitchFamily="18" charset="0"/>
              </a:rPr>
              <a:t>-converting enzyme (ACE) inhibitors and </a:t>
            </a:r>
            <a:r>
              <a:rPr lang="en-US" sz="2600" dirty="0" err="1" smtClean="0">
                <a:latin typeface="Constantia" pitchFamily="18" charset="0"/>
              </a:rPr>
              <a:t>digoxin</a:t>
            </a:r>
            <a:r>
              <a:rPr lang="en-US" sz="2600" dirty="0" smtClean="0">
                <a:latin typeface="Constantia" pitchFamily="18" charset="0"/>
              </a:rPr>
              <a:t> </a:t>
            </a:r>
          </a:p>
          <a:p>
            <a:r>
              <a:rPr lang="en-US" sz="2600" dirty="0" smtClean="0">
                <a:latin typeface="Constantia" pitchFamily="18" charset="0"/>
              </a:rPr>
              <a:t>Chorea is often self-limiting but is likely to need suppression with diazepam</a:t>
            </a:r>
            <a:endParaRPr lang="en-US" sz="26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Constantia" pitchFamily="18" charset="0"/>
              </a:rPr>
              <a:t>			Management</a:t>
            </a:r>
            <a:endParaRPr lang="en-US" sz="36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762000"/>
            <a:ext cx="4495800" cy="6096000"/>
          </a:xfrm>
        </p:spPr>
        <p:txBody>
          <a:bodyPr>
            <a:noAutofit/>
          </a:bodyPr>
          <a:lstStyle/>
          <a:p>
            <a:r>
              <a:rPr lang="en-US" sz="2600" dirty="0" smtClean="0">
                <a:latin typeface="Constantia" pitchFamily="18" charset="0"/>
              </a:rPr>
              <a:t>Acute rheumatic fever is a </a:t>
            </a:r>
            <a:r>
              <a:rPr lang="en-US" sz="2600" dirty="0" err="1" smtClean="0">
                <a:latin typeface="Constantia" pitchFamily="18" charset="0"/>
              </a:rPr>
              <a:t>nonsuppurative</a:t>
            </a:r>
            <a:r>
              <a:rPr lang="en-US" sz="2600" dirty="0" smtClean="0">
                <a:latin typeface="Constantia" pitchFamily="18" charset="0"/>
              </a:rPr>
              <a:t>  </a:t>
            </a:r>
            <a:r>
              <a:rPr lang="en-US" sz="2600" dirty="0" err="1" smtClean="0">
                <a:latin typeface="Constantia" pitchFamily="18" charset="0"/>
              </a:rPr>
              <a:t>sequela</a:t>
            </a:r>
            <a:r>
              <a:rPr lang="en-US" sz="2600" dirty="0" smtClean="0">
                <a:latin typeface="Constantia" pitchFamily="18" charset="0"/>
              </a:rPr>
              <a:t> of GA S pharyngitis that occurs two to four weeks following infection. </a:t>
            </a:r>
          </a:p>
          <a:p>
            <a:r>
              <a:rPr lang="en-US" sz="2600" dirty="0" smtClean="0">
                <a:latin typeface="Constantia" pitchFamily="18" charset="0"/>
              </a:rPr>
              <a:t>The diagnosis of ARF is established largely on clinical grounds. </a:t>
            </a:r>
          </a:p>
          <a:p>
            <a:r>
              <a:rPr lang="en-US" sz="2600" dirty="0" smtClean="0">
                <a:latin typeface="Constantia" pitchFamily="18" charset="0"/>
              </a:rPr>
              <a:t>The probability of ARF is high in the setting of GAS infection followed by two major manifestations or one major and two minor manifestations.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762000"/>
            <a:ext cx="4648200" cy="54102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Constantia" pitchFamily="18" charset="0"/>
              </a:rPr>
              <a:t>The 5 major manifestations are migratory arthritis (predominantly involving the large joints), </a:t>
            </a:r>
            <a:r>
              <a:rPr lang="en-US" sz="2600" dirty="0" err="1" smtClean="0">
                <a:latin typeface="Constantia" pitchFamily="18" charset="0"/>
              </a:rPr>
              <a:t>carditis</a:t>
            </a:r>
            <a:r>
              <a:rPr lang="en-US" sz="2600" dirty="0" smtClean="0">
                <a:latin typeface="Constantia" pitchFamily="18" charset="0"/>
              </a:rPr>
              <a:t> and </a:t>
            </a:r>
            <a:r>
              <a:rPr lang="en-US" sz="2600" dirty="0" err="1" smtClean="0">
                <a:latin typeface="Constantia" pitchFamily="18" charset="0"/>
              </a:rPr>
              <a:t>valvulitis</a:t>
            </a:r>
            <a:r>
              <a:rPr lang="en-US" sz="2600" dirty="0" smtClean="0">
                <a:latin typeface="Constantia" pitchFamily="18" charset="0"/>
              </a:rPr>
              <a:t> (</a:t>
            </a:r>
            <a:r>
              <a:rPr lang="en-US" sz="2600" dirty="0" err="1" smtClean="0">
                <a:latin typeface="Constantia" pitchFamily="18" charset="0"/>
              </a:rPr>
              <a:t>eg</a:t>
            </a:r>
            <a:r>
              <a:rPr lang="en-US" sz="2600" dirty="0" smtClean="0">
                <a:latin typeface="Constantia" pitchFamily="18" charset="0"/>
              </a:rPr>
              <a:t>, pancarditis), central nervous system involvement (</a:t>
            </a:r>
            <a:r>
              <a:rPr lang="en-US" sz="2600" dirty="0" err="1" smtClean="0">
                <a:latin typeface="Constantia" pitchFamily="18" charset="0"/>
              </a:rPr>
              <a:t>eg</a:t>
            </a:r>
            <a:r>
              <a:rPr lang="en-US" sz="2600" dirty="0" smtClean="0">
                <a:latin typeface="Constantia" pitchFamily="18" charset="0"/>
              </a:rPr>
              <a:t>, Sydenham chorea), </a:t>
            </a:r>
            <a:r>
              <a:rPr lang="en-US" sz="2600" dirty="0" err="1" smtClean="0">
                <a:latin typeface="Constantia" pitchFamily="18" charset="0"/>
              </a:rPr>
              <a:t>erythema</a:t>
            </a:r>
            <a:r>
              <a:rPr lang="en-US" sz="2600" dirty="0" smtClean="0">
                <a:latin typeface="Constantia" pitchFamily="18" charset="0"/>
              </a:rPr>
              <a:t> </a:t>
            </a:r>
            <a:r>
              <a:rPr lang="en-US" sz="2600" dirty="0" err="1" smtClean="0">
                <a:latin typeface="Constantia" pitchFamily="18" charset="0"/>
              </a:rPr>
              <a:t>marginatum</a:t>
            </a:r>
            <a:r>
              <a:rPr lang="en-US" sz="2600" dirty="0" smtClean="0">
                <a:latin typeface="Constantia" pitchFamily="18" charset="0"/>
              </a:rPr>
              <a:t>, and subcutaneous nodules. </a:t>
            </a:r>
          </a:p>
          <a:p>
            <a:endParaRPr lang="en-US" sz="2600" dirty="0" smtClean="0">
              <a:latin typeface="Constantia" pitchFamily="18" charset="0"/>
            </a:endParaRPr>
          </a:p>
          <a:p>
            <a:endParaRPr lang="en-US" sz="26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Constantia" pitchFamily="18" charset="0"/>
              </a:rPr>
              <a:t>Summary</a:t>
            </a:r>
            <a:endParaRPr lang="en-US" sz="32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990600"/>
            <a:ext cx="4495800" cy="5562600"/>
          </a:xfrm>
        </p:spPr>
        <p:txBody>
          <a:bodyPr>
            <a:noAutofit/>
          </a:bodyPr>
          <a:lstStyle/>
          <a:p>
            <a:r>
              <a:rPr lang="en-US" sz="2600" dirty="0" smtClean="0">
                <a:latin typeface="Constantia" pitchFamily="18" charset="0"/>
              </a:rPr>
              <a:t>The 4 minor manifestations are </a:t>
            </a:r>
            <a:r>
              <a:rPr lang="en-US" sz="2600" dirty="0" err="1" smtClean="0">
                <a:latin typeface="Constantia" pitchFamily="18" charset="0"/>
              </a:rPr>
              <a:t>arthralgia</a:t>
            </a:r>
            <a:r>
              <a:rPr lang="en-US" sz="2600" dirty="0" smtClean="0">
                <a:latin typeface="Constantia" pitchFamily="18" charset="0"/>
              </a:rPr>
              <a:t>, fever, elevated acute phase reactants, and prolonged PR interval. </a:t>
            </a:r>
          </a:p>
          <a:p>
            <a:r>
              <a:rPr lang="en-US" sz="2600" dirty="0" smtClean="0">
                <a:latin typeface="Constantia" pitchFamily="18" charset="0"/>
              </a:rPr>
              <a:t>Arthritis usually is the earliest symptomatic manifestation of ARF. The natural history consists of inflammation affecting several joint "migrates" from joint to joint.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495800" cy="54864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Constantia" pitchFamily="18" charset="0"/>
              </a:rPr>
              <a:t>Joint pain usually is more prominent than objective signs of inflammation and is almost always transient. </a:t>
            </a:r>
          </a:p>
          <a:p>
            <a:r>
              <a:rPr lang="en-US" sz="2600" dirty="0" smtClean="0">
                <a:latin typeface="Constantia" pitchFamily="18" charset="0"/>
              </a:rPr>
              <a:t>Rheumatic fever causes a pancarditis, affecting the pericardium, </a:t>
            </a:r>
            <a:r>
              <a:rPr lang="en-US" sz="2600" dirty="0" err="1" smtClean="0">
                <a:latin typeface="Constantia" pitchFamily="18" charset="0"/>
              </a:rPr>
              <a:t>epicardium</a:t>
            </a:r>
            <a:r>
              <a:rPr lang="en-US" sz="2600" dirty="0" smtClean="0">
                <a:latin typeface="Constantia" pitchFamily="18" charset="0"/>
              </a:rPr>
              <a:t>, myocardium, and endocardium</a:t>
            </a:r>
          </a:p>
          <a:p>
            <a:endParaRPr lang="en-US" sz="2600" dirty="0" smtClean="0">
              <a:latin typeface="Constantia" pitchFamily="18" charset="0"/>
            </a:endParaRPr>
          </a:p>
          <a:p>
            <a:endParaRPr lang="en-US" sz="26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Constantia" pitchFamily="18" charset="0"/>
              </a:rPr>
              <a:t>Summary</a:t>
            </a:r>
            <a:endParaRPr lang="en-US" sz="32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76200" y="1143000"/>
            <a:ext cx="4495800" cy="5181600"/>
          </a:xfrm>
        </p:spPr>
        <p:txBody>
          <a:bodyPr>
            <a:noAutofit/>
          </a:bodyPr>
          <a:lstStyle/>
          <a:p>
            <a:r>
              <a:rPr lang="en-US" sz="2600" dirty="0" smtClean="0">
                <a:latin typeface="Constantia" pitchFamily="18" charset="0"/>
              </a:rPr>
              <a:t>Sydenham chorea (also known as chorea minor or "St. </a:t>
            </a:r>
            <a:r>
              <a:rPr lang="en-US" sz="2600" dirty="0" err="1" smtClean="0">
                <a:latin typeface="Constantia" pitchFamily="18" charset="0"/>
              </a:rPr>
              <a:t>Vitus</a:t>
            </a:r>
            <a:r>
              <a:rPr lang="en-US" sz="2600" dirty="0" smtClean="0">
                <a:latin typeface="Constantia" pitchFamily="18" charset="0"/>
              </a:rPr>
              <a:t> dance") is a neurologic disorder consisting of abrupt, </a:t>
            </a:r>
            <a:r>
              <a:rPr lang="en-US" sz="2600" dirty="0" err="1" smtClean="0">
                <a:latin typeface="Constantia" pitchFamily="18" charset="0"/>
              </a:rPr>
              <a:t>nonrhythmic</a:t>
            </a:r>
            <a:r>
              <a:rPr lang="en-US" sz="2600" dirty="0" smtClean="0">
                <a:latin typeface="Constantia" pitchFamily="18" charset="0"/>
              </a:rPr>
              <a:t> involuntary movements, muscular weakness, and emotional disturbances</a:t>
            </a:r>
          </a:p>
          <a:p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5638800"/>
          </a:xfrm>
        </p:spPr>
        <p:txBody>
          <a:bodyPr>
            <a:normAutofit/>
          </a:bodyPr>
          <a:lstStyle/>
          <a:p>
            <a:r>
              <a:rPr lang="en-US" sz="2600" dirty="0" err="1" smtClean="0">
                <a:latin typeface="Constantia" pitchFamily="18" charset="0"/>
              </a:rPr>
              <a:t>Erythema</a:t>
            </a:r>
            <a:r>
              <a:rPr lang="en-US" sz="2600" dirty="0" smtClean="0">
                <a:latin typeface="Constantia" pitchFamily="18" charset="0"/>
              </a:rPr>
              <a:t> </a:t>
            </a:r>
            <a:r>
              <a:rPr lang="en-US" sz="2600" dirty="0" err="1" smtClean="0">
                <a:latin typeface="Constantia" pitchFamily="18" charset="0"/>
              </a:rPr>
              <a:t>marginatum</a:t>
            </a:r>
            <a:r>
              <a:rPr lang="en-US" sz="2600" dirty="0" smtClean="0">
                <a:latin typeface="Constantia" pitchFamily="18" charset="0"/>
              </a:rPr>
              <a:t> is an evanescent, pink or faintly red, non-</a:t>
            </a:r>
            <a:r>
              <a:rPr lang="en-US" sz="2600" dirty="0" err="1" smtClean="0">
                <a:latin typeface="Constantia" pitchFamily="18" charset="0"/>
              </a:rPr>
              <a:t>pruritic</a:t>
            </a:r>
            <a:r>
              <a:rPr lang="en-US" sz="2600" dirty="0" smtClean="0">
                <a:latin typeface="Constantia" pitchFamily="18" charset="0"/>
              </a:rPr>
              <a:t> rash involving the trunk and sometimes the limbs but not the face. The lesion extends centrifugally with return of the skin in the center to a normal appearance. </a:t>
            </a:r>
          </a:p>
          <a:p>
            <a:endParaRPr lang="en-US" sz="26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76200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Constantia" pitchFamily="18" charset="0"/>
              </a:rPr>
              <a:t>Summary</a:t>
            </a:r>
            <a:endParaRPr lang="en-US" sz="32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1771" y="1066800"/>
            <a:ext cx="4495800" cy="4953000"/>
          </a:xfrm>
        </p:spPr>
        <p:txBody>
          <a:bodyPr>
            <a:noAutofit/>
          </a:bodyPr>
          <a:lstStyle/>
          <a:p>
            <a:r>
              <a:rPr lang="en-US" sz="2600" dirty="0" smtClean="0">
                <a:latin typeface="Constantia" pitchFamily="18" charset="0"/>
              </a:rPr>
              <a:t>Subcutaneous nodules are firm, painless lesions ranging from a few millimeters to 2 cm in size. The nodules are usually located over a bony surface or prominence or near tendons (usually extensor surfaces) and are usually symmetric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267200" cy="56388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Constantia" pitchFamily="18" charset="0"/>
              </a:rPr>
              <a:t>Investigators have speculated that some cases of arthritis occurring after a streptococcal infection may not be caused by ARF. Evidence of </a:t>
            </a:r>
            <a:r>
              <a:rPr lang="en-US" sz="2600" dirty="0" err="1" smtClean="0">
                <a:latin typeface="Constantia" pitchFamily="18" charset="0"/>
              </a:rPr>
              <a:t>carditis</a:t>
            </a:r>
            <a:r>
              <a:rPr lang="en-US" sz="2600" dirty="0" smtClean="0">
                <a:latin typeface="Constantia" pitchFamily="18" charset="0"/>
              </a:rPr>
              <a:t> is not seen in these patients. This disorder has been called </a:t>
            </a:r>
            <a:r>
              <a:rPr lang="en-US" sz="2600" dirty="0" err="1" smtClean="0">
                <a:latin typeface="Constantia" pitchFamily="18" charset="0"/>
              </a:rPr>
              <a:t>poststreptococcal</a:t>
            </a:r>
            <a:r>
              <a:rPr lang="en-US" sz="2600" dirty="0" smtClean="0">
                <a:latin typeface="Constantia" pitchFamily="18" charset="0"/>
              </a:rPr>
              <a:t> reactive arthritis (PSRA).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76200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Constantia" pitchFamily="18" charset="0"/>
              </a:rPr>
              <a:t>Summary</a:t>
            </a:r>
            <a:endParaRPr lang="en-US" sz="32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0" y="914400"/>
            <a:ext cx="4495800" cy="5715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onstantia" pitchFamily="18" charset="0"/>
              </a:rPr>
              <a:t>Mitral stenosis (MS), resulting from thickening and immobility of the mitral valve leaflet, causes an obstruction in blood flow from the left atrium to left ventricle.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4958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>
                <a:latin typeface="Constantia" pitchFamily="18" charset="0"/>
              </a:rPr>
              <a:t>As a result, there is an increase in pressure within the left atrium, pulmonary vasculature, and right side of the heart, while the left ventricle is unaffected in isolated MS.</a:t>
            </a:r>
          </a:p>
          <a:p>
            <a:r>
              <a:rPr lang="en-US" sz="3000" dirty="0" smtClean="0">
                <a:latin typeface="Constantia" pitchFamily="18" charset="0"/>
              </a:rPr>
              <a:t>MS often coexists with mitral regurgitation and occasionally with aortic valve dysfunction, which may cause left ventricular dysfunction </a:t>
            </a:r>
          </a:p>
          <a:p>
            <a:endParaRPr lang="en-US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625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Mitral stenosis (MS): Pathophysiology</a:t>
            </a:r>
            <a:endParaRPr lang="en-US" sz="2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0" y="762000"/>
            <a:ext cx="4495800" cy="6096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ETIOLOGY</a:t>
            </a:r>
          </a:p>
          <a:p>
            <a:r>
              <a:rPr lang="en-US" sz="2600" dirty="0" smtClean="0">
                <a:latin typeface="Constantia" pitchFamily="18" charset="0"/>
              </a:rPr>
              <a:t>Rheumatic heart disease — In the great majority of cases, only 50 to 70 percent of patients report a history of RF.</a:t>
            </a:r>
          </a:p>
          <a:p>
            <a:pPr>
              <a:buNone/>
            </a:pPr>
            <a:r>
              <a:rPr lang="en-US" sz="2600" dirty="0" smtClean="0">
                <a:latin typeface="Constantia" pitchFamily="18" charset="0"/>
              </a:rPr>
              <a:t>Causes of MS include:</a:t>
            </a:r>
          </a:p>
          <a:p>
            <a:r>
              <a:rPr lang="en-US" sz="2600" dirty="0" smtClean="0">
                <a:latin typeface="Constantia" pitchFamily="18" charset="0"/>
              </a:rPr>
              <a:t>Degenerative calcification (can occur in the elderly).</a:t>
            </a:r>
          </a:p>
          <a:p>
            <a:r>
              <a:rPr lang="en-US" sz="2600" dirty="0" smtClean="0">
                <a:latin typeface="Constantia" pitchFamily="18" charset="0"/>
              </a:rPr>
              <a:t>Congenital mitral stenosis (</a:t>
            </a:r>
            <a:r>
              <a:rPr lang="en-US" sz="2600" dirty="0" err="1" smtClean="0">
                <a:latin typeface="Constantia" pitchFamily="18" charset="0"/>
              </a:rPr>
              <a:t>Lutembacher's</a:t>
            </a:r>
            <a:r>
              <a:rPr lang="en-US" sz="2600" dirty="0" smtClean="0">
                <a:latin typeface="Constantia" pitchFamily="18" charset="0"/>
              </a:rPr>
              <a:t> syndrome).</a:t>
            </a:r>
          </a:p>
          <a:p>
            <a:endParaRPr lang="en-US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267200" cy="5638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onstantia" pitchFamily="18" charset="0"/>
              </a:rPr>
              <a:t>Inborn errors of metabolism (</a:t>
            </a:r>
            <a:r>
              <a:rPr lang="en-US" dirty="0" err="1" smtClean="0">
                <a:latin typeface="Constantia" pitchFamily="18" charset="0"/>
              </a:rPr>
              <a:t>eg</a:t>
            </a:r>
            <a:r>
              <a:rPr lang="en-US" dirty="0" smtClean="0">
                <a:latin typeface="Constantia" pitchFamily="18" charset="0"/>
              </a:rPr>
              <a:t>, Hurler-</a:t>
            </a:r>
            <a:r>
              <a:rPr lang="en-US" dirty="0" err="1" smtClean="0">
                <a:latin typeface="Constantia" pitchFamily="18" charset="0"/>
              </a:rPr>
              <a:t>Scheie</a:t>
            </a:r>
            <a:r>
              <a:rPr lang="en-US" dirty="0" smtClean="0">
                <a:latin typeface="Constantia" pitchFamily="18" charset="0"/>
              </a:rPr>
              <a:t> syndrome, Anderson-</a:t>
            </a:r>
            <a:r>
              <a:rPr lang="en-US" dirty="0" err="1" smtClean="0">
                <a:latin typeface="Constantia" pitchFamily="18" charset="0"/>
              </a:rPr>
              <a:t>Fabry</a:t>
            </a:r>
            <a:r>
              <a:rPr lang="en-US" dirty="0" smtClean="0">
                <a:latin typeface="Constantia" pitchFamily="18" charset="0"/>
              </a:rPr>
              <a:t> disease).</a:t>
            </a:r>
          </a:p>
          <a:p>
            <a:r>
              <a:rPr lang="en-US" dirty="0" smtClean="0">
                <a:latin typeface="Constantia" pitchFamily="18" charset="0"/>
              </a:rPr>
              <a:t>Systemic lupus </a:t>
            </a:r>
            <a:r>
              <a:rPr lang="en-US" dirty="0" err="1" smtClean="0">
                <a:latin typeface="Constantia" pitchFamily="18" charset="0"/>
              </a:rPr>
              <a:t>erythematosus</a:t>
            </a:r>
            <a:r>
              <a:rPr lang="en-US" dirty="0" smtClean="0">
                <a:latin typeface="Constantia" pitchFamily="18" charset="0"/>
              </a:rPr>
              <a:t>.</a:t>
            </a:r>
          </a:p>
          <a:p>
            <a:r>
              <a:rPr lang="en-US" dirty="0" smtClean="0">
                <a:latin typeface="Constantia" pitchFamily="18" charset="0"/>
              </a:rPr>
              <a:t>Rheumatoid arthritis.</a:t>
            </a:r>
          </a:p>
          <a:p>
            <a:r>
              <a:rPr lang="en-US" dirty="0" err="1" smtClean="0">
                <a:latin typeface="Constantia" pitchFamily="18" charset="0"/>
              </a:rPr>
              <a:t>Carcinoid</a:t>
            </a:r>
            <a:r>
              <a:rPr lang="en-US" dirty="0" smtClean="0">
                <a:latin typeface="Constantia" pitchFamily="18" charset="0"/>
              </a:rPr>
              <a:t> syndrome.</a:t>
            </a:r>
          </a:p>
          <a:p>
            <a:r>
              <a:rPr lang="en-US" dirty="0" smtClean="0">
                <a:latin typeface="Constantia" pitchFamily="18" charset="0"/>
              </a:rPr>
              <a:t>Infective endocarditis with large vegetations.</a:t>
            </a:r>
          </a:p>
          <a:p>
            <a:r>
              <a:rPr lang="en-US" dirty="0" err="1" smtClean="0">
                <a:latin typeface="Constantia" pitchFamily="18" charset="0"/>
              </a:rPr>
              <a:t>Amyloid</a:t>
            </a:r>
            <a:r>
              <a:rPr lang="en-US" dirty="0" smtClean="0">
                <a:latin typeface="Constantia" pitchFamily="18" charset="0"/>
              </a:rPr>
              <a:t> deposition in the mitral valve </a:t>
            </a:r>
          </a:p>
          <a:p>
            <a:endParaRPr lang="en-US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762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Mitral stenosis (MS): Pathophysiology</a:t>
            </a:r>
            <a:endParaRPr lang="en-US" sz="28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4267200" cy="5638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latin typeface="Constantia" pitchFamily="18" charset="0"/>
              </a:rPr>
              <a:t>Patients with mitral stenosis may feel asymptomatic for years and then present with a gradual decrease in activity.</a:t>
            </a:r>
          </a:p>
          <a:p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2672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Breathlessness:</a:t>
            </a:r>
            <a:r>
              <a:rPr lang="en-US" dirty="0" smtClean="0">
                <a:latin typeface="Constantia" pitchFamily="18" charset="0"/>
              </a:rPr>
              <a:t> progressive breathlessness is the main symptom. This can include shortness of breath on exertion, </a:t>
            </a:r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orthopnoea</a:t>
            </a:r>
            <a:r>
              <a:rPr lang="en-US" dirty="0" smtClean="0">
                <a:latin typeface="Constantia" pitchFamily="18" charset="0"/>
              </a:rPr>
              <a:t> and paroxysmal nocturnal dyspnoea. </a:t>
            </a:r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Pulmonary oedema </a:t>
            </a:r>
            <a:r>
              <a:rPr lang="en-US" dirty="0" smtClean="0">
                <a:latin typeface="Constantia" pitchFamily="18" charset="0"/>
              </a:rPr>
              <a:t>can be triggered by the onset of atrial fibrillation.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0" y="2286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Clinical presentation</a:t>
            </a:r>
            <a:endParaRPr lang="en-US" sz="28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143000"/>
            <a:ext cx="4191000" cy="5715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onstantia" pitchFamily="18" charset="0"/>
              </a:rPr>
              <a:t>ARF and RHD are thought to result from an autoimmune response</a:t>
            </a:r>
          </a:p>
          <a:p>
            <a:r>
              <a:rPr lang="en-US" dirty="0" smtClean="0">
                <a:latin typeface="Constantia" pitchFamily="18" charset="0"/>
              </a:rPr>
              <a:t>Exact pathogenesis remains unclear</a:t>
            </a:r>
          </a:p>
          <a:p>
            <a:r>
              <a:rPr lang="en-US" dirty="0" smtClean="0">
                <a:latin typeface="Constantia" pitchFamily="18" charset="0"/>
              </a:rPr>
              <a:t>Ch.RHD disease is estimated to occur in </a:t>
            </a: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5-30 million </a:t>
            </a:r>
            <a:r>
              <a:rPr lang="en-US" dirty="0" smtClean="0">
                <a:latin typeface="Constantia" pitchFamily="18" charset="0"/>
              </a:rPr>
              <a:t>children and young adults</a:t>
            </a:r>
            <a:r>
              <a:rPr lang="en-US" sz="2000" dirty="0" smtClean="0">
                <a:latin typeface="Constantia" pitchFamily="18" charset="0"/>
              </a:rPr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267200" cy="5410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90,000</a:t>
            </a:r>
            <a:r>
              <a:rPr lang="en-US" dirty="0" smtClean="0">
                <a:latin typeface="Constantia" pitchFamily="18" charset="0"/>
              </a:rPr>
              <a:t> individuals die from this disease each year. </a:t>
            </a:r>
          </a:p>
          <a:p>
            <a:r>
              <a:rPr lang="en-US" dirty="0" smtClean="0">
                <a:latin typeface="Constantia" pitchFamily="18" charset="0"/>
              </a:rPr>
              <a:t>The mortality rate from this disease remains 1-10%.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286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nstantia" pitchFamily="18" charset="0"/>
              </a:rPr>
              <a:t>		</a:t>
            </a:r>
            <a:r>
              <a:rPr lang="en-US" sz="3600" b="1" dirty="0" smtClean="0">
                <a:latin typeface="Constantia" pitchFamily="18" charset="0"/>
              </a:rPr>
              <a:t>Rheumatic heart disease</a:t>
            </a:r>
            <a:endParaRPr lang="en-US" sz="36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4267200" cy="56388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Atrial fibrillation</a:t>
            </a:r>
            <a:r>
              <a:rPr lang="en-US" dirty="0" smtClean="0">
                <a:latin typeface="Constantia" pitchFamily="18" charset="0"/>
              </a:rPr>
              <a:t>: palpitations due to atrial fibrillation may be the presenting feature.</a:t>
            </a:r>
          </a:p>
          <a:p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Systemic emboli</a:t>
            </a:r>
            <a:r>
              <a:rPr lang="en-US" dirty="0" smtClean="0">
                <a:latin typeface="Constantia" pitchFamily="18" charset="0"/>
              </a:rPr>
              <a:t>: are a rarer presentation. Stroke, renal failure and myocardial infarction can occur.</a:t>
            </a:r>
          </a:p>
          <a:p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267200" cy="58674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sz="7000" dirty="0" smtClean="0">
                <a:solidFill>
                  <a:srgbClr val="FF0000"/>
                </a:solidFill>
                <a:latin typeface="Constantia" pitchFamily="18" charset="0"/>
              </a:rPr>
              <a:t>Haemoptysis</a:t>
            </a:r>
            <a:r>
              <a:rPr lang="en-US" sz="7000" dirty="0" smtClean="0">
                <a:latin typeface="Constantia" pitchFamily="18" charset="0"/>
              </a:rPr>
              <a:t>: this may occur secondary to rupture of the bronchial veins due to raised left atrial pressure.</a:t>
            </a:r>
          </a:p>
          <a:p>
            <a:r>
              <a:rPr lang="en-US" sz="7000" dirty="0" smtClean="0">
                <a:latin typeface="Constantia" pitchFamily="18" charset="0"/>
              </a:rPr>
              <a:t>During pregnancy: the increase in blood volume may make a previously asymptomatic woman develop symptoms.</a:t>
            </a:r>
          </a:p>
          <a:p>
            <a:endParaRPr lang="en-US" sz="70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286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Clinical presentation</a:t>
            </a:r>
            <a:endParaRPr lang="en-US" sz="28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267200" cy="5715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Signs</a:t>
            </a:r>
          </a:p>
          <a:p>
            <a:r>
              <a:rPr lang="en-US" dirty="0" err="1" smtClean="0">
                <a:latin typeface="Constantia" pitchFamily="18" charset="0"/>
              </a:rPr>
              <a:t>Malar</a:t>
            </a:r>
            <a:r>
              <a:rPr lang="en-US" dirty="0" smtClean="0">
                <a:latin typeface="Constantia" pitchFamily="18" charset="0"/>
              </a:rPr>
              <a:t> flush on the cheeks.</a:t>
            </a:r>
          </a:p>
          <a:p>
            <a:r>
              <a:rPr lang="en-US" dirty="0" smtClean="0">
                <a:latin typeface="Constantia" pitchFamily="18" charset="0"/>
              </a:rPr>
              <a:t>Raised jugular venous pressure.</a:t>
            </a:r>
          </a:p>
          <a:p>
            <a:r>
              <a:rPr lang="en-US" dirty="0" smtClean="0">
                <a:latin typeface="Constantia" pitchFamily="18" charset="0"/>
              </a:rPr>
              <a:t>Laterally displaced apex beat.</a:t>
            </a:r>
          </a:p>
          <a:p>
            <a:r>
              <a:rPr lang="en-US" dirty="0" smtClean="0">
                <a:latin typeface="Constantia" pitchFamily="18" charset="0"/>
              </a:rPr>
              <a:t>Right ventricular heave.</a:t>
            </a:r>
          </a:p>
          <a:p>
            <a:r>
              <a:rPr lang="en-US" dirty="0" smtClean="0">
                <a:latin typeface="Constantia" pitchFamily="18" charset="0"/>
              </a:rPr>
              <a:t>Loud first heart sound with an opening snap in early diastole.</a:t>
            </a:r>
          </a:p>
          <a:p>
            <a:endParaRPr lang="en-US" sz="2000" dirty="0" smtClean="0">
              <a:latin typeface="Constantia" pitchFamily="18" charset="0"/>
            </a:endParaRPr>
          </a:p>
          <a:p>
            <a:pPr>
              <a:buNone/>
            </a:pPr>
            <a:endParaRPr lang="en-US" sz="2000" dirty="0" smtClean="0">
              <a:latin typeface="Constantia" pitchFamily="18" charset="0"/>
            </a:endParaRPr>
          </a:p>
          <a:p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495800" cy="6019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nstantia" pitchFamily="18" charset="0"/>
              </a:rPr>
              <a:t>A mid-late diastolic murmur, best heard, with the patient in the left lateral position, with the bell of the stethoscope (see separate article Heart Auscultation).</a:t>
            </a:r>
          </a:p>
          <a:p>
            <a:r>
              <a:rPr lang="en-US" dirty="0" smtClean="0">
                <a:latin typeface="Constantia" pitchFamily="18" charset="0"/>
              </a:rPr>
              <a:t>Atrial fibrillation.</a:t>
            </a:r>
          </a:p>
          <a:p>
            <a:r>
              <a:rPr lang="en-US" dirty="0" smtClean="0">
                <a:latin typeface="Constantia" pitchFamily="18" charset="0"/>
              </a:rPr>
              <a:t>Signs of right ventricular failure including </a:t>
            </a:r>
            <a:r>
              <a:rPr lang="en-US" dirty="0" err="1" smtClean="0">
                <a:latin typeface="Constantia" pitchFamily="18" charset="0"/>
              </a:rPr>
              <a:t>hepatomegaly</a:t>
            </a:r>
            <a:r>
              <a:rPr lang="en-US" dirty="0" smtClean="0">
                <a:latin typeface="Constantia" pitchFamily="18" charset="0"/>
              </a:rPr>
              <a:t>, ascites and peripheral oedema.</a:t>
            </a:r>
          </a:p>
          <a:p>
            <a:pPr>
              <a:buNone/>
            </a:pPr>
            <a:endParaRPr lang="en-US" dirty="0" smtClean="0"/>
          </a:p>
          <a:p>
            <a:endParaRPr lang="en-US" sz="96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Clinical presentation</a:t>
            </a:r>
            <a:endParaRPr lang="en-US" sz="32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685800"/>
            <a:ext cx="4267200" cy="6172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Investigations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CXR</a:t>
            </a:r>
            <a:r>
              <a:rPr lang="en-US" dirty="0" smtClean="0">
                <a:latin typeface="Constantia" pitchFamily="18" charset="0"/>
              </a:rPr>
              <a:t>: </a:t>
            </a:r>
          </a:p>
          <a:p>
            <a:r>
              <a:rPr lang="en-US" sz="2600" dirty="0" smtClean="0">
                <a:latin typeface="Constantia" pitchFamily="18" charset="0"/>
              </a:rPr>
              <a:t>left atrial enlargement</a:t>
            </a:r>
          </a:p>
          <a:p>
            <a:r>
              <a:rPr lang="en-US" sz="2600" dirty="0" smtClean="0">
                <a:latin typeface="Constantia" pitchFamily="18" charset="0"/>
              </a:rPr>
              <a:t> (</a:t>
            </a:r>
            <a:r>
              <a:rPr lang="en-US" sz="2600" dirty="0" err="1" smtClean="0">
                <a:latin typeface="Constantia" pitchFamily="18" charset="0"/>
              </a:rPr>
              <a:t>Kerley</a:t>
            </a:r>
            <a:r>
              <a:rPr lang="en-US" sz="2600" dirty="0" smtClean="0">
                <a:latin typeface="Constantia" pitchFamily="18" charset="0"/>
              </a:rPr>
              <a:t> A and B lines) if severe.</a:t>
            </a:r>
          </a:p>
          <a:p>
            <a:r>
              <a:rPr lang="en-US" sz="2600" dirty="0" smtClean="0">
                <a:latin typeface="Constantia" pitchFamily="18" charset="0"/>
              </a:rPr>
              <a:t>Mitral valve calcification</a:t>
            </a:r>
          </a:p>
          <a:p>
            <a:r>
              <a:rPr lang="en-US" sz="2600" dirty="0" smtClean="0">
                <a:latin typeface="Constantia" pitchFamily="18" charset="0"/>
              </a:rPr>
              <a:t>Prominent pulmonary vessels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ECG</a:t>
            </a:r>
            <a:r>
              <a:rPr lang="en-US" dirty="0" smtClean="0">
                <a:latin typeface="Constantia" pitchFamily="18" charset="0"/>
              </a:rPr>
              <a:t>: </a:t>
            </a:r>
            <a:r>
              <a:rPr lang="en-US" sz="2600" dirty="0" smtClean="0">
                <a:latin typeface="Constantia" pitchFamily="18" charset="0"/>
              </a:rPr>
              <a:t>may reveal atrial fibrillation, left atrial enlargement and right ventricular hypertrophy. </a:t>
            </a:r>
          </a:p>
          <a:p>
            <a:pPr>
              <a:buNone/>
            </a:pPr>
            <a:endParaRPr lang="en-US" sz="2000" dirty="0" smtClean="0">
              <a:latin typeface="Constantia" pitchFamily="18" charset="0"/>
            </a:endParaRPr>
          </a:p>
          <a:p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0" y="609600"/>
            <a:ext cx="44958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Echocardiography</a:t>
            </a:r>
            <a:r>
              <a:rPr lang="en-US" dirty="0" smtClean="0">
                <a:latin typeface="Constantia" pitchFamily="18" charset="0"/>
              </a:rPr>
              <a:t>:</a:t>
            </a:r>
          </a:p>
          <a:p>
            <a:r>
              <a:rPr lang="en-US" sz="2600" dirty="0" smtClean="0">
                <a:latin typeface="Constantia" pitchFamily="18" charset="0"/>
              </a:rPr>
              <a:t>Main method to assess the severity and consequences of mitral stenosis, as well as the extent of anatomical lesions.</a:t>
            </a:r>
          </a:p>
          <a:p>
            <a:r>
              <a:rPr lang="en-US" sz="2600" dirty="0" smtClean="0">
                <a:latin typeface="Constantia" pitchFamily="18" charset="0"/>
              </a:rPr>
              <a:t>Echocardiography also evaluates pulmonary artery pressures, associated MR, concomitant valve disease, and left atrial size.</a:t>
            </a:r>
          </a:p>
          <a:p>
            <a:endParaRPr lang="en-US" dirty="0" smtClean="0">
              <a:latin typeface="Constantia" pitchFamily="18" charset="0"/>
            </a:endParaRPr>
          </a:p>
          <a:p>
            <a:pPr>
              <a:buNone/>
            </a:pPr>
            <a:endParaRPr lang="en-US" dirty="0" smtClean="0"/>
          </a:p>
          <a:p>
            <a:endParaRPr lang="en-US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nstantia" pitchFamily="18" charset="0"/>
              </a:rPr>
              <a:t>Clinical presentation</a:t>
            </a:r>
            <a:endParaRPr lang="en-US" sz="32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0" y="838200"/>
            <a:ext cx="4495800" cy="6019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Asymptomatic patients </a:t>
            </a:r>
            <a:r>
              <a:rPr lang="en-US" sz="2600" dirty="0" smtClean="0">
                <a:latin typeface="Constantia" pitchFamily="18" charset="0"/>
              </a:rPr>
              <a:t>with clinically significant mitral stenosis, should be followed up yearly by means of clinical and echocardiographic examinations and at longer intervals (2 to 3 years) in cases of less severe stenosis.</a:t>
            </a:r>
          </a:p>
          <a:p>
            <a:endParaRPr lang="en-US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495800" cy="60198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PMC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sz="2600" dirty="0" smtClean="0">
                <a:latin typeface="Constantia" pitchFamily="18" charset="0"/>
              </a:rPr>
              <a:t>is the treatment of choice when treatment is indicated, except for patients with suboptimum valve morphology</a:t>
            </a:r>
            <a:endParaRPr lang="en-US" sz="2600" baseline="30000" dirty="0" smtClean="0">
              <a:latin typeface="Constantia" pitchFamily="18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Commissurotomy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sz="2600" dirty="0" smtClean="0">
                <a:latin typeface="Constantia" pitchFamily="18" charset="0"/>
              </a:rPr>
              <a:t>(valvulotomy) involves making one or more incisions at the edges of the </a:t>
            </a:r>
            <a:r>
              <a:rPr lang="en-US" sz="2600" dirty="0" err="1" smtClean="0">
                <a:latin typeface="Constantia" pitchFamily="18" charset="0"/>
              </a:rPr>
              <a:t>commissure</a:t>
            </a:r>
            <a:r>
              <a:rPr lang="en-US" sz="2600" dirty="0" smtClean="0">
                <a:latin typeface="Constantia" pitchFamily="18" charset="0"/>
              </a:rPr>
              <a:t> formed between the valves in order to relieve the constriction.</a:t>
            </a:r>
          </a:p>
          <a:p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524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			Management</a:t>
            </a:r>
            <a:endParaRPr lang="en-US" sz="32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0" y="838200"/>
            <a:ext cx="4495800" cy="601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Medical therapy</a:t>
            </a:r>
          </a:p>
          <a:p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Diuretics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sz="2600" dirty="0" smtClean="0">
                <a:latin typeface="Constantia" pitchFamily="18" charset="0"/>
              </a:rPr>
              <a:t>or long-acting nitrates can be used to alleviate dyspnoea. </a:t>
            </a:r>
          </a:p>
          <a:p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Beta-blockers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sz="2600" dirty="0" smtClean="0">
                <a:latin typeface="Constantia" pitchFamily="18" charset="0"/>
              </a:rPr>
              <a:t>or heart-rate regulating calcium-channel blockers can improve exercise tolerance.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495800" cy="60198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Anticoagulant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sz="2600" dirty="0" smtClean="0">
                <a:latin typeface="Constantia" pitchFamily="18" charset="0"/>
              </a:rPr>
              <a:t>therapy is indicated in patients with either permanent or paroxysmal atrial fibrillation. In patients with sinus rhythm, anticoagulation is indicated when there has been prior embolism, or a thrombus is present in the left atrium.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524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			Management</a:t>
            </a:r>
            <a:endParaRPr lang="en-US" sz="32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0" y="838200"/>
            <a:ext cx="44958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Surgery: PMC:</a:t>
            </a:r>
          </a:p>
          <a:p>
            <a:r>
              <a:rPr lang="en-US" sz="2600" dirty="0" smtClean="0">
                <a:latin typeface="Constantia" pitchFamily="18" charset="0"/>
              </a:rPr>
              <a:t>Symptomatic patients with severe MS or those with PHT should be considered for PMC.</a:t>
            </a:r>
          </a:p>
          <a:p>
            <a:r>
              <a:rPr lang="en-US" b="1" dirty="0" smtClean="0">
                <a:latin typeface="Constantia" pitchFamily="18" charset="0"/>
              </a:rPr>
              <a:t>Contra-indications to PMC include:</a:t>
            </a:r>
          </a:p>
          <a:p>
            <a:r>
              <a:rPr lang="en-US" sz="2600" dirty="0" smtClean="0">
                <a:latin typeface="Constantia" pitchFamily="18" charset="0"/>
              </a:rPr>
              <a:t>Mitral </a:t>
            </a:r>
            <a:r>
              <a:rPr lang="en-US" sz="2600" dirty="0" smtClean="0">
                <a:latin typeface="Constantia" pitchFamily="18" charset="0"/>
              </a:rPr>
              <a:t>valve area &gt;1.5 cm²</a:t>
            </a:r>
          </a:p>
          <a:p>
            <a:r>
              <a:rPr lang="en-US" sz="2600" dirty="0" smtClean="0">
                <a:latin typeface="Constantia" pitchFamily="18" charset="0"/>
              </a:rPr>
              <a:t>Left atrial thrombus </a:t>
            </a:r>
          </a:p>
          <a:p>
            <a:r>
              <a:rPr lang="en-US" sz="2600" dirty="0" smtClean="0">
                <a:latin typeface="Constantia" pitchFamily="18" charset="0"/>
              </a:rPr>
              <a:t>Mitral regurgitation </a:t>
            </a:r>
          </a:p>
          <a:p>
            <a:endParaRPr lang="en-US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495800" cy="4876800"/>
          </a:xfrm>
        </p:spPr>
        <p:txBody>
          <a:bodyPr>
            <a:noAutofit/>
          </a:bodyPr>
          <a:lstStyle/>
          <a:p>
            <a:r>
              <a:rPr lang="en-US" sz="2600" dirty="0" err="1" smtClean="0">
                <a:latin typeface="Constantia" pitchFamily="18" charset="0"/>
              </a:rPr>
              <a:t>Bicommissural</a:t>
            </a:r>
            <a:r>
              <a:rPr lang="en-US" sz="2600" dirty="0" smtClean="0">
                <a:latin typeface="Constantia" pitchFamily="18" charset="0"/>
              </a:rPr>
              <a:t> calcification</a:t>
            </a:r>
          </a:p>
          <a:p>
            <a:r>
              <a:rPr lang="en-US" sz="2600" dirty="0" smtClean="0">
                <a:latin typeface="Constantia" pitchFamily="18" charset="0"/>
              </a:rPr>
              <a:t>Severe concomitant aortic valve disease, </a:t>
            </a:r>
          </a:p>
          <a:p>
            <a:r>
              <a:rPr lang="en-US" sz="2600" dirty="0" smtClean="0">
                <a:latin typeface="Constantia" pitchFamily="18" charset="0"/>
              </a:rPr>
              <a:t>Severe combined tricuspid stenosis and regurgitation</a:t>
            </a:r>
          </a:p>
          <a:p>
            <a:pPr>
              <a:buNone/>
            </a:pPr>
            <a:r>
              <a:rPr lang="en-US" sz="2600" dirty="0" smtClean="0">
                <a:latin typeface="Constantia" pitchFamily="18" charset="0"/>
              </a:rPr>
              <a:t>When PMC is not successful and symptoms persist, surgery should be considered early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524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			Management</a:t>
            </a:r>
            <a:endParaRPr lang="en-US" sz="32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0" y="838200"/>
            <a:ext cx="44958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Prognosis</a:t>
            </a:r>
          </a:p>
          <a:p>
            <a:r>
              <a:rPr lang="en-US" sz="2600" dirty="0" smtClean="0">
                <a:latin typeface="Constantia" pitchFamily="18" charset="0"/>
              </a:rPr>
              <a:t>Five-year survival rate with symptomatic mitral stenosis who refuse valvotomy is only 44%.</a:t>
            </a:r>
          </a:p>
          <a:p>
            <a:r>
              <a:rPr lang="en-US" sz="2600" dirty="0" smtClean="0">
                <a:latin typeface="Constantia" pitchFamily="18" charset="0"/>
              </a:rPr>
              <a:t>No symptoms or minimal symptoms, survival is greater than 80% at ten years.</a:t>
            </a:r>
          </a:p>
          <a:p>
            <a:r>
              <a:rPr lang="en-US" sz="2600" dirty="0" smtClean="0">
                <a:latin typeface="Constantia" pitchFamily="18" charset="0"/>
              </a:rPr>
              <a:t>When limiting symptoms occur, ten-year survival is less than 15% </a:t>
            </a:r>
          </a:p>
          <a:p>
            <a:endParaRPr lang="en-US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495800" cy="6019800"/>
          </a:xfrm>
        </p:spPr>
        <p:txBody>
          <a:bodyPr>
            <a:noAutofit/>
          </a:bodyPr>
          <a:lstStyle/>
          <a:p>
            <a:r>
              <a:rPr lang="en-US" sz="2600" dirty="0" smtClean="0">
                <a:latin typeface="Constantia" pitchFamily="18" charset="0"/>
              </a:rPr>
              <a:t>When severe PHT develops, mean survival is less than three years.</a:t>
            </a:r>
          </a:p>
          <a:p>
            <a:r>
              <a:rPr lang="en-US" sz="2600" dirty="0" smtClean="0">
                <a:latin typeface="Constantia" pitchFamily="18" charset="0"/>
              </a:rPr>
              <a:t>Most patients with severe untreated mitral stenosis die as a result of progressive heart failure but others may die from systemic embolism or pulmonary embolism, or infection.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524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			Management</a:t>
            </a:r>
            <a:endParaRPr lang="en-US" sz="32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914400"/>
            <a:ext cx="4191000" cy="5715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nstantia" pitchFamily="18" charset="0"/>
              </a:rPr>
              <a:t>Mitral regurgitation (MR) is defined as an abnormal reversal of blood flow from the left ventricle (LV) to the left atrium (LA). </a:t>
            </a:r>
          </a:p>
          <a:p>
            <a:pPr>
              <a:buNone/>
            </a:pPr>
            <a:r>
              <a:rPr lang="en-US" dirty="0" smtClean="0">
                <a:latin typeface="Constantia" pitchFamily="18" charset="0"/>
              </a:rPr>
              <a:t>The most common etiologies of MR include:</a:t>
            </a:r>
          </a:p>
          <a:p>
            <a:pPr marL="514350" indent="-514350">
              <a:buClr>
                <a:srgbClr val="C00000"/>
              </a:buClr>
              <a:buFont typeface="+mj-lt"/>
              <a:buAutoNum type="arabicParenR"/>
            </a:pPr>
            <a:r>
              <a:rPr lang="en-US" dirty="0" smtClean="0">
                <a:latin typeface="Constantia" pitchFamily="18" charset="0"/>
              </a:rPr>
              <a:t>MV </a:t>
            </a:r>
            <a:r>
              <a:rPr lang="en-US" dirty="0" err="1" smtClean="0">
                <a:latin typeface="Constantia" pitchFamily="18" charset="0"/>
              </a:rPr>
              <a:t>prolapse</a:t>
            </a:r>
            <a:r>
              <a:rPr lang="en-US" dirty="0" smtClean="0">
                <a:latin typeface="Constantia" pitchFamily="18" charset="0"/>
              </a:rPr>
              <a:t> (MVP)</a:t>
            </a:r>
          </a:p>
          <a:p>
            <a:pPr marL="514350" indent="-514350">
              <a:buClr>
                <a:srgbClr val="C00000"/>
              </a:buClr>
              <a:buFont typeface="+mj-lt"/>
              <a:buAutoNum type="arabicParenR"/>
            </a:pPr>
            <a:r>
              <a:rPr lang="en-US" dirty="0" smtClean="0">
                <a:latin typeface="Constantia" pitchFamily="18" charset="0"/>
              </a:rPr>
              <a:t>Rheumatic heart disease</a:t>
            </a:r>
          </a:p>
          <a:p>
            <a:pPr marL="514350" indent="-514350">
              <a:buClr>
                <a:srgbClr val="C00000"/>
              </a:buClr>
              <a:buFont typeface="+mj-lt"/>
              <a:buAutoNum type="arabicParenR"/>
            </a:pPr>
            <a:endParaRPr lang="en-US" dirty="0" smtClean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495800" cy="5791200"/>
          </a:xfrm>
        </p:spPr>
        <p:txBody>
          <a:bodyPr>
            <a:normAutofit/>
          </a:bodyPr>
          <a:lstStyle/>
          <a:p>
            <a:pPr marL="514350" indent="-514350">
              <a:buClr>
                <a:srgbClr val="C00000"/>
              </a:buClr>
              <a:buFont typeface="+mj-lt"/>
              <a:buAutoNum type="arabicParenR" startAt="3"/>
            </a:pPr>
            <a:r>
              <a:rPr lang="en-US" dirty="0" smtClean="0">
                <a:latin typeface="Constantia" pitchFamily="18" charset="0"/>
              </a:rPr>
              <a:t>Infective endocarditis</a:t>
            </a:r>
          </a:p>
          <a:p>
            <a:pPr marL="514350" indent="-514350">
              <a:buClr>
                <a:srgbClr val="C00000"/>
              </a:buClr>
              <a:buFont typeface="+mj-lt"/>
              <a:buAutoNum type="arabicParenR" startAt="3"/>
            </a:pPr>
            <a:r>
              <a:rPr lang="en-US" dirty="0" smtClean="0">
                <a:latin typeface="Constantia" pitchFamily="18" charset="0"/>
              </a:rPr>
              <a:t>Annular calcification</a:t>
            </a:r>
          </a:p>
          <a:p>
            <a:pPr marL="514350" indent="-514350">
              <a:buClr>
                <a:srgbClr val="C00000"/>
              </a:buClr>
              <a:buFont typeface="+mj-lt"/>
              <a:buAutoNum type="arabicParenR" startAt="3"/>
            </a:pPr>
            <a:r>
              <a:rPr lang="en-US" dirty="0" err="1" smtClean="0">
                <a:latin typeface="Constantia" pitchFamily="18" charset="0"/>
              </a:rPr>
              <a:t>cardiomyopathy</a:t>
            </a:r>
            <a:endParaRPr lang="en-US" dirty="0" smtClean="0">
              <a:latin typeface="Constantia" pitchFamily="18" charset="0"/>
            </a:endParaRPr>
          </a:p>
          <a:p>
            <a:pPr marL="514350" indent="-514350">
              <a:buClr>
                <a:srgbClr val="C00000"/>
              </a:buClr>
              <a:buFont typeface="+mj-lt"/>
              <a:buAutoNum type="arabicParenR" startAt="3"/>
            </a:pPr>
            <a:r>
              <a:rPr lang="en-US" dirty="0">
                <a:latin typeface="Constantia" pitchFamily="18" charset="0"/>
              </a:rPr>
              <a:t>I</a:t>
            </a:r>
            <a:r>
              <a:rPr lang="en-US" dirty="0" smtClean="0">
                <a:latin typeface="Constantia" pitchFamily="18" charset="0"/>
              </a:rPr>
              <a:t>schemic heart disease</a:t>
            </a:r>
          </a:p>
          <a:p>
            <a:pPr marL="514350" indent="-514350">
              <a:buClr>
                <a:srgbClr val="C00000"/>
              </a:buCl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77224"/>
            <a:ext cx="8001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Constantia" pitchFamily="18" charset="0"/>
              </a:rPr>
              <a:t>Mitral Regurgitation</a:t>
            </a:r>
            <a:endParaRPr lang="en-US" sz="3200" b="1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914400"/>
            <a:ext cx="4191000" cy="556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Signs and symptoms</a:t>
            </a:r>
          </a:p>
          <a:p>
            <a:r>
              <a:rPr lang="en-US" dirty="0" smtClean="0">
                <a:latin typeface="Constantia" pitchFamily="18" charset="0"/>
              </a:rPr>
              <a:t>When associated with coronary artery disease (CAD) and acute myocardial infarction (MI), significant acute MR is accompanied by the following symptoms: </a:t>
            </a: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114800" cy="57150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Constantia" pitchFamily="18" charset="0"/>
              </a:rPr>
              <a:t>Dyspnea</a:t>
            </a:r>
            <a:endParaRPr lang="en-US" dirty="0" smtClean="0">
              <a:latin typeface="Constantia" pitchFamily="18" charset="0"/>
            </a:endParaRPr>
          </a:p>
          <a:p>
            <a:r>
              <a:rPr lang="en-US" dirty="0" smtClean="0">
                <a:latin typeface="Constantia" pitchFamily="18" charset="0"/>
              </a:rPr>
              <a:t>Fatigue</a:t>
            </a:r>
          </a:p>
          <a:p>
            <a:r>
              <a:rPr lang="en-US" dirty="0" err="1" smtClean="0">
                <a:latin typeface="Constantia" pitchFamily="18" charset="0"/>
              </a:rPr>
              <a:t>Orthopnea</a:t>
            </a:r>
            <a:endParaRPr lang="en-US" dirty="0" smtClean="0">
              <a:latin typeface="Constantia" pitchFamily="18" charset="0"/>
            </a:endParaRPr>
          </a:p>
          <a:p>
            <a:r>
              <a:rPr lang="en-US" dirty="0" smtClean="0">
                <a:latin typeface="Constantia" pitchFamily="18" charset="0"/>
              </a:rPr>
              <a:t>Pulmonary edema (often the initial manifestation)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177224"/>
            <a:ext cx="8001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Constantia" pitchFamily="18" charset="0"/>
              </a:rPr>
              <a:t>Mitral Regurgitation</a:t>
            </a:r>
            <a:endParaRPr lang="en-US" sz="3200" b="1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762000"/>
            <a:ext cx="4267200" cy="6096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latin typeface="Constantia" pitchFamily="18" charset="0"/>
              </a:rPr>
              <a:t>Chronic MR:</a:t>
            </a:r>
          </a:p>
          <a:p>
            <a:r>
              <a:rPr lang="en-US" sz="2600" dirty="0" smtClean="0">
                <a:latin typeface="Constantia" pitchFamily="18" charset="0"/>
              </a:rPr>
              <a:t>Some patients may remain asymptomatic for years</a:t>
            </a:r>
          </a:p>
          <a:p>
            <a:r>
              <a:rPr lang="en-US" sz="2600" dirty="0" smtClean="0">
                <a:latin typeface="Constantia" pitchFamily="18" charset="0"/>
              </a:rPr>
              <a:t>Patients may have normal exercise tolerance until systolic LV dysfunction develops, at which point they may experience symptoms of a reduced forward cardiac output </a:t>
            </a:r>
          </a:p>
          <a:p>
            <a:endParaRPr lang="en-US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4864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Constantia" pitchFamily="18" charset="0"/>
              </a:rPr>
              <a:t>Patients may feel chest palpitations if AF develops as a result of chronic atrial dilatation</a:t>
            </a:r>
          </a:p>
          <a:p>
            <a:r>
              <a:rPr lang="en-US" sz="2600" dirty="0" smtClean="0">
                <a:latin typeface="Constantia" pitchFamily="18" charset="0"/>
              </a:rPr>
              <a:t>Patients with LV enlargement and more severe disease eventually progress to symptomatic congestive heart failure (CHF) with pulmonary congestion and edema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177224"/>
            <a:ext cx="8001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Constantia" pitchFamily="18" charset="0"/>
              </a:rPr>
              <a:t>Mitral Regurgitation</a:t>
            </a:r>
            <a:endParaRPr lang="en-US" sz="3200" b="1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419600" cy="6096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onstantia" pitchFamily="18" charset="0"/>
              </a:rPr>
              <a:t>RF follows pharyngitis with group </a:t>
            </a:r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A beta-hemolytic Streptococcus</a:t>
            </a:r>
            <a:endParaRPr lang="en-US" i="1" dirty="0" smtClean="0">
              <a:solidFill>
                <a:srgbClr val="FF0000"/>
              </a:solidFill>
              <a:latin typeface="Constantia" pitchFamily="18" charset="0"/>
            </a:endParaRPr>
          </a:p>
          <a:p>
            <a:r>
              <a:rPr lang="en-US" dirty="0" smtClean="0">
                <a:latin typeface="Constantia" pitchFamily="18" charset="0"/>
              </a:rPr>
              <a:t>In 0.3-3% of cases, infection leads to rheumatic fever </a:t>
            </a:r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several weeks after the sore throat</a:t>
            </a:r>
            <a:r>
              <a:rPr lang="en-US" dirty="0" smtClean="0">
                <a:latin typeface="Constantia" pitchFamily="18" charset="0"/>
              </a:rPr>
              <a:t> has resolved</a:t>
            </a:r>
          </a:p>
          <a:p>
            <a:r>
              <a:rPr lang="en-US" dirty="0" smtClean="0">
                <a:latin typeface="Constantia" pitchFamily="18" charset="0"/>
              </a:rPr>
              <a:t>Acute RHD often produces a </a:t>
            </a: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pancarditis</a:t>
            </a:r>
            <a:r>
              <a:rPr lang="en-US" dirty="0" smtClean="0">
                <a:latin typeface="Constantia" pitchFamily="18" charset="0"/>
              </a:rPr>
              <a:t>. </a:t>
            </a:r>
          </a:p>
          <a:p>
            <a:r>
              <a:rPr lang="en-US" dirty="0" smtClean="0">
                <a:latin typeface="Constantia" pitchFamily="18" charset="0"/>
              </a:rPr>
              <a:t>Endocarditis leads to as valve insufficiency.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495800" cy="6096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nstantia" pitchFamily="18" charset="0"/>
              </a:rPr>
              <a:t>Mitral valve is most commonly &amp; severely affected (65-70% )</a:t>
            </a:r>
          </a:p>
          <a:p>
            <a:r>
              <a:rPr lang="en-US" dirty="0" smtClean="0">
                <a:latin typeface="Constantia" pitchFamily="18" charset="0"/>
              </a:rPr>
              <a:t>Aortic valve in (25%). </a:t>
            </a:r>
          </a:p>
          <a:p>
            <a:r>
              <a:rPr lang="en-US" dirty="0" smtClean="0">
                <a:latin typeface="Constantia" pitchFamily="18" charset="0"/>
              </a:rPr>
              <a:t>The tricuspid valve in only 10%  always associated with mitral and aortic lesions. </a:t>
            </a:r>
          </a:p>
          <a:p>
            <a:r>
              <a:rPr lang="en-US" dirty="0" smtClean="0">
                <a:latin typeface="Constantia" pitchFamily="18" charset="0"/>
              </a:rPr>
              <a:t>The pulmonary valve is rarely affected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33290"/>
            <a:ext cx="899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tantia" pitchFamily="18" charset="0"/>
              </a:rPr>
              <a:t>			</a:t>
            </a:r>
            <a:r>
              <a:rPr lang="en-US" sz="2800" b="1" dirty="0" smtClean="0">
                <a:latin typeface="Constantia" pitchFamily="18" charset="0"/>
              </a:rPr>
              <a:t>Pathophysiology</a:t>
            </a:r>
            <a:endParaRPr lang="en-US" sz="28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0" y="1143000"/>
            <a:ext cx="44958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latin typeface="Constantia" pitchFamily="18" charset="0"/>
              </a:rPr>
              <a:t>Palpation may reveal:</a:t>
            </a:r>
          </a:p>
          <a:p>
            <a:r>
              <a:rPr lang="en-US" sz="2600" dirty="0" smtClean="0">
                <a:latin typeface="Constantia" pitchFamily="18" charset="0"/>
              </a:rPr>
              <a:t>Brisk carotid upstroke and </a:t>
            </a:r>
            <a:r>
              <a:rPr lang="en-US" sz="2600" dirty="0" err="1" smtClean="0">
                <a:latin typeface="Constantia" pitchFamily="18" charset="0"/>
              </a:rPr>
              <a:t>hyperdynamic</a:t>
            </a:r>
            <a:r>
              <a:rPr lang="en-US" sz="2600" dirty="0" smtClean="0">
                <a:latin typeface="Constantia" pitchFamily="18" charset="0"/>
              </a:rPr>
              <a:t> cardiac impulse</a:t>
            </a:r>
          </a:p>
          <a:p>
            <a:r>
              <a:rPr lang="en-US" sz="2600" dirty="0" smtClean="0">
                <a:latin typeface="Constantia" pitchFamily="18" charset="0"/>
              </a:rPr>
              <a:t>Prominent LV filling wave</a:t>
            </a:r>
          </a:p>
          <a:p>
            <a:r>
              <a:rPr lang="en-US" sz="2600" dirty="0" smtClean="0">
                <a:latin typeface="Constantia" pitchFamily="18" charset="0"/>
              </a:rPr>
              <a:t>Auscultation may reveal the following:</a:t>
            </a:r>
          </a:p>
          <a:p>
            <a:r>
              <a:rPr lang="en-US" sz="2600" dirty="0" smtClean="0">
                <a:latin typeface="Constantia" pitchFamily="18" charset="0"/>
              </a:rPr>
              <a:t>Diminished S</a:t>
            </a:r>
            <a:r>
              <a:rPr lang="en-US" sz="2600" baseline="-25000" dirty="0" smtClean="0">
                <a:latin typeface="Constantia" pitchFamily="18" charset="0"/>
              </a:rPr>
              <a:t>1</a:t>
            </a:r>
            <a:r>
              <a:rPr lang="en-US" sz="2600" dirty="0" smtClean="0">
                <a:latin typeface="Constantia" pitchFamily="18" charset="0"/>
              </a:rPr>
              <a:t> in acute MR and chronic severe MR with defective valve leaflets</a:t>
            </a:r>
          </a:p>
          <a:p>
            <a:endParaRPr lang="en-US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495800" cy="55626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Constantia" pitchFamily="18" charset="0"/>
              </a:rPr>
              <a:t>Wide splitting of S</a:t>
            </a:r>
            <a:r>
              <a:rPr lang="en-US" sz="2600" baseline="-25000" dirty="0" smtClean="0">
                <a:latin typeface="Constantia" pitchFamily="18" charset="0"/>
              </a:rPr>
              <a:t>2</a:t>
            </a:r>
            <a:r>
              <a:rPr lang="en-US" sz="2600" dirty="0" smtClean="0">
                <a:latin typeface="Constantia" pitchFamily="18" charset="0"/>
              </a:rPr>
              <a:t> as a result of early closure of the aortic valve</a:t>
            </a:r>
          </a:p>
          <a:p>
            <a:r>
              <a:rPr lang="en-US" sz="2600" dirty="0" smtClean="0">
                <a:latin typeface="Constantia" pitchFamily="18" charset="0"/>
              </a:rPr>
              <a:t>S</a:t>
            </a:r>
            <a:r>
              <a:rPr lang="en-US" sz="2600" baseline="-25000" dirty="0" smtClean="0">
                <a:latin typeface="Constantia" pitchFamily="18" charset="0"/>
              </a:rPr>
              <a:t>3</a:t>
            </a:r>
            <a:r>
              <a:rPr lang="en-US" sz="2600" dirty="0" smtClean="0">
                <a:latin typeface="Constantia" pitchFamily="18" charset="0"/>
              </a:rPr>
              <a:t> as a result of LV dysfunction or increased blood flow across the MV</a:t>
            </a:r>
          </a:p>
          <a:p>
            <a:r>
              <a:rPr lang="en-US" sz="2600" dirty="0" smtClean="0">
                <a:latin typeface="Constantia" pitchFamily="18" charset="0"/>
              </a:rPr>
              <a:t>Accentuated P</a:t>
            </a:r>
            <a:r>
              <a:rPr lang="en-US" sz="2600" baseline="-25000" dirty="0" smtClean="0">
                <a:latin typeface="Constantia" pitchFamily="18" charset="0"/>
              </a:rPr>
              <a:t>2</a:t>
            </a:r>
            <a:r>
              <a:rPr lang="en-US" sz="2600" dirty="0" smtClean="0">
                <a:latin typeface="Constantia" pitchFamily="18" charset="0"/>
              </a:rPr>
              <a:t> if pulmonary hypertension is present</a:t>
            </a:r>
          </a:p>
          <a:p>
            <a:r>
              <a:rPr lang="en-US" sz="2600" dirty="0" smtClean="0">
                <a:latin typeface="Constantia" pitchFamily="18" charset="0"/>
              </a:rPr>
              <a:t>Characteristic murmur</a:t>
            </a:r>
          </a:p>
          <a:p>
            <a:endParaRPr lang="en-US" sz="2600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177224"/>
            <a:ext cx="8001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Constantia" pitchFamily="18" charset="0"/>
              </a:rPr>
              <a:t>Mitral Regurgitation</a:t>
            </a:r>
            <a:endParaRPr lang="en-US" sz="3200" b="1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762000"/>
            <a:ext cx="4267200" cy="6096000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Constantia" pitchFamily="18" charset="0"/>
              </a:rPr>
              <a:t>Diagnosis:</a:t>
            </a:r>
          </a:p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CXR:</a:t>
            </a:r>
          </a:p>
          <a:p>
            <a:r>
              <a:rPr lang="en-US" sz="2600" dirty="0" smtClean="0">
                <a:latin typeface="Constantia" pitchFamily="18" charset="0"/>
              </a:rPr>
              <a:t>Evidence of LV enlargement due to volume overload (particularly in chronic MR), though pulmonary congestion may not be observed until heart failure has developed </a:t>
            </a:r>
          </a:p>
          <a:p>
            <a:r>
              <a:rPr lang="en-US" sz="2600" dirty="0" smtClean="0">
                <a:latin typeface="Constantia" pitchFamily="18" charset="0"/>
              </a:rPr>
              <a:t>Evidence of LA enlargement in the </a:t>
            </a:r>
            <a:r>
              <a:rPr lang="en-US" sz="2600" dirty="0" err="1" smtClean="0">
                <a:latin typeface="Constantia" pitchFamily="18" charset="0"/>
              </a:rPr>
              <a:t>anteroposterior</a:t>
            </a:r>
            <a:r>
              <a:rPr lang="en-US" sz="2600" dirty="0" smtClean="0">
                <a:latin typeface="Constantia" pitchFamily="18" charset="0"/>
              </a:rPr>
              <a:t>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2672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Echocardiography:</a:t>
            </a:r>
          </a:p>
          <a:p>
            <a:r>
              <a:rPr lang="en-US" sz="2600" dirty="0" smtClean="0">
                <a:latin typeface="Constantia" pitchFamily="18" charset="0"/>
              </a:rPr>
              <a:t>Flail leaflet/ruptured papillary muscle</a:t>
            </a:r>
          </a:p>
          <a:p>
            <a:r>
              <a:rPr lang="en-US" sz="2600" dirty="0" smtClean="0">
                <a:latin typeface="Constantia" pitchFamily="18" charset="0"/>
              </a:rPr>
              <a:t>Very large color flow central jet or eccentric jet adhering, swirling, and reaching the posterior wall of the LA</a:t>
            </a:r>
          </a:p>
          <a:p>
            <a:r>
              <a:rPr lang="en-US" sz="2600" dirty="0" smtClean="0">
                <a:latin typeface="Constantia" pitchFamily="18" charset="0"/>
              </a:rPr>
              <a:t>Dense/triangular continuous-wave signal of </a:t>
            </a:r>
            <a:r>
              <a:rPr lang="en-US" sz="2600" dirty="0" err="1" smtClean="0">
                <a:latin typeface="Constantia" pitchFamily="18" charset="0"/>
              </a:rPr>
              <a:t>regurgitant</a:t>
            </a:r>
            <a:r>
              <a:rPr lang="en-US" sz="2600" dirty="0" smtClean="0">
                <a:latin typeface="Constantia" pitchFamily="18" charset="0"/>
              </a:rPr>
              <a:t> </a:t>
            </a:r>
            <a:r>
              <a:rPr lang="en-US" sz="2600" dirty="0" smtClean="0">
                <a:latin typeface="Constantia" pitchFamily="18" charset="0"/>
              </a:rPr>
              <a:t>jet</a:t>
            </a:r>
            <a:endParaRPr lang="en-US" sz="2400" dirty="0" smtClean="0">
              <a:latin typeface="Constantia" pitchFamily="18" charset="0"/>
            </a:endParaRP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177224"/>
            <a:ext cx="8001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Constantia" pitchFamily="18" charset="0"/>
              </a:rPr>
              <a:t>Mitral Regurgitation</a:t>
            </a:r>
            <a:endParaRPr lang="en-US" sz="3200" b="1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762000"/>
            <a:ext cx="4267200" cy="5943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Management</a:t>
            </a:r>
          </a:p>
          <a:p>
            <a:pPr>
              <a:buNone/>
            </a:pPr>
            <a:r>
              <a:rPr lang="en-US" dirty="0" smtClean="0">
                <a:latin typeface="Constantia" pitchFamily="18" charset="0"/>
              </a:rPr>
              <a:t>Medical therapy includes the following:</a:t>
            </a:r>
          </a:p>
          <a:p>
            <a:r>
              <a:rPr lang="en-US" sz="2600" dirty="0" err="1" smtClean="0">
                <a:latin typeface="Constantia" pitchFamily="18" charset="0"/>
              </a:rPr>
              <a:t>Afterload</a:t>
            </a:r>
            <a:r>
              <a:rPr lang="en-US" sz="2600" dirty="0" smtClean="0">
                <a:latin typeface="Constantia" pitchFamily="18" charset="0"/>
              </a:rPr>
              <a:t>-reducing agents and diuretics in MR with symptoms or LV dysfunction</a:t>
            </a:r>
          </a:p>
          <a:p>
            <a:r>
              <a:rPr lang="en-US" sz="2600" dirty="0" smtClean="0">
                <a:latin typeface="Constantia" pitchFamily="18" charset="0"/>
              </a:rPr>
              <a:t>Beta blockers and biventricular pacing for primary treatment of LV dysfunction in functional MR</a:t>
            </a:r>
          </a:p>
          <a:p>
            <a:endParaRPr lang="en-US" sz="2000" dirty="0" smtClean="0">
              <a:latin typeface="Constantia" pitchFamily="18" charset="0"/>
            </a:endParaRPr>
          </a:p>
          <a:p>
            <a:endParaRPr lang="en-US" sz="2000" dirty="0" smtClean="0">
              <a:latin typeface="Constantia" pitchFamily="18" charset="0"/>
            </a:endParaRPr>
          </a:p>
          <a:p>
            <a:pPr>
              <a:buNone/>
            </a:pPr>
            <a:endParaRPr lang="en-US" sz="20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724400" y="1219200"/>
            <a:ext cx="4267200" cy="48768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Constantia" pitchFamily="18" charset="0"/>
              </a:rPr>
              <a:t>In the presence of AF, beta blockers, calcium channel blockers, digitalis, or a combination</a:t>
            </a:r>
            <a:r>
              <a:rPr lang="en-US" sz="2600" dirty="0" smtClean="0"/>
              <a:t> </a:t>
            </a:r>
            <a:endParaRPr lang="en-US" sz="2600" dirty="0" smtClean="0">
              <a:latin typeface="Constantia" pitchFamily="18" charset="0"/>
            </a:endParaRPr>
          </a:p>
          <a:p>
            <a:r>
              <a:rPr lang="en-US" sz="2600" dirty="0" smtClean="0">
                <a:latin typeface="Constantia" pitchFamily="18" charset="0"/>
              </a:rPr>
              <a:t>Anticoagulation for AF or have had MV replacement surgery</a:t>
            </a:r>
          </a:p>
          <a:p>
            <a:r>
              <a:rPr lang="en-US" sz="2600" dirty="0" smtClean="0">
                <a:latin typeface="Constantia" pitchFamily="18" charset="0"/>
              </a:rPr>
              <a:t>Prophylactic antibiotics</a:t>
            </a:r>
            <a:r>
              <a:rPr lang="en-US" sz="2600" dirty="0" smtClean="0"/>
              <a:t> </a:t>
            </a:r>
          </a:p>
          <a:p>
            <a:pPr marL="0" indent="0">
              <a:buNone/>
            </a:pPr>
            <a:endParaRPr lang="en-US" sz="2600" dirty="0" smtClean="0">
              <a:latin typeface="Constantia" pitchFamily="18" charset="0"/>
            </a:endParaRPr>
          </a:p>
          <a:p>
            <a:pPr>
              <a:buNone/>
            </a:pPr>
            <a:endParaRPr lang="en-US" sz="2600" dirty="0" smtClean="0">
              <a:latin typeface="Constantia" pitchFamily="18" charset="0"/>
            </a:endParaRPr>
          </a:p>
          <a:p>
            <a:endParaRPr lang="en-US" sz="2600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177224"/>
            <a:ext cx="8001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Constantia" pitchFamily="18" charset="0"/>
              </a:rPr>
              <a:t>Mitral Regurgitation</a:t>
            </a:r>
            <a:endParaRPr lang="en-US" sz="3200" b="1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0" y="762000"/>
            <a:ext cx="44958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Surgical:</a:t>
            </a:r>
          </a:p>
          <a:p>
            <a:r>
              <a:rPr lang="en-US" sz="2600" dirty="0" smtClean="0">
                <a:latin typeface="Constantia" pitchFamily="18" charset="0"/>
              </a:rPr>
              <a:t>Symptomatic chronic severe MR – Surgery is recommended for NYHA functional class II-IV symptoms without severe LV dysfunction</a:t>
            </a:r>
          </a:p>
          <a:p>
            <a:r>
              <a:rPr lang="en-US" b="1" dirty="0" smtClean="0">
                <a:latin typeface="Constantia" pitchFamily="18" charset="0"/>
              </a:rPr>
              <a:t>Surgical MV repair </a:t>
            </a:r>
            <a:r>
              <a:rPr lang="en-US" sz="2600" dirty="0" smtClean="0">
                <a:latin typeface="Constantia" pitchFamily="18" charset="0"/>
              </a:rPr>
              <a:t>remains the criterion standard intervention for severe MR; however, </a:t>
            </a:r>
            <a:r>
              <a:rPr lang="en-US" b="1" dirty="0" err="1" smtClean="0">
                <a:latin typeface="Constantia" pitchFamily="18" charset="0"/>
              </a:rPr>
              <a:t>percutaneous</a:t>
            </a:r>
            <a:r>
              <a:rPr lang="en-US" b="1" dirty="0" smtClean="0">
                <a:latin typeface="Constantia" pitchFamily="18" charset="0"/>
              </a:rPr>
              <a:t> double-orifice repair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sz="2600" dirty="0" smtClean="0">
                <a:latin typeface="Constantia" pitchFamily="18" charset="0"/>
              </a:rPr>
              <a:t>is a viable alternative </a:t>
            </a:r>
          </a:p>
          <a:p>
            <a:endParaRPr lang="en-US" sz="2000" dirty="0" smtClean="0">
              <a:latin typeface="Constantia" pitchFamily="18" charset="0"/>
            </a:endParaRPr>
          </a:p>
          <a:p>
            <a:endParaRPr lang="en-US" sz="2000" dirty="0" smtClean="0">
              <a:latin typeface="Constantia" pitchFamily="18" charset="0"/>
            </a:endParaRPr>
          </a:p>
          <a:p>
            <a:endParaRPr lang="en-US" sz="2000" dirty="0" smtClean="0">
              <a:latin typeface="Constantia" pitchFamily="18" charset="0"/>
            </a:endParaRPr>
          </a:p>
          <a:p>
            <a:pPr>
              <a:buNone/>
            </a:pPr>
            <a:endParaRPr lang="en-US" sz="20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343400" cy="5257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nstantia" pitchFamily="18" charset="0"/>
              </a:rPr>
              <a:t>Operative mortality includes:</a:t>
            </a:r>
          </a:p>
          <a:p>
            <a:r>
              <a:rPr lang="en-US" sz="2600" dirty="0" smtClean="0">
                <a:latin typeface="Constantia" pitchFamily="18" charset="0"/>
              </a:rPr>
              <a:t>Isolated mitral valve repair surgery carries a 2% mortality.</a:t>
            </a:r>
          </a:p>
          <a:p>
            <a:r>
              <a:rPr lang="en-US" sz="2600" dirty="0" smtClean="0">
                <a:latin typeface="Constantia" pitchFamily="18" charset="0"/>
              </a:rPr>
              <a:t>Mitral valve replacement surgery: 4% mortality for patients younger than 50 years; 17% mortality for patients older than 80 years. </a:t>
            </a: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177224"/>
            <a:ext cx="8001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Constantia" pitchFamily="18" charset="0"/>
              </a:rPr>
              <a:t>Mitral Regurgitation</a:t>
            </a:r>
            <a:endParaRPr lang="en-US" sz="3200" b="1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0" y="990600"/>
            <a:ext cx="4495800" cy="57912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onstantia" pitchFamily="18" charset="0"/>
              </a:rPr>
              <a:t>Prognosis</a:t>
            </a:r>
          </a:p>
          <a:p>
            <a:r>
              <a:rPr lang="en-US" dirty="0" smtClean="0">
                <a:latin typeface="Constantia" pitchFamily="18" charset="0"/>
              </a:rPr>
              <a:t>Outcomes for </a:t>
            </a:r>
            <a:r>
              <a:rPr lang="en-US" b="1" dirty="0" smtClean="0">
                <a:latin typeface="Constantia" pitchFamily="18" charset="0"/>
              </a:rPr>
              <a:t>asymptomatic chronic severe degenerative MR</a:t>
            </a:r>
            <a:r>
              <a:rPr lang="en-US" dirty="0" smtClean="0">
                <a:latin typeface="Constantia" pitchFamily="18" charset="0"/>
              </a:rPr>
              <a:t> are as follows:</a:t>
            </a:r>
          </a:p>
          <a:p>
            <a:r>
              <a:rPr lang="en-US" dirty="0" smtClean="0">
                <a:latin typeface="Constantia" pitchFamily="18" charset="0"/>
              </a:rPr>
              <a:t>Mortality ranges from 50-73% at 5 years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114800" cy="5257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nstantia" pitchFamily="18" charset="0"/>
              </a:rPr>
              <a:t>Mortality in patients with preserved LV function ranges from 27-45%.</a:t>
            </a:r>
          </a:p>
          <a:p>
            <a:r>
              <a:rPr lang="en-US" dirty="0" smtClean="0">
                <a:latin typeface="Constantia" pitchFamily="18" charset="0"/>
              </a:rPr>
              <a:t>Sudden death may be as common as 1-8% per year in patients with a flail leaflet.</a:t>
            </a:r>
          </a:p>
          <a:p>
            <a:endParaRPr lang="en-US" sz="2400" dirty="0" smtClean="0">
              <a:latin typeface="Constantia" pitchFamily="18" charset="0"/>
            </a:endParaRP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177224"/>
            <a:ext cx="8001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Constantia" pitchFamily="18" charset="0"/>
              </a:rPr>
              <a:t>Mitral Regurgitation</a:t>
            </a:r>
            <a:endParaRPr lang="en-US" sz="3200" b="1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762000"/>
            <a:ext cx="4267200" cy="6096000"/>
          </a:xfrm>
        </p:spPr>
        <p:txBody>
          <a:bodyPr>
            <a:noAutofit/>
          </a:bodyPr>
          <a:lstStyle/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800" dirty="0" smtClean="0">
                <a:latin typeface="Constantia" pitchFamily="18" charset="0"/>
              </a:rPr>
              <a:t>Chronic manifestations  occur in 9-39% of adults. 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800" dirty="0" smtClean="0">
                <a:latin typeface="Constantia" pitchFamily="18" charset="0"/>
              </a:rPr>
              <a:t>Fusion of the valve apparatus resulting in stenosis/ combination of stenosis and insufficiency develops 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2-10 years </a:t>
            </a:r>
            <a:r>
              <a:rPr lang="en-US" sz="2800" dirty="0" smtClean="0">
                <a:latin typeface="Constantia" pitchFamily="18" charset="0"/>
              </a:rPr>
              <a:t>after an episode of acute rheumatic fever</a:t>
            </a:r>
          </a:p>
          <a:p>
            <a:endParaRPr lang="en-US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267200" cy="6096000"/>
          </a:xfrm>
        </p:spPr>
        <p:txBody>
          <a:bodyPr>
            <a:normAutofit/>
          </a:bodyPr>
          <a:lstStyle/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800" dirty="0" smtClean="0">
                <a:latin typeface="Constantia" pitchFamily="18" charset="0"/>
              </a:rPr>
              <a:t>Recurrent episodes may cause progressive damage to the valves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800" dirty="0" smtClean="0">
                <a:latin typeface="Constantia" pitchFamily="18" charset="0"/>
              </a:rPr>
              <a:t>RHD is responsible for 99% of mitral valve stenosis in adults.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800" dirty="0" smtClean="0">
                <a:latin typeface="Constantia" pitchFamily="18" charset="0"/>
              </a:rPr>
              <a:t>Associated 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atrial fibrillation </a:t>
            </a:r>
            <a:r>
              <a:rPr lang="en-US" sz="2800" dirty="0" smtClean="0">
                <a:latin typeface="Constantia" pitchFamily="18" charset="0"/>
              </a:rPr>
              <a:t>or 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left atrial thrombus formation </a:t>
            </a:r>
            <a:r>
              <a:rPr lang="en-US" sz="2800" dirty="0" smtClean="0">
                <a:latin typeface="Constantia" pitchFamily="18" charset="0"/>
              </a:rPr>
              <a:t>from chronic mitral valve and atrial enlargement may be observed. 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33290"/>
            <a:ext cx="899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tantia" pitchFamily="18" charset="0"/>
              </a:rPr>
              <a:t>			</a:t>
            </a:r>
            <a:r>
              <a:rPr lang="en-US" sz="2800" b="1" dirty="0" smtClean="0">
                <a:latin typeface="Constantia" pitchFamily="18" charset="0"/>
              </a:rPr>
              <a:t>Pathophysiology</a:t>
            </a:r>
            <a:endParaRPr lang="en-US" sz="28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685800"/>
            <a:ext cx="4267200" cy="6172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Incidence</a:t>
            </a:r>
            <a:r>
              <a:rPr lang="en-US" dirty="0" smtClean="0">
                <a:latin typeface="Constantia" pitchFamily="18" charset="0"/>
              </a:rPr>
              <a:t> of RF and RHD </a:t>
            </a:r>
          </a:p>
          <a:p>
            <a:r>
              <a:rPr lang="en-US" dirty="0" smtClean="0">
                <a:latin typeface="Constantia" pitchFamily="18" charset="0"/>
              </a:rPr>
              <a:t>Has not decreased in developing countries</a:t>
            </a:r>
          </a:p>
          <a:p>
            <a:r>
              <a:rPr lang="en-US" dirty="0" smtClean="0">
                <a:latin typeface="Constantia" pitchFamily="18" charset="0"/>
              </a:rPr>
              <a:t>Worldwide, there are: </a:t>
            </a:r>
          </a:p>
          <a:p>
            <a:r>
              <a:rPr lang="en-US" sz="2800" dirty="0" smtClean="0">
                <a:latin typeface="Constanti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15 million </a:t>
            </a:r>
            <a:r>
              <a:rPr lang="en-US" sz="2800" dirty="0" smtClean="0">
                <a:latin typeface="Constantia" pitchFamily="18" charset="0"/>
              </a:rPr>
              <a:t>cases of RHD </a:t>
            </a:r>
          </a:p>
          <a:p>
            <a:r>
              <a:rPr lang="en-US" sz="2800" dirty="0" smtClean="0">
                <a:latin typeface="Constanti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282,000 new cases </a:t>
            </a:r>
            <a:r>
              <a:rPr lang="en-US" sz="2800" dirty="0" smtClean="0">
                <a:latin typeface="Constantia" pitchFamily="18" charset="0"/>
              </a:rPr>
              <a:t>and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233,000 deaths </a:t>
            </a:r>
            <a:r>
              <a:rPr lang="en-US" sz="2800" dirty="0" smtClean="0">
                <a:latin typeface="Constantia" pitchFamily="18" charset="0"/>
              </a:rPr>
              <a:t>from this disease each year.</a:t>
            </a:r>
          </a:p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Race</a:t>
            </a:r>
          </a:p>
          <a:p>
            <a:r>
              <a:rPr lang="en-US" dirty="0" smtClean="0">
                <a:latin typeface="Constantia" pitchFamily="18" charset="0"/>
              </a:rPr>
              <a:t>Has not been documented to influence disease incidence. </a:t>
            </a:r>
          </a:p>
          <a:p>
            <a:endParaRPr lang="en-US" dirty="0" smtClean="0">
              <a:latin typeface="Constantia" pitchFamily="18" charset="0"/>
            </a:endParaRPr>
          </a:p>
          <a:p>
            <a:endParaRPr lang="en-US" sz="2000" dirty="0" smtClean="0">
              <a:latin typeface="Constantia" pitchFamily="18" charset="0"/>
            </a:endParaRPr>
          </a:p>
          <a:p>
            <a:endParaRPr lang="en-US" sz="2000" dirty="0" smtClean="0">
              <a:latin typeface="Constantia" pitchFamily="18" charset="0"/>
            </a:endParaRPr>
          </a:p>
          <a:p>
            <a:endParaRPr lang="en-US" sz="2000" dirty="0" smtClean="0">
              <a:latin typeface="Constantia" pitchFamily="18" charset="0"/>
            </a:endParaRPr>
          </a:p>
          <a:p>
            <a:endParaRPr lang="en-US" sz="2000" dirty="0" smtClean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685800"/>
            <a:ext cx="4267200" cy="6172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000" b="1" dirty="0" smtClean="0">
                <a:latin typeface="Constantia" pitchFamily="18" charset="0"/>
              </a:rPr>
              <a:t>Mortality/Morbidity</a:t>
            </a:r>
          </a:p>
          <a:p>
            <a:r>
              <a:rPr lang="en-US" sz="3000" dirty="0" smtClean="0">
                <a:latin typeface="Constantia" pitchFamily="18" charset="0"/>
              </a:rPr>
              <a:t>RHD is the major cause of morbidity from rheumatic fever and the major cause of mitral insufficiency and stenosis in the United States and the world.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76200"/>
            <a:ext cx="8991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tantia" pitchFamily="18" charset="0"/>
              </a:rPr>
              <a:t>			</a:t>
            </a:r>
            <a:r>
              <a:rPr lang="en-US" sz="3200" b="1" dirty="0" smtClean="0">
                <a:latin typeface="Constantia" pitchFamily="18" charset="0"/>
              </a:rPr>
              <a:t>Epidemiology</a:t>
            </a:r>
            <a:endParaRPr lang="en-US" sz="32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910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Sex</a:t>
            </a:r>
          </a:p>
          <a:p>
            <a:r>
              <a:rPr lang="en-US" dirty="0" smtClean="0">
                <a:latin typeface="Constantia" pitchFamily="18" charset="0"/>
              </a:rPr>
              <a:t>Rheumatic fever occurs in equal numbers in males and females, but the prognosis is worse for females than for males</a:t>
            </a:r>
          </a:p>
          <a:p>
            <a:pPr>
              <a:buNone/>
            </a:pPr>
            <a:endParaRPr lang="en-US" dirty="0" smtClean="0">
              <a:latin typeface="Constantia" pitchFamily="18" charset="0"/>
            </a:endParaRPr>
          </a:p>
          <a:p>
            <a:endParaRPr lang="en-US" sz="2000" dirty="0" smtClean="0">
              <a:latin typeface="Constantia" pitchFamily="18" charset="0"/>
            </a:endParaRPr>
          </a:p>
          <a:p>
            <a:endParaRPr lang="en-US" sz="2000" dirty="0" smtClean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Age</a:t>
            </a:r>
          </a:p>
          <a:p>
            <a:r>
              <a:rPr lang="en-US" dirty="0" smtClean="0">
                <a:latin typeface="Constantia" pitchFamily="18" charset="0"/>
              </a:rPr>
              <a:t>Rheumatic fever is principally a disease of childhood, with a median age of 10 years, although it also occurs in adults (20% of cases).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238780"/>
            <a:ext cx="899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tantia" pitchFamily="18" charset="0"/>
              </a:rPr>
              <a:t>			</a:t>
            </a:r>
            <a:r>
              <a:rPr lang="en-US" sz="2800" b="1" dirty="0" smtClean="0">
                <a:latin typeface="Constantia" pitchFamily="18" charset="0"/>
              </a:rPr>
              <a:t>Epidemiology</a:t>
            </a:r>
            <a:endParaRPr lang="en-US" sz="28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838200"/>
            <a:ext cx="4267200" cy="60198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onstantia" pitchFamily="18" charset="0"/>
              </a:rPr>
              <a:t>A diagnosis of RHD is made after confirming </a:t>
            </a:r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antecedent RF</a:t>
            </a:r>
            <a:r>
              <a:rPr lang="en-US" dirty="0" smtClean="0">
                <a:latin typeface="Constantia" pitchFamily="18" charset="0"/>
              </a:rPr>
              <a:t>. </a:t>
            </a:r>
          </a:p>
          <a:p>
            <a:r>
              <a:rPr lang="en-US" dirty="0" smtClean="0">
                <a:latin typeface="Constantia" pitchFamily="18" charset="0"/>
              </a:rPr>
              <a:t>Modified Jones criteria provide guidelines for the diagnosis</a:t>
            </a:r>
          </a:p>
          <a:p>
            <a:r>
              <a:rPr lang="en-US" dirty="0" smtClean="0">
                <a:latin typeface="Constantia" pitchFamily="18" charset="0"/>
              </a:rPr>
              <a:t>The Jones criteria require the presence of </a:t>
            </a: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2 major or 1 major and 2 minor </a:t>
            </a:r>
            <a:r>
              <a:rPr lang="en-US" dirty="0" smtClean="0">
                <a:latin typeface="Constantia" pitchFamily="18" charset="0"/>
              </a:rPr>
              <a:t>criteria for the diagnosis 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495800" cy="5943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nstantia" pitchFamily="18" charset="0"/>
              </a:rPr>
              <a:t>Major criteria include</a:t>
            </a:r>
            <a:r>
              <a:rPr lang="en-US" sz="3000" dirty="0" smtClean="0">
                <a:solidFill>
                  <a:srgbClr val="FF0000"/>
                </a:solidFill>
                <a:latin typeface="Constantia" pitchFamily="18" charset="0"/>
              </a:rPr>
              <a:t>: </a:t>
            </a:r>
          </a:p>
          <a:p>
            <a:r>
              <a:rPr lang="en-US" sz="3000" dirty="0" err="1" smtClean="0">
                <a:latin typeface="Constantia" pitchFamily="18" charset="0"/>
              </a:rPr>
              <a:t>Carditis</a:t>
            </a:r>
            <a:r>
              <a:rPr lang="en-US" sz="3000" dirty="0" smtClean="0">
                <a:latin typeface="Constantia" pitchFamily="18" charset="0"/>
              </a:rPr>
              <a:t> </a:t>
            </a:r>
          </a:p>
          <a:p>
            <a:r>
              <a:rPr lang="en-US" sz="3000" dirty="0" err="1" smtClean="0">
                <a:latin typeface="Constantia" pitchFamily="18" charset="0"/>
              </a:rPr>
              <a:t>Polyarthritis</a:t>
            </a:r>
            <a:r>
              <a:rPr lang="en-US" sz="3000" dirty="0" smtClean="0">
                <a:latin typeface="Constantia" pitchFamily="18" charset="0"/>
              </a:rPr>
              <a:t> </a:t>
            </a:r>
          </a:p>
          <a:p>
            <a:r>
              <a:rPr lang="en-US" sz="3000" dirty="0" smtClean="0">
                <a:latin typeface="Constantia" pitchFamily="18" charset="0"/>
              </a:rPr>
              <a:t>Chorea </a:t>
            </a:r>
          </a:p>
          <a:p>
            <a:r>
              <a:rPr lang="en-US" sz="3000" dirty="0" smtClean="0">
                <a:latin typeface="Constantia" pitchFamily="18" charset="0"/>
              </a:rPr>
              <a:t>Subcutaneous nodules</a:t>
            </a:r>
          </a:p>
          <a:p>
            <a:r>
              <a:rPr lang="en-US" sz="3000" dirty="0" smtClean="0">
                <a:latin typeface="Constantia" pitchFamily="18" charset="0"/>
              </a:rPr>
              <a:t>Erythema </a:t>
            </a:r>
            <a:r>
              <a:rPr lang="en-US" sz="3000" dirty="0" err="1" smtClean="0">
                <a:latin typeface="Constantia" pitchFamily="18" charset="0"/>
              </a:rPr>
              <a:t>marginatum</a:t>
            </a:r>
            <a:r>
              <a:rPr lang="en-US" sz="3000" dirty="0" smtClean="0">
                <a:latin typeface="Constantia" pitchFamily="18" charset="0"/>
              </a:rPr>
              <a:t>.</a:t>
            </a:r>
          </a:p>
          <a:p>
            <a:pPr>
              <a:buNone/>
            </a:pPr>
            <a:r>
              <a:rPr lang="en-US" sz="3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nstantia" pitchFamily="18" charset="0"/>
              </a:rPr>
              <a:t>Minor criteria include:</a:t>
            </a:r>
          </a:p>
          <a:p>
            <a:r>
              <a:rPr lang="en-US" sz="3000" dirty="0" smtClean="0">
                <a:latin typeface="Constantia" pitchFamily="18" charset="0"/>
              </a:rPr>
              <a:t>Fever </a:t>
            </a:r>
          </a:p>
          <a:p>
            <a:r>
              <a:rPr lang="en-US" sz="3000" dirty="0" err="1" smtClean="0">
                <a:latin typeface="Constantia" pitchFamily="18" charset="0"/>
              </a:rPr>
              <a:t>Arthralgia</a:t>
            </a:r>
            <a:r>
              <a:rPr lang="en-US" sz="3000" dirty="0" smtClean="0">
                <a:latin typeface="Constantia" pitchFamily="18" charset="0"/>
              </a:rPr>
              <a:t>, </a:t>
            </a:r>
          </a:p>
          <a:p>
            <a:r>
              <a:rPr lang="en-US" sz="3000" dirty="0" smtClean="0">
                <a:latin typeface="Constantia" pitchFamily="18" charset="0"/>
              </a:rPr>
              <a:t>Prolonged PR interval on ECG </a:t>
            </a:r>
          </a:p>
          <a:p>
            <a:r>
              <a:rPr lang="en-US" sz="3000" dirty="0" smtClean="0">
                <a:latin typeface="Constantia" pitchFamily="18" charset="0"/>
              </a:rPr>
              <a:t> Acute phase reactants ESR/C-reactive protein </a:t>
            </a:r>
          </a:p>
          <a:p>
            <a:r>
              <a:rPr lang="en-US" sz="3000" dirty="0" smtClean="0">
                <a:latin typeface="Constantia" pitchFamily="18" charset="0"/>
              </a:rPr>
              <a:t>leukocytosis.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876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		Clinical presentation</a:t>
            </a:r>
            <a:endParaRPr lang="en-US" sz="2800" b="1" dirty="0">
              <a:latin typeface="Constantia" pitchFamily="18" charset="0"/>
            </a:endParaRPr>
          </a:p>
        </p:txBody>
      </p:sp>
      <p:sp>
        <p:nvSpPr>
          <p:cNvPr id="6" name="Up Arrow 5"/>
          <p:cNvSpPr/>
          <p:nvPr/>
        </p:nvSpPr>
        <p:spPr>
          <a:xfrm>
            <a:off x="5029200" y="5257800"/>
            <a:ext cx="45719" cy="228600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838200"/>
            <a:ext cx="4267200" cy="51054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onstantia" pitchFamily="18" charset="0"/>
              </a:rPr>
              <a:t>Evidence of previous Group A Streptococcus pharyngitis is required to diagnose RF.</a:t>
            </a:r>
          </a:p>
          <a:p>
            <a:r>
              <a:rPr lang="en-US" dirty="0" smtClean="0">
                <a:latin typeface="Constantia" pitchFamily="18" charset="0"/>
              </a:rPr>
              <a:t>One of the following must be present: </a:t>
            </a:r>
          </a:p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nstantia" pitchFamily="18" charset="0"/>
              </a:rPr>
              <a:t>Positive throat culture</a:t>
            </a:r>
          </a:p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nstantia" pitchFamily="18" charset="0"/>
              </a:rPr>
              <a:t>Rapid streptococcal antigen test 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nstantia" pitchFamily="18" charset="0"/>
              </a:rPr>
              <a:t>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609600"/>
            <a:ext cx="4343400" cy="62484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onstantia" pitchFamily="18" charset="0"/>
              </a:rPr>
              <a:t>Elevated or rising 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nstantia" pitchFamily="18" charset="0"/>
              </a:rPr>
              <a:t>Streptococcal antibody titer</a:t>
            </a:r>
          </a:p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nstantia" pitchFamily="18" charset="0"/>
              </a:rPr>
              <a:t>History of previous rheumatic fever or rheumatic heart disease</a:t>
            </a:r>
          </a:p>
          <a:p>
            <a:pPr>
              <a:buNone/>
            </a:pPr>
            <a:r>
              <a:rPr lang="en-US" dirty="0" smtClean="0">
                <a:latin typeface="Constantia" pitchFamily="18" charset="0"/>
              </a:rPr>
              <a:t>	</a:t>
            </a:r>
            <a:r>
              <a:rPr lang="en-US" sz="2000" dirty="0" smtClean="0">
                <a:latin typeface="Constantia" pitchFamily="18" charset="0"/>
              </a:rPr>
              <a:t>(These criteria are not absolute) </a:t>
            </a:r>
          </a:p>
          <a:p>
            <a:r>
              <a:rPr lang="en-US" dirty="0" smtClean="0">
                <a:latin typeface="Constantia" pitchFamily="18" charset="0"/>
              </a:rPr>
              <a:t>Diagnosis of RF can be made in a patient with 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nstantia" pitchFamily="18" charset="0"/>
              </a:rPr>
              <a:t>Chorea alone </a:t>
            </a:r>
            <a:r>
              <a:rPr lang="en-US" dirty="0" smtClean="0">
                <a:latin typeface="Constantia" pitchFamily="18" charset="0"/>
              </a:rPr>
              <a:t>if the patient has had </a:t>
            </a:r>
            <a:r>
              <a:rPr lang="en-US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nstantia" pitchFamily="18" charset="0"/>
              </a:rPr>
              <a:t>documented group A streptococcal pharyngitis</a:t>
            </a:r>
            <a:endParaRPr lang="en-US" sz="2400" dirty="0" smtClean="0">
              <a:solidFill>
                <a:srgbClr val="FF0000"/>
              </a:solidFill>
              <a:latin typeface="Constantia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8763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		   Clinical presentation</a:t>
            </a:r>
            <a:endParaRPr lang="en-US" sz="32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</TotalTime>
  <Words>3107</Words>
  <Application>Microsoft Macintosh PowerPoint</Application>
  <PresentationFormat>On-screen Show (4:3)</PresentationFormat>
  <Paragraphs>324</Paragraphs>
  <Slides>44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12. RHEUMATIC HEART DISEASES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RHEUMATIC HEAR DISEASES</dc:title>
  <dc:creator>Dr.Sofi</dc:creator>
  <cp:lastModifiedBy>macman</cp:lastModifiedBy>
  <cp:revision>111</cp:revision>
  <dcterms:created xsi:type="dcterms:W3CDTF">2015-02-24T18:05:00Z</dcterms:created>
  <dcterms:modified xsi:type="dcterms:W3CDTF">2016-09-19T19:43:03Z</dcterms:modified>
</cp:coreProperties>
</file>