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4"/>
  </p:handoutMasterIdLst>
  <p:sldIdLst>
    <p:sldId id="258" r:id="rId2"/>
    <p:sldId id="282" r:id="rId3"/>
    <p:sldId id="259" r:id="rId4"/>
    <p:sldId id="284" r:id="rId5"/>
    <p:sldId id="260" r:id="rId6"/>
    <p:sldId id="285" r:id="rId7"/>
    <p:sldId id="293" r:id="rId8"/>
    <p:sldId id="280" r:id="rId9"/>
    <p:sldId id="287" r:id="rId10"/>
    <p:sldId id="281" r:id="rId11"/>
    <p:sldId id="278" r:id="rId12"/>
    <p:sldId id="279" r:id="rId13"/>
    <p:sldId id="274" r:id="rId14"/>
    <p:sldId id="275" r:id="rId15"/>
    <p:sldId id="289" r:id="rId16"/>
    <p:sldId id="261" r:id="rId17"/>
    <p:sldId id="286" r:id="rId18"/>
    <p:sldId id="266" r:id="rId19"/>
    <p:sldId id="267" r:id="rId20"/>
    <p:sldId id="300" r:id="rId21"/>
    <p:sldId id="268" r:id="rId22"/>
    <p:sldId id="295" r:id="rId23"/>
    <p:sldId id="269" r:id="rId24"/>
    <p:sldId id="270" r:id="rId25"/>
    <p:sldId id="273" r:id="rId26"/>
    <p:sldId id="291" r:id="rId27"/>
    <p:sldId id="276" r:id="rId28"/>
    <p:sldId id="292" r:id="rId29"/>
    <p:sldId id="299" r:id="rId30"/>
    <p:sldId id="277" r:id="rId31"/>
    <p:sldId id="288" r:id="rId32"/>
    <p:sldId id="296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bw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03" autoAdjust="0"/>
  </p:normalViewPr>
  <p:slideViewPr>
    <p:cSldViewPr>
      <p:cViewPr>
        <p:scale>
          <a:sx n="70" d="100"/>
          <a:sy n="70" d="100"/>
        </p:scale>
        <p:origin x="-696" y="-168"/>
      </p:cViewPr>
      <p:guideLst>
        <p:guide orient="horz" pos="2160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83C38-B45A-DD40-ABD5-999EED42FC77}" type="datetimeFigureOut">
              <a:rPr lang="en-US" smtClean="0"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8A64C-6BD5-B449-84AE-A0DC98C25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11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4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9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8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5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4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6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30F76-AA39-4197-9D4A-6D18A59208BB}" type="datetimeFigureOut">
              <a:rPr lang="en-US" smtClean="0"/>
              <a:pPr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D7FFD-B3B4-437A-9F3A-71731F3632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9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562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200" b="1" dirty="0" smtClean="0">
                <a:latin typeface="Constantia" pitchFamily="18" charset="0"/>
              </a:rPr>
              <a:t>Malabsorption</a:t>
            </a:r>
            <a:r>
              <a:rPr lang="en-US" sz="2200" dirty="0" smtClean="0">
                <a:latin typeface="Constantia" pitchFamily="18" charset="0"/>
              </a:rPr>
              <a:t> is a state arising from abnormality in absorption of food nutrients across the gastrointestinal (GI) tract. Impairment can be of single or multiple nutrients depending on the abnormality. </a:t>
            </a:r>
          </a:p>
          <a:p>
            <a:pPr marL="109728" indent="0">
              <a:buNone/>
            </a:pPr>
            <a:r>
              <a:rPr lang="en-US" sz="2200" b="1" dirty="0" smtClean="0">
                <a:latin typeface="Constantia" panose="02030602050306030303" pitchFamily="18" charset="0"/>
              </a:rPr>
              <a:t>Clinical </a:t>
            </a:r>
            <a:r>
              <a:rPr lang="en-US" sz="2200" b="1" dirty="0">
                <a:latin typeface="Constantia" panose="02030602050306030303" pitchFamily="18" charset="0"/>
              </a:rPr>
              <a:t>features</a:t>
            </a:r>
          </a:p>
          <a:p>
            <a:pPr marL="109728" indent="0">
              <a:buNone/>
            </a:pPr>
            <a:r>
              <a:rPr lang="en-US" sz="2200" dirty="0">
                <a:latin typeface="Constantia" panose="02030602050306030303" pitchFamily="18" charset="0"/>
              </a:rPr>
              <a:t>Malabsorption, from whatever cause, may be accompanied by:</a:t>
            </a:r>
          </a:p>
          <a:p>
            <a:pPr>
              <a:buNone/>
            </a:pPr>
            <a:r>
              <a:rPr lang="en-US" sz="2200" b="1" dirty="0">
                <a:latin typeface="Constantia" panose="02030602050306030303" pitchFamily="18" charset="0"/>
              </a:rPr>
              <a:t>Changes in weight and </a:t>
            </a:r>
            <a:r>
              <a:rPr lang="en-US" sz="2200" b="1" dirty="0" smtClean="0">
                <a:latin typeface="Constantia" panose="02030602050306030303" pitchFamily="18" charset="0"/>
              </a:rPr>
              <a:t>growth</a:t>
            </a:r>
            <a:r>
              <a:rPr lang="en-US" sz="2200" dirty="0" smtClean="0">
                <a:latin typeface="Constantia" panose="02030602050306030303" pitchFamily="18" charset="0"/>
              </a:rPr>
              <a:t>:</a:t>
            </a:r>
          </a:p>
          <a:p>
            <a:r>
              <a:rPr lang="en-US" sz="2200" dirty="0" smtClean="0">
                <a:latin typeface="Constantia" panose="02030602050306030303" pitchFamily="18" charset="0"/>
              </a:rPr>
              <a:t>Inadequate </a:t>
            </a:r>
            <a:r>
              <a:rPr lang="en-US" sz="2200" dirty="0">
                <a:latin typeface="Constantia" panose="02030602050306030303" pitchFamily="18" charset="0"/>
              </a:rPr>
              <a:t>absorption of calories will lead to loss of weight in adults or stunting of growth in </a:t>
            </a:r>
            <a:r>
              <a:rPr lang="en-US" sz="2200" dirty="0" smtClean="0">
                <a:latin typeface="Constantia" panose="02030602050306030303" pitchFamily="18" charset="0"/>
              </a:rPr>
              <a:t>children.</a:t>
            </a:r>
          </a:p>
          <a:p>
            <a:endParaRPr lang="en-US" sz="22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4648200"/>
          </a:xfrm>
        </p:spPr>
        <p:txBody>
          <a:bodyPr>
            <a:noAutofit/>
          </a:bodyPr>
          <a:lstStyle/>
          <a:p>
            <a:r>
              <a:rPr lang="en-US" sz="2200" dirty="0" smtClean="0">
                <a:latin typeface="Constantia" panose="02030602050306030303" pitchFamily="18" charset="0"/>
              </a:rPr>
              <a:t>Adults will complain of unintended  weight loss and perhaps tiredness, lethargy and fatigue.</a:t>
            </a:r>
          </a:p>
          <a:p>
            <a:r>
              <a:rPr lang="en-US" sz="2200" dirty="0" smtClean="0">
                <a:latin typeface="Constantia" panose="02030602050306030303" pitchFamily="18" charset="0"/>
              </a:rPr>
              <a:t>Children may have similar symptoms accompanied by failure to thrive with growth failure (falling through the </a:t>
            </a:r>
            <a:r>
              <a:rPr lang="en-US" sz="2200" dirty="0" err="1" smtClean="0">
                <a:latin typeface="Constantia" panose="02030602050306030303" pitchFamily="18" charset="0"/>
              </a:rPr>
              <a:t>centile</a:t>
            </a:r>
            <a:r>
              <a:rPr lang="en-US" sz="2200" dirty="0" smtClean="0">
                <a:latin typeface="Constantia" panose="02030602050306030303" pitchFamily="18" charset="0"/>
              </a:rPr>
              <a:t> charts for height and weight).</a:t>
            </a:r>
          </a:p>
          <a:p>
            <a:endParaRPr lang="en-US" sz="22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5800" y="29029"/>
            <a:ext cx="8077200" cy="1266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latin typeface="Constantia" panose="02030602050306030303" pitchFamily="18" charset="0"/>
              </a:rPr>
              <a:t>11. MALABSORPTION SYNDROME</a:t>
            </a:r>
            <a:endParaRPr lang="en-US" sz="4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75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838200"/>
            <a:ext cx="45720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err="1" smtClean="0">
                <a:latin typeface="Constantia" pitchFamily="18" charset="0"/>
              </a:rPr>
              <a:t>Intraluminal</a:t>
            </a:r>
            <a:r>
              <a:rPr lang="en-US" b="1" dirty="0" smtClean="0">
                <a:latin typeface="Constantia" pitchFamily="18" charset="0"/>
              </a:rPr>
              <a:t> causes</a:t>
            </a:r>
          </a:p>
          <a:p>
            <a:r>
              <a:rPr lang="en-US" dirty="0" smtClean="0">
                <a:latin typeface="Constantia" pitchFamily="18" charset="0"/>
              </a:rPr>
              <a:t>Pancreatic insufficiency:</a:t>
            </a: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Cystic fibrosis</a:t>
            </a: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Chronic pancreatitis</a:t>
            </a: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Carcinoma of pancreas</a:t>
            </a: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800" dirty="0" err="1" smtClean="0">
                <a:latin typeface="Constantia" pitchFamily="18" charset="0"/>
              </a:rPr>
              <a:t>Zollinger</a:t>
            </a:r>
            <a:r>
              <a:rPr lang="en-US" sz="2800" dirty="0" smtClean="0">
                <a:latin typeface="Constantia" pitchFamily="18" charset="0"/>
              </a:rPr>
              <a:t>-Ellison syndrome</a:t>
            </a:r>
          </a:p>
          <a:p>
            <a:r>
              <a:rPr lang="en-US" dirty="0" smtClean="0">
                <a:latin typeface="Constantia" pitchFamily="18" charset="0"/>
              </a:rPr>
              <a:t>Defective secretions of bile salts, due to </a:t>
            </a:r>
            <a:r>
              <a:rPr lang="en-US" dirty="0" err="1" smtClean="0">
                <a:latin typeface="Constantia" pitchFamily="18" charset="0"/>
              </a:rPr>
              <a:t>cholestatic</a:t>
            </a:r>
            <a:r>
              <a:rPr lang="en-US" dirty="0" smtClean="0">
                <a:latin typeface="Constantia" pitchFamily="18" charset="0"/>
              </a:rPr>
              <a:t> jaundice or disease of the terminal ileum.</a:t>
            </a:r>
          </a:p>
          <a:p>
            <a:r>
              <a:rPr lang="en-US" dirty="0" smtClean="0">
                <a:latin typeface="Constantia" pitchFamily="18" charset="0"/>
              </a:rPr>
              <a:t>Drugs.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600" b="1" dirty="0" smtClean="0">
                <a:latin typeface="Constantia" pitchFamily="18" charset="0"/>
              </a:rPr>
              <a:t>Structural causes</a:t>
            </a:r>
          </a:p>
          <a:p>
            <a:r>
              <a:rPr lang="en-US" sz="2600" dirty="0" smtClean="0">
                <a:latin typeface="Constantia" pitchFamily="18" charset="0"/>
              </a:rPr>
              <a:t>Intestinal hurry:</a:t>
            </a: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Post-</a:t>
            </a:r>
            <a:r>
              <a:rPr lang="en-US" sz="2600" dirty="0" err="1" smtClean="0">
                <a:latin typeface="Constantia" pitchFamily="18" charset="0"/>
              </a:rPr>
              <a:t>gastrectomy</a:t>
            </a:r>
            <a:endParaRPr lang="en-US" sz="2600" dirty="0" smtClean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Post-</a:t>
            </a:r>
            <a:r>
              <a:rPr lang="en-US" sz="2600" dirty="0" err="1" smtClean="0">
                <a:latin typeface="Constantia" pitchFamily="18" charset="0"/>
              </a:rPr>
              <a:t>vagotomy</a:t>
            </a:r>
            <a:endParaRPr lang="en-US" sz="2600" dirty="0" smtClean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65000"/>
              <a:buFont typeface="Wingdings" pitchFamily="2" charset="2"/>
              <a:buChar char="v"/>
            </a:pPr>
            <a:r>
              <a:rPr lang="en-US" sz="2600" dirty="0" err="1" smtClean="0">
                <a:latin typeface="Constantia" pitchFamily="18" charset="0"/>
              </a:rPr>
              <a:t>Gastrojejunostomy</a:t>
            </a:r>
            <a:endParaRPr lang="en-US" sz="2600" dirty="0" smtClean="0">
              <a:latin typeface="Constantia" pitchFamily="18" charset="0"/>
            </a:endParaRPr>
          </a:p>
          <a:p>
            <a:r>
              <a:rPr lang="en-US" sz="2600" dirty="0" smtClean="0">
                <a:latin typeface="Constantia" pitchFamily="18" charset="0"/>
              </a:rPr>
              <a:t>The blind loop syndrome involves disturbance of normal gut flora with malabsorption.</a:t>
            </a:r>
          </a:p>
          <a:p>
            <a:r>
              <a:rPr lang="en-US" sz="2600" dirty="0" smtClean="0">
                <a:latin typeface="Constantia" pitchFamily="18" charset="0"/>
              </a:rPr>
              <a:t>Fistulae.</a:t>
            </a:r>
          </a:p>
          <a:p>
            <a:r>
              <a:rPr lang="en-US" sz="2600" dirty="0" err="1" smtClean="0">
                <a:latin typeface="Constantia" pitchFamily="18" charset="0"/>
              </a:rPr>
              <a:t>Diverticulae</a:t>
            </a:r>
            <a:r>
              <a:rPr lang="en-US" sz="2600" dirty="0" smtClean="0">
                <a:latin typeface="Constantia" pitchFamily="18" charset="0"/>
              </a:rPr>
              <a:t> and strictures.</a:t>
            </a:r>
          </a:p>
          <a:p>
            <a:r>
              <a:rPr lang="en-US" sz="2600" dirty="0" err="1" smtClean="0">
                <a:latin typeface="Constantia" pitchFamily="18" charset="0"/>
              </a:rPr>
              <a:t>Crohn's</a:t>
            </a:r>
            <a:r>
              <a:rPr lang="en-US" sz="2600" dirty="0" smtClean="0">
                <a:latin typeface="Constantia" pitchFamily="18" charset="0"/>
              </a:rPr>
              <a:t> disease.</a:t>
            </a:r>
          </a:p>
          <a:p>
            <a:r>
              <a:rPr lang="en-US" sz="2600" dirty="0" err="1" smtClean="0">
                <a:latin typeface="Constantia" pitchFamily="18" charset="0"/>
              </a:rPr>
              <a:t>Amyloidosis</a:t>
            </a:r>
            <a:r>
              <a:rPr lang="en-US" sz="2600" dirty="0" smtClean="0">
                <a:latin typeface="Constantia" pitchFamily="18" charset="0"/>
              </a:rPr>
              <a:t>.</a:t>
            </a:r>
          </a:p>
          <a:p>
            <a:r>
              <a:rPr lang="en-US" sz="2600" dirty="0" smtClean="0">
                <a:latin typeface="Constantia" pitchFamily="18" charset="0"/>
              </a:rPr>
              <a:t>Short bowel syndrome.</a:t>
            </a:r>
          </a:p>
          <a:p>
            <a:r>
              <a:rPr lang="en-US" sz="2600" dirty="0" err="1" smtClean="0">
                <a:latin typeface="Constantia" pitchFamily="18" charset="0"/>
              </a:rPr>
              <a:t>Eosinophilic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gastroenteropathy</a:t>
            </a:r>
            <a:r>
              <a:rPr lang="en-US" sz="2600" dirty="0" smtClean="0">
                <a:latin typeface="Constantia" pitchFamily="18" charset="0"/>
              </a:rPr>
              <a:t>.</a:t>
            </a:r>
          </a:p>
          <a:p>
            <a:r>
              <a:rPr lang="en-US" sz="2600" dirty="0" smtClean="0">
                <a:latin typeface="Constantia" pitchFamily="18" charset="0"/>
              </a:rPr>
              <a:t>Mesenteric arterial insufficiency.</a:t>
            </a:r>
          </a:p>
          <a:p>
            <a:r>
              <a:rPr lang="en-US" sz="2600" dirty="0" smtClean="0">
                <a:latin typeface="Constantia" pitchFamily="18" charset="0"/>
              </a:rPr>
              <a:t>Radiation enteritis.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Malabsorption syndrome</a:t>
            </a:r>
            <a:r>
              <a:rPr lang="en-US" sz="2400" dirty="0" smtClean="0">
                <a:latin typeface="Constantia" pitchFamily="18" charset="0"/>
              </a:rPr>
              <a:t>: Causes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"/>
          <a:ext cx="9144000" cy="68579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638800"/>
                <a:gridCol w="3505200"/>
              </a:tblGrid>
              <a:tr h="46394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nstantia" pitchFamily="18" charset="0"/>
                        </a:rPr>
                        <a:t>Phase and nature of malabsorptive defect</a:t>
                      </a:r>
                      <a:endParaRPr lang="en-US" sz="20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onstantia" pitchFamily="18" charset="0"/>
                        </a:rPr>
                        <a:t>        Example</a:t>
                      </a:r>
                      <a:endParaRPr lang="en-US" sz="20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34201">
                <a:tc gridSpan="2"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Luminal phase</a:t>
                      </a:r>
                      <a:endParaRPr lang="en-US" b="1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201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A. </a:t>
                      </a:r>
                      <a:r>
                        <a:rPr lang="en-US" b="1" dirty="0">
                          <a:latin typeface="Constantia" pitchFamily="18" charset="0"/>
                        </a:rPr>
                        <a:t>Substrate hydrolysis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1. Digestive enzyme deficiency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Chronic pancreatitis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2. Digestive enzyme inactivation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Zollinger-Ellison syndrome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3. </a:t>
                      </a:r>
                      <a:r>
                        <a:rPr lang="en-US" dirty="0" err="1" smtClean="0">
                          <a:latin typeface="Constantia" pitchFamily="18" charset="0"/>
                        </a:rPr>
                        <a:t>Dysynchrony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dirty="0">
                          <a:latin typeface="Constantia" pitchFamily="18" charset="0"/>
                        </a:rPr>
                        <a:t>of enzyme release, inadequate mixing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Post </a:t>
                      </a:r>
                      <a:r>
                        <a:rPr lang="en-US" dirty="0" err="1">
                          <a:latin typeface="Constantia" pitchFamily="18" charset="0"/>
                        </a:rPr>
                        <a:t>Billroth</a:t>
                      </a:r>
                      <a:r>
                        <a:rPr lang="en-US" dirty="0">
                          <a:latin typeface="Constantia" pitchFamily="18" charset="0"/>
                        </a:rPr>
                        <a:t> II procedure</a:t>
                      </a:r>
                    </a:p>
                  </a:txBody>
                  <a:tcPr anchor="ctr"/>
                </a:tc>
              </a:tr>
              <a:tr h="434201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B</a:t>
                      </a:r>
                      <a:r>
                        <a:rPr lang="en-US" b="1" dirty="0">
                          <a:latin typeface="Constantia" pitchFamily="18" charset="0"/>
                        </a:rPr>
                        <a:t>. Fat </a:t>
                      </a:r>
                      <a:r>
                        <a:rPr lang="en-US" b="1" dirty="0" err="1">
                          <a:latin typeface="Constantia" pitchFamily="18" charset="0"/>
                        </a:rPr>
                        <a:t>S</a:t>
                      </a:r>
                      <a:r>
                        <a:rPr lang="en-US" b="1" dirty="0" err="1" smtClean="0">
                          <a:latin typeface="Constantia" pitchFamily="18" charset="0"/>
                        </a:rPr>
                        <a:t>olubilization</a:t>
                      </a:r>
                      <a:endParaRPr lang="en-US" b="1" dirty="0">
                        <a:latin typeface="Constantia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1. Diminished bile salt synthesis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Cirrhosis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2. Impaired bile secretion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Chronic cholestasis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3. Bile salt de-conjugation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Bacterial overgrowth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4. Increased bile salt loss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Ileal</a:t>
                      </a:r>
                      <a:r>
                        <a:rPr lang="en-US" dirty="0">
                          <a:latin typeface="Constantia" pitchFamily="18" charset="0"/>
                        </a:rPr>
                        <a:t> disease or resection</a:t>
                      </a:r>
                    </a:p>
                  </a:txBody>
                  <a:tcPr anchor="ctr"/>
                </a:tc>
              </a:tr>
              <a:tr h="434201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C</a:t>
                      </a:r>
                      <a:r>
                        <a:rPr lang="en-US" b="1" dirty="0">
                          <a:latin typeface="Constantia" pitchFamily="18" charset="0"/>
                        </a:rPr>
                        <a:t>. Luminal availability of specific nutrients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1. Diminished gastric acid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Atrophic gastritis - vitamin B12</a:t>
                      </a:r>
                    </a:p>
                  </a:txBody>
                  <a:tcPr anchor="ctr"/>
                </a:tc>
              </a:tr>
              <a:tr h="43420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2. Diminished intrinsic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Pernicious anemia - vitamin B12</a:t>
                      </a:r>
                    </a:p>
                  </a:txBody>
                  <a:tcPr anchor="ctr"/>
                </a:tc>
              </a:tr>
              <a:tr h="749444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3. Bacterial consumption of nutrients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Bacterial overgrowth - vitamin B12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638800"/>
                <a:gridCol w="3505200"/>
              </a:tblGrid>
              <a:tr h="61064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itchFamily="18" charset="0"/>
                        </a:rPr>
                        <a:t>Phase and nature of malabsorptive defect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itchFamily="18" charset="0"/>
                        </a:rPr>
                        <a:t>        Example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571500">
                <a:tc gridSpan="2"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Mucosal (absorptive) phase</a:t>
                      </a:r>
                      <a:endParaRPr lang="en-US" b="1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A. </a:t>
                      </a:r>
                      <a:r>
                        <a:rPr lang="en-US" b="1" dirty="0">
                          <a:latin typeface="Constantia" pitchFamily="18" charset="0"/>
                        </a:rPr>
                        <a:t>Brush border hydrolysis*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1. Congenital </a:t>
                      </a:r>
                      <a:r>
                        <a:rPr lang="en-US" dirty="0" err="1">
                          <a:latin typeface="Constantia" pitchFamily="18" charset="0"/>
                        </a:rPr>
                        <a:t>disaccharidase</a:t>
                      </a:r>
                      <a:r>
                        <a:rPr lang="en-US" dirty="0">
                          <a:latin typeface="Constantia" pitchFamily="18" charset="0"/>
                        </a:rPr>
                        <a:t> defect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Sucrase-isomaltase deficiency</a:t>
                      </a: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2. Acquired </a:t>
                      </a:r>
                      <a:r>
                        <a:rPr lang="en-US" dirty="0" err="1">
                          <a:latin typeface="Constantia" pitchFamily="18" charset="0"/>
                        </a:rPr>
                        <a:t>disaccharidase</a:t>
                      </a:r>
                      <a:r>
                        <a:rPr lang="en-US" dirty="0">
                          <a:latin typeface="Constantia" pitchFamily="18" charset="0"/>
                        </a:rPr>
                        <a:t> defect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Lactase deficiency</a:t>
                      </a:r>
                    </a:p>
                  </a:txBody>
                  <a:tcPr anchor="ctr"/>
                </a:tc>
              </a:tr>
              <a:tr h="571500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B. Epithelial transport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1. Nutrient-specific defects in 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Hartnup's disease</a:t>
                      </a: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2. Global defects in 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Celiac </a:t>
                      </a:r>
                      <a:r>
                        <a:rPr lang="en-US" dirty="0" err="1">
                          <a:latin typeface="Constantia" pitchFamily="18" charset="0"/>
                        </a:rPr>
                        <a:t>sprue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571500">
                <a:tc gridSpan="2">
                  <a:txBody>
                    <a:bodyPr/>
                    <a:lstStyle/>
                    <a:p>
                      <a:r>
                        <a:rPr lang="en-US" b="1" dirty="0" smtClean="0">
                          <a:latin typeface="Constantia" pitchFamily="18" charset="0"/>
                        </a:rPr>
                        <a:t>Postabsorptive, processing phase</a:t>
                      </a:r>
                      <a:endParaRPr lang="en-US" b="1" dirty="0">
                        <a:latin typeface="Constantia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A. </a:t>
                      </a:r>
                      <a:r>
                        <a:rPr lang="en-US" dirty="0" err="1">
                          <a:latin typeface="Constantia" pitchFamily="18" charset="0"/>
                        </a:rPr>
                        <a:t>Enterocyte</a:t>
                      </a:r>
                      <a:r>
                        <a:rPr lang="en-US" dirty="0">
                          <a:latin typeface="Constantia" pitchFamily="18" charset="0"/>
                        </a:rPr>
                        <a:t> processing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Abetalipoproteinemia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B. Lymphatic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Intestinal </a:t>
                      </a:r>
                      <a:r>
                        <a:rPr lang="en-US" dirty="0" err="1">
                          <a:latin typeface="Constantia" pitchFamily="18" charset="0"/>
                        </a:rPr>
                        <a:t>lymphangiectasia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532356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latin typeface="Constantia" pitchFamily="18" charset="0"/>
                        </a:rPr>
                        <a:t>* This process is sometimes considered as part of the luminal phase.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76200"/>
          <a:ext cx="9144000" cy="7142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4114800"/>
                <a:gridCol w="2971800"/>
              </a:tblGrid>
              <a:tr h="442086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Malabsorption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Clinical features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itchFamily="18" charset="0"/>
                        </a:rPr>
                        <a:t>Laboratory findings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42086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Weight loss with normal appetite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 </a:t>
                      </a:r>
                    </a:p>
                  </a:txBody>
                  <a:tcPr anchor="ctr"/>
                </a:tc>
              </a:tr>
              <a:tr h="78215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Pale and voluminous stool, diarrhea without flatulence,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steatorrhea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Stool fat &gt;6 g/day</a:t>
                      </a:r>
                    </a:p>
                  </a:txBody>
                  <a:tcPr anchor="ctr"/>
                </a:tc>
              </a:tr>
              <a:tr h="79915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Protein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Edema, muscle atrophy, amenorrhea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Hypoalbuminemia, hypoproteinemia</a:t>
                      </a:r>
                    </a:p>
                  </a:txBody>
                  <a:tcPr anchor="ctr"/>
                </a:tc>
              </a:tr>
              <a:tr h="1122218"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Carbohydrates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Watery diarrhea, flatulence, acidic stool pH, milk intolerance, stool osmotic gap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Increased breath hydrogen</a:t>
                      </a:r>
                    </a:p>
                  </a:txBody>
                  <a:tcPr anchor="ctr"/>
                </a:tc>
              </a:tr>
              <a:tr h="2142417"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Vitamin B12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Anemia, subacute combined degeneration of the spinal cord (early symptoms are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paresthesias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and ataxia associated with loss of vibration and position sense)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Constantia" pitchFamily="18" charset="0"/>
                        </a:rPr>
                        <a:t>Macrocytic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anemia, vitamin B12 decreased, abnormal Schilling test, serum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methylmalonic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acid and </a:t>
                      </a:r>
                      <a:r>
                        <a:rPr lang="en-US" sz="2000" dirty="0" err="1">
                          <a:latin typeface="Constantia" pitchFamily="18" charset="0"/>
                        </a:rPr>
                        <a:t>homocysteine</a:t>
                      </a:r>
                      <a:r>
                        <a:rPr lang="en-US" sz="2000" dirty="0">
                          <a:latin typeface="Constantia" pitchFamily="18" charset="0"/>
                        </a:rPr>
                        <a:t> increased</a:t>
                      </a:r>
                    </a:p>
                  </a:txBody>
                  <a:tcPr anchor="ctr"/>
                </a:tc>
              </a:tr>
              <a:tr h="442086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Folic acid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Anemia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Macrocytic</a:t>
                      </a:r>
                      <a:r>
                        <a:rPr lang="en-US" dirty="0">
                          <a:latin typeface="Constantia" pitchFamily="18" charset="0"/>
                        </a:rPr>
                        <a:t> anemia, serum and RBC </a:t>
                      </a:r>
                      <a:r>
                        <a:rPr lang="en-US" dirty="0" err="1">
                          <a:latin typeface="Constantia" pitchFamily="18" charset="0"/>
                        </a:rPr>
                        <a:t>folate</a:t>
                      </a:r>
                      <a:r>
                        <a:rPr lang="en-US" dirty="0">
                          <a:latin typeface="Constantia" pitchFamily="18" charset="0"/>
                        </a:rPr>
                        <a:t> decreased, serum </a:t>
                      </a:r>
                      <a:r>
                        <a:rPr lang="en-US" dirty="0" err="1">
                          <a:latin typeface="Constantia" pitchFamily="18" charset="0"/>
                        </a:rPr>
                        <a:t>homocysteine</a:t>
                      </a:r>
                      <a:r>
                        <a:rPr lang="en-US" dirty="0">
                          <a:latin typeface="Constantia" pitchFamily="18" charset="0"/>
                        </a:rPr>
                        <a:t> increased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4038600"/>
                <a:gridCol w="3048000"/>
              </a:tblGrid>
              <a:tr h="441356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Malabsorption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Clinical features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itchFamily="18" charset="0"/>
                        </a:rPr>
                        <a:t>Laboratory findings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324069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Folic acid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Anemia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Macrocytic</a:t>
                      </a:r>
                      <a:r>
                        <a:rPr lang="en-US" dirty="0">
                          <a:latin typeface="Constantia" pitchFamily="18" charset="0"/>
                        </a:rPr>
                        <a:t> anemia, serum and RBC </a:t>
                      </a:r>
                      <a:r>
                        <a:rPr lang="en-US" dirty="0" err="1">
                          <a:latin typeface="Constantia" pitchFamily="18" charset="0"/>
                        </a:rPr>
                        <a:t>folate</a:t>
                      </a:r>
                      <a:r>
                        <a:rPr lang="en-US" dirty="0">
                          <a:latin typeface="Constantia" pitchFamily="18" charset="0"/>
                        </a:rPr>
                        <a:t> decreased, serum </a:t>
                      </a:r>
                      <a:r>
                        <a:rPr lang="en-US" dirty="0" err="1">
                          <a:latin typeface="Constantia" pitchFamily="18" charset="0"/>
                        </a:rPr>
                        <a:t>homocysteine</a:t>
                      </a:r>
                      <a:r>
                        <a:rPr lang="en-US" dirty="0">
                          <a:latin typeface="Constantia" pitchFamily="18" charset="0"/>
                        </a:rPr>
                        <a:t> increased</a:t>
                      </a:r>
                    </a:p>
                  </a:txBody>
                  <a:tcPr anchor="ctr"/>
                </a:tc>
              </a:tr>
              <a:tr h="712961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Vitamin B, general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Cheilosis</a:t>
                      </a:r>
                      <a:r>
                        <a:rPr lang="en-US" dirty="0">
                          <a:latin typeface="Constantia" pitchFamily="18" charset="0"/>
                        </a:rPr>
                        <a:t>, painless </a:t>
                      </a:r>
                      <a:r>
                        <a:rPr lang="en-US" dirty="0" err="1">
                          <a:latin typeface="Constantia" pitchFamily="18" charset="0"/>
                        </a:rPr>
                        <a:t>glossitis</a:t>
                      </a:r>
                      <a:r>
                        <a:rPr lang="en-US" dirty="0">
                          <a:latin typeface="Constantia" pitchFamily="18" charset="0"/>
                        </a:rPr>
                        <a:t>, </a:t>
                      </a:r>
                      <a:r>
                        <a:rPr lang="en-US" dirty="0" err="1">
                          <a:latin typeface="Constantia" pitchFamily="18" charset="0"/>
                        </a:rPr>
                        <a:t>acrodermatitis</a:t>
                      </a:r>
                      <a:r>
                        <a:rPr lang="en-US" dirty="0">
                          <a:latin typeface="Constantia" pitchFamily="18" charset="0"/>
                        </a:rPr>
                        <a:t>, angular </a:t>
                      </a:r>
                      <a:r>
                        <a:rPr lang="en-US" dirty="0" err="1">
                          <a:latin typeface="Constantia" pitchFamily="18" charset="0"/>
                        </a:rPr>
                        <a:t>stomatitis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 </a:t>
                      </a:r>
                    </a:p>
                  </a:txBody>
                  <a:tcPr anchor="ctr"/>
                </a:tc>
              </a:tr>
              <a:tr h="1018515"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Iron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Microcytic</a:t>
                      </a:r>
                      <a:r>
                        <a:rPr lang="en-US" dirty="0">
                          <a:latin typeface="Constantia" pitchFamily="18" charset="0"/>
                        </a:rPr>
                        <a:t> anemia, </a:t>
                      </a:r>
                      <a:r>
                        <a:rPr lang="en-US" dirty="0" err="1">
                          <a:latin typeface="Constantia" pitchFamily="18" charset="0"/>
                        </a:rPr>
                        <a:t>glossitis</a:t>
                      </a:r>
                      <a:r>
                        <a:rPr lang="en-US" dirty="0">
                          <a:latin typeface="Constantia" pitchFamily="18" charset="0"/>
                        </a:rPr>
                        <a:t>, </a:t>
                      </a:r>
                      <a:r>
                        <a:rPr lang="en-US" dirty="0" err="1">
                          <a:latin typeface="Constantia" pitchFamily="18" charset="0"/>
                        </a:rPr>
                        <a:t>pagophagia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Serum iron and ferritin decreased, total iron binding capacity increased</a:t>
                      </a:r>
                    </a:p>
                  </a:txBody>
                  <a:tcPr anchor="ctr"/>
                </a:tc>
              </a:tr>
              <a:tr h="1324069"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Calcium and vitamin 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Paresthesia</a:t>
                      </a:r>
                      <a:r>
                        <a:rPr lang="en-US" dirty="0">
                          <a:latin typeface="Constantia" pitchFamily="18" charset="0"/>
                        </a:rPr>
                        <a:t>, </a:t>
                      </a:r>
                      <a:r>
                        <a:rPr lang="en-US" dirty="0" err="1">
                          <a:latin typeface="Constantia" pitchFamily="18" charset="0"/>
                        </a:rPr>
                        <a:t>tetany</a:t>
                      </a:r>
                      <a:r>
                        <a:rPr lang="en-US" dirty="0">
                          <a:latin typeface="Constantia" pitchFamily="18" charset="0"/>
                        </a:rPr>
                        <a:t>, pathologic fractures due to </a:t>
                      </a:r>
                      <a:r>
                        <a:rPr lang="en-US" dirty="0" err="1">
                          <a:latin typeface="Constantia" pitchFamily="18" charset="0"/>
                        </a:rPr>
                        <a:t>osteomalacia</a:t>
                      </a:r>
                      <a:r>
                        <a:rPr lang="en-US" dirty="0">
                          <a:latin typeface="Constantia" pitchFamily="18" charset="0"/>
                        </a:rPr>
                        <a:t>, positive </a:t>
                      </a:r>
                      <a:r>
                        <a:rPr lang="en-US" dirty="0" err="1">
                          <a:latin typeface="Constantia" pitchFamily="18" charset="0"/>
                        </a:rPr>
                        <a:t>Chvostek</a:t>
                      </a:r>
                      <a:r>
                        <a:rPr lang="en-US" dirty="0">
                          <a:latin typeface="Constantia" pitchFamily="18" charset="0"/>
                        </a:rPr>
                        <a:t> and Trousseau signs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tantia" pitchFamily="18" charset="0"/>
                        </a:rPr>
                        <a:t>Hypocalcemia</a:t>
                      </a:r>
                      <a:r>
                        <a:rPr lang="en-US" dirty="0">
                          <a:latin typeface="Constantia" pitchFamily="18" charset="0"/>
                        </a:rPr>
                        <a:t>, serum alkaline </a:t>
                      </a:r>
                      <a:r>
                        <a:rPr lang="en-US" dirty="0" err="1">
                          <a:latin typeface="Constantia" pitchFamily="18" charset="0"/>
                        </a:rPr>
                        <a:t>phosphatase</a:t>
                      </a:r>
                      <a:r>
                        <a:rPr lang="en-US" dirty="0">
                          <a:latin typeface="Constantia" pitchFamily="18" charset="0"/>
                        </a:rPr>
                        <a:t> increased, abnormal bone densitometry</a:t>
                      </a:r>
                    </a:p>
                  </a:txBody>
                  <a:tcPr anchor="ctr"/>
                </a:tc>
              </a:tr>
              <a:tr h="712961"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Vitamin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Follicular hyperkeratosis, night blindness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Serum retinol decreased</a:t>
                      </a:r>
                    </a:p>
                  </a:txBody>
                  <a:tcPr anchor="ctr"/>
                </a:tc>
              </a:tr>
              <a:tr h="1324069">
                <a:tc>
                  <a:txBody>
                    <a:bodyPr/>
                    <a:lstStyle/>
                    <a:p>
                      <a:r>
                        <a:rPr lang="en-US">
                          <a:latin typeface="Constantia" pitchFamily="18" charset="0"/>
                        </a:rPr>
                        <a:t>Vitamin 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Hematoma, bleeding disorders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tantia" pitchFamily="18" charset="0"/>
                        </a:rPr>
                        <a:t>Prolonged </a:t>
                      </a:r>
                      <a:r>
                        <a:rPr lang="en-US" dirty="0" err="1">
                          <a:latin typeface="Constantia" pitchFamily="18" charset="0"/>
                        </a:rPr>
                        <a:t>prothrombin</a:t>
                      </a:r>
                      <a:r>
                        <a:rPr lang="en-US" dirty="0">
                          <a:latin typeface="Constantia" pitchFamily="18" charset="0"/>
                        </a:rPr>
                        <a:t> time, vitamin K-dependent coagulation factors decreased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.Sofi\Pictures\acrodermatitis-enteropathica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4038600" cy="269081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295269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Constantia" pitchFamily="18" charset="0"/>
              </a:rPr>
              <a:t>Acrodermatitis</a:t>
            </a:r>
            <a:r>
              <a:rPr lang="en-US" sz="2000" dirty="0" smtClean="0">
                <a:latin typeface="Constantia" pitchFamily="18" charset="0"/>
              </a:rPr>
              <a:t>  </a:t>
            </a:r>
            <a:r>
              <a:rPr lang="en-US" sz="2000" dirty="0" err="1" smtClean="0">
                <a:latin typeface="Constantia" pitchFamily="18" charset="0"/>
              </a:rPr>
              <a:t>enteropathica</a:t>
            </a:r>
            <a:endParaRPr lang="en-US" sz="2000" dirty="0">
              <a:latin typeface="Constantia" pitchFamily="18" charset="0"/>
            </a:endParaRPr>
          </a:p>
        </p:txBody>
      </p:sp>
      <p:pic>
        <p:nvPicPr>
          <p:cNvPr id="1027" name="Picture 3" descr="C:\Users\Dr.Sofi\Pictures\cheiliti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199" y="381000"/>
            <a:ext cx="3887337" cy="25409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24400" y="2895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	</a:t>
            </a:r>
            <a:r>
              <a:rPr lang="en-US" dirty="0" err="1" smtClean="0">
                <a:latin typeface="Constantia" pitchFamily="18" charset="0"/>
              </a:rPr>
              <a:t>Cheilosis</a:t>
            </a:r>
            <a:endParaRPr lang="en-US" dirty="0"/>
          </a:p>
        </p:txBody>
      </p:sp>
      <p:pic>
        <p:nvPicPr>
          <p:cNvPr id="1028" name="Picture 4" descr="C:\Users\Dr.Sofi\Pictures\Atrophic-Glossit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52800"/>
            <a:ext cx="3810001" cy="245337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762000" y="5791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nstantia" pitchFamily="18" charset="0"/>
              </a:rPr>
              <a:t>Glossitis</a:t>
            </a:r>
            <a:endParaRPr lang="en-US" dirty="0">
              <a:latin typeface="Constantia" pitchFamily="18" charset="0"/>
            </a:endParaRPr>
          </a:p>
        </p:txBody>
      </p:sp>
      <p:pic>
        <p:nvPicPr>
          <p:cNvPr id="1029" name="Picture 5" descr="C:\Users\Dr.Sofi\Pictures\Keratosis-Pillaris-3009_b_d30ceb42a253a8d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1" y="3329395"/>
            <a:ext cx="3733800" cy="248495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876800" y="5867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Follicular  </a:t>
            </a:r>
            <a:r>
              <a:rPr lang="en-US" sz="2000" dirty="0" err="1" smtClean="0">
                <a:latin typeface="Constantia" pitchFamily="18" charset="0"/>
              </a:rPr>
              <a:t>Keratosis</a:t>
            </a:r>
            <a:endParaRPr lang="en-US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410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General physical </a:t>
            </a:r>
            <a:r>
              <a:rPr lang="en-US" sz="2400" b="1" dirty="0" smtClean="0">
                <a:latin typeface="Constantia" panose="02030602050306030303" pitchFamily="18" charset="0"/>
              </a:rPr>
              <a:t>examination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Patients </a:t>
            </a:r>
            <a:r>
              <a:rPr lang="en-US" sz="2400" dirty="0">
                <a:latin typeface="Constantia" panose="02030602050306030303" pitchFamily="18" charset="0"/>
              </a:rPr>
              <a:t>may have orthostatic hypotension.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Patients may complain of fatigue.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Signs of weight loss, muscle wasting, or both may be present.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Patients may have signs of loss of subcutaneous fat.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Abdominal examination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The abdomen may be distended, and bowel sounds may be hyperactive.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Ascites may be present in severe </a:t>
            </a:r>
            <a:r>
              <a:rPr lang="en-US" sz="2400" dirty="0" err="1" smtClean="0">
                <a:latin typeface="Constantia" panose="02030602050306030303" pitchFamily="18" charset="0"/>
              </a:rPr>
              <a:t>hypoproteinemia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25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Physical signs </a:t>
            </a:r>
            <a:endParaRPr lang="en-US" sz="28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686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42672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Dermatologic manifestations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Pale skin may reveal anemia.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Ecchymoses</a:t>
            </a:r>
            <a:r>
              <a:rPr lang="en-US" sz="2400" dirty="0" smtClean="0">
                <a:latin typeface="Constantia" panose="02030602050306030303" pitchFamily="18" charset="0"/>
              </a:rPr>
              <a:t> due to vitamin K deficiency may be present.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Dermatitis </a:t>
            </a:r>
            <a:r>
              <a:rPr lang="en-US" sz="2400" dirty="0" err="1" smtClean="0">
                <a:latin typeface="Constantia" panose="02030602050306030303" pitchFamily="18" charset="0"/>
              </a:rPr>
              <a:t>herpetiformis</a:t>
            </a:r>
            <a:r>
              <a:rPr lang="en-US" sz="2400" dirty="0" smtClean="0">
                <a:latin typeface="Constantia" panose="02030602050306030303" pitchFamily="18" charset="0"/>
              </a:rPr>
              <a:t>, </a:t>
            </a:r>
            <a:r>
              <a:rPr lang="en-US" sz="2400" dirty="0" err="1" smtClean="0">
                <a:latin typeface="Constantia" panose="02030602050306030303" pitchFamily="18" charset="0"/>
              </a:rPr>
              <a:t>erythema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 err="1" smtClean="0">
                <a:latin typeface="Constantia" panose="02030602050306030303" pitchFamily="18" charset="0"/>
              </a:rPr>
              <a:t>nodosum</a:t>
            </a:r>
            <a:r>
              <a:rPr lang="en-US" sz="2400" dirty="0" smtClean="0">
                <a:latin typeface="Constantia" panose="02030602050306030303" pitchFamily="18" charset="0"/>
              </a:rPr>
              <a:t>, and </a:t>
            </a:r>
            <a:r>
              <a:rPr lang="en-US" sz="2400" dirty="0" err="1" smtClean="0">
                <a:latin typeface="Constantia" panose="02030602050306030303" pitchFamily="18" charset="0"/>
              </a:rPr>
              <a:t>pyoderma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 err="1" smtClean="0">
                <a:latin typeface="Constantia" panose="02030602050306030303" pitchFamily="18" charset="0"/>
              </a:rPr>
              <a:t>gangrenosum</a:t>
            </a:r>
            <a:r>
              <a:rPr lang="en-US" sz="2400" dirty="0" smtClean="0">
                <a:latin typeface="Constantia" panose="02030602050306030303" pitchFamily="18" charset="0"/>
              </a:rPr>
              <a:t> may be present.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Pellagra, alopecia, or </a:t>
            </a:r>
            <a:r>
              <a:rPr lang="en-US" sz="2400" dirty="0" err="1" smtClean="0">
                <a:latin typeface="Constantia" panose="02030602050306030303" pitchFamily="18" charset="0"/>
              </a:rPr>
              <a:t>seborrheic</a:t>
            </a:r>
            <a:r>
              <a:rPr lang="en-US" sz="2400" dirty="0" smtClean="0">
                <a:latin typeface="Constantia" panose="02030602050306030303" pitchFamily="18" charset="0"/>
              </a:rPr>
              <a:t> dermatitis may be present.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267200" cy="58674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Neurologic examination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Motor </a:t>
            </a:r>
            <a:r>
              <a:rPr lang="en-US" sz="2400" dirty="0">
                <a:latin typeface="Constantia" panose="02030602050306030303" pitchFamily="18" charset="0"/>
              </a:rPr>
              <a:t>weakness, peripheral neuropathy, or ataxia may be present.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The </a:t>
            </a:r>
            <a:r>
              <a:rPr lang="en-US" sz="2400" dirty="0" err="1">
                <a:latin typeface="Constantia" panose="02030602050306030303" pitchFamily="18" charset="0"/>
              </a:rPr>
              <a:t>Chvostek</a:t>
            </a:r>
            <a:r>
              <a:rPr lang="en-US" sz="2400" dirty="0">
                <a:latin typeface="Constantia" panose="02030602050306030303" pitchFamily="18" charset="0"/>
              </a:rPr>
              <a:t> sign or the Trousseau sign may be </a:t>
            </a:r>
            <a:r>
              <a:rPr lang="en-US" sz="2400" dirty="0" smtClean="0">
                <a:latin typeface="Constantia" panose="02030602050306030303" pitchFamily="18" charset="0"/>
              </a:rPr>
              <a:t>evident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Cheilosis</a:t>
            </a:r>
            <a:r>
              <a:rPr lang="en-US" sz="2400" dirty="0">
                <a:latin typeface="Constantia" panose="02030602050306030303" pitchFamily="18" charset="0"/>
              </a:rPr>
              <a:t>, </a:t>
            </a:r>
            <a:r>
              <a:rPr lang="en-US" sz="2400" dirty="0" err="1">
                <a:latin typeface="Constantia" panose="02030602050306030303" pitchFamily="18" charset="0"/>
              </a:rPr>
              <a:t>glossitis</a:t>
            </a:r>
            <a:r>
              <a:rPr lang="en-US" sz="2400" dirty="0">
                <a:latin typeface="Constantia" panose="02030602050306030303" pitchFamily="18" charset="0"/>
              </a:rPr>
              <a:t>, or </a:t>
            </a:r>
            <a:r>
              <a:rPr lang="en-US" sz="2400" dirty="0" err="1">
                <a:latin typeface="Constantia" panose="02030602050306030303" pitchFamily="18" charset="0"/>
              </a:rPr>
              <a:t>aphthous</a:t>
            </a:r>
            <a:r>
              <a:rPr lang="en-US" sz="2400" dirty="0">
                <a:latin typeface="Constantia" panose="02030602050306030303" pitchFamily="18" charset="0"/>
              </a:rPr>
              <a:t> ulcers of the mouth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Physical signs </a:t>
            </a:r>
            <a:endParaRPr lang="en-US" sz="28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686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" y="990600"/>
            <a:ext cx="42672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err="1" smtClean="0">
                <a:latin typeface="Constantia" panose="02030602050306030303" pitchFamily="18" charset="0"/>
              </a:rPr>
              <a:t>Acrodermatitis</a:t>
            </a:r>
            <a:r>
              <a:rPr lang="en-US" sz="2600" dirty="0" smtClean="0">
                <a:latin typeface="Constantia" panose="02030602050306030303" pitchFamily="18" charset="0"/>
              </a:rPr>
              <a:t> </a:t>
            </a:r>
            <a:r>
              <a:rPr lang="en-US" sz="2600" dirty="0" err="1" smtClean="0">
                <a:latin typeface="Constantia" panose="02030602050306030303" pitchFamily="18" charset="0"/>
              </a:rPr>
              <a:t>Enteropathica</a:t>
            </a:r>
            <a:endParaRPr lang="en-US" sz="2600" dirty="0">
              <a:latin typeface="Constantia" panose="02030602050306030303" pitchFamily="18" charset="0"/>
            </a:endParaRPr>
          </a:p>
          <a:p>
            <a:r>
              <a:rPr lang="en-US" sz="2600" dirty="0">
                <a:latin typeface="Constantia" panose="02030602050306030303" pitchFamily="18" charset="0"/>
              </a:rPr>
              <a:t>Cystic Fibrosis</a:t>
            </a:r>
          </a:p>
          <a:p>
            <a:r>
              <a:rPr lang="en-US" sz="2600" dirty="0" err="1">
                <a:latin typeface="Constantia" panose="02030602050306030303" pitchFamily="18" charset="0"/>
              </a:rPr>
              <a:t>Hartnup</a:t>
            </a:r>
            <a:r>
              <a:rPr lang="en-US" sz="2600" dirty="0">
                <a:latin typeface="Constantia" panose="02030602050306030303" pitchFamily="18" charset="0"/>
              </a:rPr>
              <a:t> Disease</a:t>
            </a:r>
          </a:p>
          <a:p>
            <a:r>
              <a:rPr lang="en-US" sz="2600" dirty="0">
                <a:latin typeface="Constantia" panose="02030602050306030303" pitchFamily="18" charset="0"/>
              </a:rPr>
              <a:t>Intestinal </a:t>
            </a:r>
            <a:r>
              <a:rPr lang="en-US" sz="2600" dirty="0" err="1">
                <a:latin typeface="Constantia" panose="02030602050306030303" pitchFamily="18" charset="0"/>
              </a:rPr>
              <a:t>Lymphangiectasia</a:t>
            </a:r>
            <a:endParaRPr lang="en-US" sz="2600" dirty="0">
              <a:latin typeface="Constantia" panose="02030602050306030303" pitchFamily="18" charset="0"/>
            </a:endParaRPr>
          </a:p>
          <a:p>
            <a:r>
              <a:rPr lang="en-US" sz="2600" dirty="0">
                <a:latin typeface="Constantia" panose="02030602050306030303" pitchFamily="18" charset="0"/>
              </a:rPr>
              <a:t>Whipple Disease</a:t>
            </a:r>
          </a:p>
          <a:p>
            <a:r>
              <a:rPr lang="en-US" sz="2600" dirty="0" err="1">
                <a:latin typeface="Constantia" panose="02030602050306030303" pitchFamily="18" charset="0"/>
              </a:rPr>
              <a:t>Zollinger</a:t>
            </a:r>
            <a:r>
              <a:rPr lang="en-US" sz="2600" dirty="0">
                <a:latin typeface="Constantia" panose="02030602050306030303" pitchFamily="18" charset="0"/>
              </a:rPr>
              <a:t>-Ellison Syndrome</a:t>
            </a:r>
          </a:p>
          <a:p>
            <a:pPr>
              <a:buNone/>
            </a:pPr>
            <a:r>
              <a:rPr lang="en-US" sz="2400" dirty="0">
                <a:latin typeface="Constantia" panose="02030602050306030303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343400" cy="57912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600" b="1" dirty="0" smtClean="0">
                <a:latin typeface="Constantia" panose="02030602050306030303" pitchFamily="18" charset="0"/>
              </a:rPr>
              <a:t>Laboratory studies:</a:t>
            </a:r>
          </a:p>
          <a:p>
            <a:pPr marL="109728" indent="0">
              <a:buNone/>
            </a:pPr>
            <a:r>
              <a:rPr lang="en-US" sz="2600" b="1" dirty="0" smtClean="0">
                <a:latin typeface="Constantia" panose="02030602050306030303" pitchFamily="18" charset="0"/>
              </a:rPr>
              <a:t>Hematologic tests:</a:t>
            </a:r>
          </a:p>
          <a:p>
            <a:r>
              <a:rPr lang="en-US" sz="2600" dirty="0" smtClean="0">
                <a:latin typeface="Constantia" panose="02030602050306030303" pitchFamily="18" charset="0"/>
              </a:rPr>
              <a:t>A CBC count may reveal </a:t>
            </a:r>
            <a:r>
              <a:rPr lang="en-US" sz="2600" dirty="0" err="1" smtClean="0">
                <a:latin typeface="Constantia" panose="02030602050306030303" pitchFamily="18" charset="0"/>
              </a:rPr>
              <a:t>microcytic</a:t>
            </a:r>
            <a:r>
              <a:rPr lang="en-US" sz="2600" dirty="0" smtClean="0">
                <a:latin typeface="Constantia" panose="02030602050306030303" pitchFamily="18" charset="0"/>
              </a:rPr>
              <a:t> anemia due to iron deficiency or </a:t>
            </a:r>
            <a:r>
              <a:rPr lang="en-US" sz="2600" dirty="0" err="1" smtClean="0">
                <a:latin typeface="Constantia" panose="02030602050306030303" pitchFamily="18" charset="0"/>
              </a:rPr>
              <a:t>macrocytic</a:t>
            </a:r>
            <a:r>
              <a:rPr lang="en-US" sz="2600" dirty="0" smtClean="0">
                <a:latin typeface="Constantia" panose="02030602050306030303" pitchFamily="18" charset="0"/>
              </a:rPr>
              <a:t> anemia due to vitamin B-12 or </a:t>
            </a:r>
            <a:r>
              <a:rPr lang="en-US" sz="2600" dirty="0" err="1" smtClean="0">
                <a:latin typeface="Constantia" panose="02030602050306030303" pitchFamily="18" charset="0"/>
              </a:rPr>
              <a:t>folate</a:t>
            </a:r>
            <a:r>
              <a:rPr lang="en-US" sz="2600" dirty="0" smtClean="0">
                <a:latin typeface="Constantia" panose="02030602050306030303" pitchFamily="18" charset="0"/>
              </a:rPr>
              <a:t> malabsorption.</a:t>
            </a:r>
          </a:p>
          <a:p>
            <a:r>
              <a:rPr lang="en-US" sz="2600" dirty="0" smtClean="0">
                <a:latin typeface="Constantia" panose="02030602050306030303" pitchFamily="18" charset="0"/>
              </a:rPr>
              <a:t>Serum iron, vitamin B-12, and </a:t>
            </a:r>
            <a:r>
              <a:rPr lang="en-US" sz="2600" dirty="0" err="1" smtClean="0">
                <a:latin typeface="Constantia" panose="02030602050306030303" pitchFamily="18" charset="0"/>
              </a:rPr>
              <a:t>folate</a:t>
            </a:r>
            <a:r>
              <a:rPr lang="en-US" sz="2600" dirty="0" smtClean="0">
                <a:latin typeface="Constantia" panose="02030602050306030303" pitchFamily="18" charset="0"/>
              </a:rPr>
              <a:t> concentrations may help establish a diagnosis.</a:t>
            </a:r>
          </a:p>
          <a:p>
            <a:r>
              <a:rPr lang="en-US" sz="2600" dirty="0" err="1" smtClean="0">
                <a:latin typeface="Constantia" panose="02030602050306030303" pitchFamily="18" charset="0"/>
              </a:rPr>
              <a:t>Prothrombin</a:t>
            </a:r>
            <a:r>
              <a:rPr lang="en-US" sz="2600" dirty="0" smtClean="0">
                <a:latin typeface="Constantia" panose="02030602050306030303" pitchFamily="18" charset="0"/>
              </a:rPr>
              <a:t> time may be prolonged because of malabsorption of vitamin K, a fat-soluble vitamin.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524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anose="02030602050306030303" pitchFamily="18" charset="0"/>
              </a:rPr>
              <a:t>Differential diagnosis:</a:t>
            </a:r>
            <a:endParaRPr lang="en-US" sz="32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575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190999" cy="5410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Electrolytes and chemistries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</a:p>
          <a:p>
            <a:pPr marL="109728" indent="0">
              <a:buNone/>
            </a:pPr>
            <a:r>
              <a:rPr lang="en-US" sz="2400" dirty="0" smtClean="0">
                <a:latin typeface="Constantia" panose="02030602050306030303" pitchFamily="18" charset="0"/>
              </a:rPr>
              <a:t>Malabsorption can involve electrolyte imbalances, such as </a:t>
            </a:r>
            <a:r>
              <a:rPr lang="en-US" sz="2400" dirty="0" err="1" smtClean="0">
                <a:latin typeface="Constantia" panose="02030602050306030303" pitchFamily="18" charset="0"/>
              </a:rPr>
              <a:t>hypokalemia</a:t>
            </a:r>
            <a:r>
              <a:rPr lang="en-US" sz="2400" dirty="0" smtClean="0">
                <a:latin typeface="Constantia" panose="02030602050306030303" pitchFamily="18" charset="0"/>
              </a:rPr>
              <a:t>,  </a:t>
            </a:r>
            <a:r>
              <a:rPr lang="en-US" sz="2400" dirty="0" err="1" smtClean="0">
                <a:latin typeface="Constantia" panose="02030602050306030303" pitchFamily="18" charset="0"/>
              </a:rPr>
              <a:t>hypocalcemia</a:t>
            </a:r>
            <a:r>
              <a:rPr lang="en-US" sz="2400" dirty="0" smtClean="0">
                <a:latin typeface="Constantia" panose="02030602050306030303" pitchFamily="18" charset="0"/>
              </a:rPr>
              <a:t>, </a:t>
            </a:r>
            <a:r>
              <a:rPr lang="en-US" sz="2400" dirty="0" err="1" smtClean="0">
                <a:latin typeface="Constantia" panose="02030602050306030303" pitchFamily="18" charset="0"/>
              </a:rPr>
              <a:t>hypomagnesemia</a:t>
            </a:r>
            <a:r>
              <a:rPr lang="en-US" sz="2400" dirty="0" smtClean="0">
                <a:latin typeface="Constantia" panose="02030602050306030303" pitchFamily="18" charset="0"/>
              </a:rPr>
              <a:t>, and metabolic acidosis.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Protein malabsorption may cause </a:t>
            </a:r>
            <a:r>
              <a:rPr lang="en-US" sz="2400" dirty="0" err="1" smtClean="0">
                <a:latin typeface="Constantia" panose="02030602050306030303" pitchFamily="18" charset="0"/>
              </a:rPr>
              <a:t>hypoproteinemia</a:t>
            </a:r>
            <a:r>
              <a:rPr lang="en-US" sz="2400" dirty="0" smtClean="0">
                <a:latin typeface="Constantia" panose="02030602050306030303" pitchFamily="18" charset="0"/>
              </a:rPr>
              <a:t> and </a:t>
            </a:r>
            <a:r>
              <a:rPr lang="en-US" sz="2400" dirty="0" err="1" smtClean="0">
                <a:latin typeface="Constantia" panose="02030602050306030303" pitchFamily="18" charset="0"/>
              </a:rPr>
              <a:t>hypoalbuminemia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066800"/>
            <a:ext cx="4267200" cy="5486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Fat malabsorption can lead to low serum levels of triglycerides, cholesterol, and alpha- and beta-carotene.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Westergren</a:t>
            </a:r>
            <a:r>
              <a:rPr lang="en-US" sz="2400" dirty="0" smtClean="0">
                <a:latin typeface="Constantia" panose="02030602050306030303" pitchFamily="18" charset="0"/>
              </a:rPr>
              <a:t> sedimentation rate is elevated in </a:t>
            </a:r>
            <a:r>
              <a:rPr lang="en-US" sz="2400" dirty="0" err="1" smtClean="0">
                <a:latin typeface="Constantia" panose="02030602050306030303" pitchFamily="18" charset="0"/>
              </a:rPr>
              <a:t>Crohn</a:t>
            </a:r>
            <a:r>
              <a:rPr lang="en-US" sz="2400" dirty="0" smtClean="0">
                <a:latin typeface="Constantia" panose="02030602050306030303" pitchFamily="18" charset="0"/>
              </a:rPr>
              <a:t> disease and Whipple disease.</a:t>
            </a:r>
          </a:p>
          <a:p>
            <a:pPr marL="109728" indent="0">
              <a:buNone/>
            </a:pP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Laboratory Studies: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8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958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Diarrhea:</a:t>
            </a:r>
            <a:r>
              <a:rPr lang="en-US" sz="2400" dirty="0" smtClean="0">
                <a:latin typeface="Constantia" panose="02030602050306030303" pitchFamily="18" charset="0"/>
              </a:rPr>
              <a:t> Diarrhea</a:t>
            </a:r>
            <a:r>
              <a:rPr lang="en-US" sz="2400" b="1" dirty="0" smtClean="0">
                <a:latin typeface="Constantia" panose="02030602050306030303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frequently is watery, reflecting the osmotic load received by the intestine.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Bacterial action producing </a:t>
            </a:r>
            <a:r>
              <a:rPr lang="en-US" sz="2400" dirty="0" err="1" smtClean="0">
                <a:latin typeface="Constantia" panose="02030602050306030303" pitchFamily="18" charset="0"/>
              </a:rPr>
              <a:t>hydroxy</a:t>
            </a:r>
            <a:r>
              <a:rPr lang="en-US" sz="2400" dirty="0" smtClean="0">
                <a:latin typeface="Constantia" panose="02030602050306030303" pitchFamily="18" charset="0"/>
              </a:rPr>
              <a:t> fatty acids from undigested fat further worsening the diarrhea.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495800" cy="5638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err="1" smtClean="0">
                <a:latin typeface="Constantia" panose="02030602050306030303" pitchFamily="18" charset="0"/>
              </a:rPr>
              <a:t>Steatorrhea</a:t>
            </a:r>
            <a:r>
              <a:rPr lang="en-US" sz="2400" b="1" dirty="0" smtClean="0">
                <a:latin typeface="Constantia" panose="02030602050306030303" pitchFamily="18" charset="0"/>
              </a:rPr>
              <a:t>: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is the result of fat malabsorption.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The hallmark of </a:t>
            </a:r>
            <a:r>
              <a:rPr lang="en-US" sz="2400" dirty="0" err="1">
                <a:latin typeface="Constantia" panose="02030602050306030303" pitchFamily="18" charset="0"/>
              </a:rPr>
              <a:t>steatorrhea</a:t>
            </a:r>
            <a:r>
              <a:rPr lang="en-US" sz="2400" dirty="0">
                <a:latin typeface="Constantia" panose="02030602050306030303" pitchFamily="18" charset="0"/>
              </a:rPr>
              <a:t> is the passage of pale, bulky, and malodorous stools.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Such stools often float on top of the toilet water and are difficult to flush. Also, patients find floating oil droplets in the toilet following defecation.</a:t>
            </a:r>
          </a:p>
          <a:p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7722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nstantia" panose="02030602050306030303" pitchFamily="18" charset="0"/>
              </a:rPr>
              <a:t>Malabsorption Syndrome:</a:t>
            </a:r>
            <a:endParaRPr lang="en-US" sz="32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75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14799" cy="5334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Serology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No serologic tests are specific for malabsorption.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Serum </a:t>
            </a:r>
            <a:r>
              <a:rPr lang="en-US" sz="2400" dirty="0" err="1" smtClean="0">
                <a:latin typeface="Constantia" panose="02030602050306030303" pitchFamily="18" charset="0"/>
              </a:rPr>
              <a:t>antigliadin</a:t>
            </a:r>
            <a:r>
              <a:rPr lang="en-US" sz="2400" dirty="0" smtClean="0">
                <a:latin typeface="Constantia" panose="02030602050306030303" pitchFamily="18" charset="0"/>
              </a:rPr>
              <a:t> and </a:t>
            </a:r>
            <a:r>
              <a:rPr lang="en-US" sz="2400" dirty="0" err="1" smtClean="0">
                <a:latin typeface="Constantia" panose="02030602050306030303" pitchFamily="18" charset="0"/>
              </a:rPr>
              <a:t>antiendomysial</a:t>
            </a:r>
            <a:r>
              <a:rPr lang="en-US" sz="2400" dirty="0" smtClean="0">
                <a:latin typeface="Constantia" panose="02030602050306030303" pitchFamily="18" charset="0"/>
              </a:rPr>
              <a:t> antibodies can be used to help diagnose celiac </a:t>
            </a:r>
            <a:r>
              <a:rPr lang="en-US" sz="2400" dirty="0" err="1" smtClean="0">
                <a:latin typeface="Constantia" panose="02030602050306030303" pitchFamily="18" charset="0"/>
              </a:rPr>
              <a:t>sprue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Serum </a:t>
            </a:r>
            <a:r>
              <a:rPr lang="en-US" sz="2400" dirty="0" err="1" smtClean="0">
                <a:latin typeface="Constantia" panose="02030602050306030303" pitchFamily="18" charset="0"/>
              </a:rPr>
              <a:t>IgA</a:t>
            </a:r>
            <a:r>
              <a:rPr lang="en-US" sz="2400" dirty="0" smtClean="0">
                <a:latin typeface="Constantia" panose="02030602050306030303" pitchFamily="18" charset="0"/>
              </a:rPr>
              <a:t> can be used to rule out </a:t>
            </a:r>
            <a:r>
              <a:rPr lang="en-US" sz="2400" dirty="0" err="1" smtClean="0">
                <a:latin typeface="Constantia" panose="02030602050306030303" pitchFamily="18" charset="0"/>
              </a:rPr>
              <a:t>IgA</a:t>
            </a:r>
            <a:r>
              <a:rPr lang="en-US" sz="2400" dirty="0" smtClean="0">
                <a:latin typeface="Constantia" panose="02030602050306030303" pitchFamily="18" charset="0"/>
              </a:rPr>
              <a:t> deficiency.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038600" cy="5486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Determination of fecal </a:t>
            </a:r>
            <a:r>
              <a:rPr lang="en-US" sz="2400" dirty="0" err="1" smtClean="0">
                <a:latin typeface="Constantia" panose="02030602050306030303" pitchFamily="18" charset="0"/>
              </a:rPr>
              <a:t>elastase</a:t>
            </a:r>
            <a:r>
              <a:rPr lang="en-US" sz="2400" dirty="0" smtClean="0">
                <a:latin typeface="Constantia" panose="02030602050306030303" pitchFamily="18" charset="0"/>
              </a:rPr>
              <a:t> and </a:t>
            </a:r>
            <a:r>
              <a:rPr lang="en-US" sz="2400" dirty="0" err="1" smtClean="0">
                <a:latin typeface="Constantia" panose="02030602050306030303" pitchFamily="18" charset="0"/>
              </a:rPr>
              <a:t>chymotrypsin</a:t>
            </a:r>
            <a:r>
              <a:rPr lang="en-US" sz="2400" dirty="0" smtClean="0">
                <a:latin typeface="Constantia" panose="02030602050306030303" pitchFamily="18" charset="0"/>
              </a:rPr>
              <a:t> (2 proteases produced by the pancreas) can be used to try to distinguish between pancreatic causes and intestinal causes of malabsorption.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Laboratory Studies: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810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190999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Imaging </a:t>
            </a:r>
            <a:r>
              <a:rPr lang="en-US" sz="2400" b="1" dirty="0">
                <a:latin typeface="Constantia" panose="02030602050306030303" pitchFamily="18" charset="0"/>
              </a:rPr>
              <a:t>Studies:</a:t>
            </a:r>
          </a:p>
          <a:p>
            <a:pPr marL="109728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Small bowel barium studies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An abnormal small bowel pattern from barium studies may reveal the nature of malabsorption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The mucosa pattern in celiac disease often becomes obliterated or coarsened.</a:t>
            </a:r>
          </a:p>
          <a:p>
            <a:endParaRPr lang="en-US" sz="2000" dirty="0">
              <a:latin typeface="Constantia" panose="02030602050306030303" pitchFamily="18" charset="0"/>
            </a:endParaRPr>
          </a:p>
          <a:p>
            <a:endParaRPr lang="en-US" sz="2000" dirty="0">
              <a:latin typeface="Constantia" panose="02030602050306030303" pitchFamily="18" charset="0"/>
            </a:endParaRPr>
          </a:p>
          <a:p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066800"/>
            <a:ext cx="4267200" cy="5715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Flocculation of the barium occurs in the gut lumen.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Small bowel dilatation and </a:t>
            </a:r>
            <a:r>
              <a:rPr lang="en-US" sz="2400" dirty="0" err="1" smtClean="0">
                <a:latin typeface="Constantia" panose="02030602050306030303" pitchFamily="18" charset="0"/>
              </a:rPr>
              <a:t>diverticulosis</a:t>
            </a:r>
            <a:r>
              <a:rPr lang="en-US" sz="2400" dirty="0" smtClean="0">
                <a:latin typeface="Constantia" panose="02030602050306030303" pitchFamily="18" charset="0"/>
              </a:rPr>
              <a:t> in scleroderma.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Regional enteritis of the small intestine can lead to stricture, ulceration, and fistula formation.</a:t>
            </a:r>
          </a:p>
          <a:p>
            <a:endParaRPr lang="en-US" sz="2200" dirty="0">
              <a:latin typeface="Constantia" panose="02030602050306030303" pitchFamily="18" charset="0"/>
            </a:endParaRP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Laboratory Studies: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89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r.Sofi\Pictures\Chronic_pancr_ERCP_edt2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043" y="914400"/>
            <a:ext cx="4335795" cy="2986881"/>
          </a:xfrm>
          <a:prstGeom prst="rect">
            <a:avLst/>
          </a:prstGeom>
          <a:noFill/>
        </p:spPr>
      </p:pic>
      <p:pic>
        <p:nvPicPr>
          <p:cNvPr id="6" name="Picture 2" descr="C:\Users\Dr.Sofi\Pictures\Celiac_disease_Endosc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914400"/>
            <a:ext cx="3886199" cy="394749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800600" y="4876800"/>
            <a:ext cx="396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Scalloped duodenal folds seen on endoscopy in a patient with celiac disease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4572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Celiac disease</a:t>
            </a:r>
            <a:endParaRPr lang="en-US" sz="2000" b="1" dirty="0">
              <a:latin typeface="Constant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038600"/>
            <a:ext cx="426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tantia" pitchFamily="18" charset="0"/>
              </a:rPr>
              <a:t>Severe pancreatic duct changes with dilation of the main pancreatic duct and of the primary and secondary branches.</a:t>
            </a:r>
            <a:endParaRPr lang="en-US" sz="2000" dirty="0">
              <a:latin typeface="Constant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572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ERCP in chronic pancreatitis</a:t>
            </a:r>
            <a:endParaRPr lang="en-US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44196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Tests of fat malabsorption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Many disease processes result in fat malabsorption.</a:t>
            </a:r>
          </a:p>
          <a:p>
            <a:r>
              <a:rPr lang="en-US" sz="2400" b="1" dirty="0" smtClean="0">
                <a:latin typeface="Constantia" panose="02030602050306030303" pitchFamily="18" charset="0"/>
              </a:rPr>
              <a:t>Quantitative measurement of fat </a:t>
            </a:r>
            <a:r>
              <a:rPr lang="en-US" sz="2400" dirty="0" smtClean="0">
                <a:latin typeface="Constantia" panose="02030602050306030303" pitchFamily="18" charset="0"/>
              </a:rPr>
              <a:t>absorption, a 72-hour fecal fat collection is often performed.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Patients will consume a normal amount (80-100 g/d) of fat before and during the collection.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Based on this intake, fecal fat excretion in healthy person should be less than 7 g/d.</a:t>
            </a:r>
          </a:p>
          <a:p>
            <a:pPr>
              <a:buNone/>
            </a:pPr>
            <a:endParaRPr lang="en-US" sz="2000" dirty="0" smtClean="0">
              <a:latin typeface="Constantia" panose="02030602050306030303" pitchFamily="18" charset="0"/>
            </a:endParaRPr>
          </a:p>
          <a:p>
            <a:endParaRPr lang="en-US" sz="2400" dirty="0">
              <a:latin typeface="Constantia" panose="02030602050306030303" pitchFamily="18" charset="0"/>
            </a:endParaRPr>
          </a:p>
          <a:p>
            <a:pPr marL="109728" indent="0">
              <a:buNone/>
            </a:pP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91000" cy="5562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S</a:t>
            </a:r>
            <a:r>
              <a:rPr lang="en-US" sz="2400" b="1" dirty="0" smtClean="0">
                <a:latin typeface="Constantia" panose="02030602050306030303" pitchFamily="18" charset="0"/>
              </a:rPr>
              <a:t>erum </a:t>
            </a:r>
            <a:r>
              <a:rPr lang="en-US" sz="2400" b="1" dirty="0" err="1" smtClean="0">
                <a:latin typeface="Constantia" panose="02030602050306030303" pitchFamily="18" charset="0"/>
              </a:rPr>
              <a:t>retinyl</a:t>
            </a:r>
            <a:r>
              <a:rPr lang="en-US" sz="2400" b="1" dirty="0" smtClean="0">
                <a:latin typeface="Constantia" panose="02030602050306030303" pitchFamily="18" charset="0"/>
              </a:rPr>
              <a:t> </a:t>
            </a:r>
            <a:r>
              <a:rPr lang="en-US" sz="2400" b="1" dirty="0" err="1" smtClean="0">
                <a:latin typeface="Constantia" panose="02030602050306030303" pitchFamily="18" charset="0"/>
              </a:rPr>
              <a:t>palmitate</a:t>
            </a:r>
            <a:r>
              <a:rPr lang="en-US" sz="2400" b="1" dirty="0" smtClean="0">
                <a:latin typeface="Constantia" panose="02030602050306030303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to identify severe cases of fat malabsorption may be useful relative to the 72-hour fecal fat test.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Qualitative tests include the </a:t>
            </a:r>
            <a:r>
              <a:rPr lang="en-US" sz="2400" b="1" dirty="0" smtClean="0">
                <a:latin typeface="Constantia" panose="02030602050306030303" pitchFamily="18" charset="0"/>
              </a:rPr>
              <a:t>acid </a:t>
            </a:r>
            <a:r>
              <a:rPr lang="en-US" sz="2400" b="1" dirty="0" err="1" smtClean="0">
                <a:latin typeface="Constantia" panose="02030602050306030303" pitchFamily="18" charset="0"/>
              </a:rPr>
              <a:t>steatocrit</a:t>
            </a:r>
            <a:r>
              <a:rPr lang="en-US" sz="2400" b="1" dirty="0" smtClean="0">
                <a:latin typeface="Constantia" panose="02030602050306030303" pitchFamily="18" charset="0"/>
              </a:rPr>
              <a:t> test and Sudan III stain of stoo</a:t>
            </a:r>
            <a:r>
              <a:rPr lang="en-US" sz="2400" dirty="0" smtClean="0">
                <a:latin typeface="Constantia" panose="02030602050306030303" pitchFamily="18" charset="0"/>
              </a:rPr>
              <a:t>l, but these tests are less reliable </a:t>
            </a:r>
          </a:p>
          <a:p>
            <a:pPr>
              <a:buNone/>
            </a:pPr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2286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Other Tests</a:t>
            </a:r>
          </a:p>
        </p:txBody>
      </p:sp>
    </p:spTree>
    <p:extLst>
      <p:ext uri="{BB962C8B-B14F-4D97-AF65-F5344CB8AC3E}">
        <p14:creationId xmlns:p14="http://schemas.microsoft.com/office/powerpoint/2010/main" val="2963157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114800" cy="54864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D-</a:t>
            </a:r>
            <a:r>
              <a:rPr lang="en-US" sz="2400" b="1" dirty="0" err="1" smtClean="0">
                <a:latin typeface="Constantia" panose="02030602050306030303" pitchFamily="18" charset="0"/>
              </a:rPr>
              <a:t>xylose</a:t>
            </a:r>
            <a:r>
              <a:rPr lang="en-US" sz="2400" b="1" dirty="0" smtClean="0">
                <a:latin typeface="Constantia" panose="02030602050306030303" pitchFamily="18" charset="0"/>
              </a:rPr>
              <a:t> test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D-</a:t>
            </a:r>
            <a:r>
              <a:rPr lang="en-US" sz="2400" dirty="0" err="1" smtClean="0">
                <a:latin typeface="Constantia" panose="02030602050306030303" pitchFamily="18" charset="0"/>
              </a:rPr>
              <a:t>xylose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test is used to document the integrity of the intestinal mucosa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Facilitated diffusion in the proximal intestine primarily absorbs D-</a:t>
            </a:r>
            <a:r>
              <a:rPr lang="en-US" sz="2400" dirty="0" err="1" smtClean="0">
                <a:latin typeface="Constantia" panose="02030602050306030303" pitchFamily="18" charset="0"/>
              </a:rPr>
              <a:t>xylose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In normal individuals, a 25 g oral dose of D-</a:t>
            </a:r>
            <a:r>
              <a:rPr lang="en-US" sz="2400" dirty="0" err="1" smtClean="0">
                <a:latin typeface="Constantia" pitchFamily="18" charset="0"/>
              </a:rPr>
              <a:t>xylose</a:t>
            </a:r>
            <a:r>
              <a:rPr lang="en-US" sz="2400" dirty="0" smtClean="0">
                <a:latin typeface="Constantia" pitchFamily="18" charset="0"/>
              </a:rPr>
              <a:t> will be absorbed and excreted in the urine 4.5 g in 5 hours.</a:t>
            </a:r>
          </a:p>
          <a:p>
            <a:endParaRPr lang="en-US" sz="2400" dirty="0">
              <a:latin typeface="Constantia" panose="02030602050306030303" pitchFamily="18" charset="0"/>
            </a:endParaRPr>
          </a:p>
          <a:p>
            <a:endParaRPr lang="en-US" sz="2000" dirty="0" smtClean="0">
              <a:latin typeface="Constantia" panose="02030602050306030303" pitchFamily="18" charset="0"/>
            </a:endParaRPr>
          </a:p>
          <a:p>
            <a:endParaRPr lang="en-US" sz="2000" dirty="0">
              <a:latin typeface="Constantia" panose="02030602050306030303" pitchFamily="18" charset="0"/>
            </a:endParaRPr>
          </a:p>
          <a:p>
            <a:pPr marL="109728" indent="0">
              <a:buNone/>
            </a:pPr>
            <a:endParaRPr lang="en-US" sz="2000" dirty="0">
              <a:latin typeface="Constantia" panose="02030602050306030303" pitchFamily="18" charset="0"/>
            </a:endParaRPr>
          </a:p>
          <a:p>
            <a:pPr marL="109728" indent="0">
              <a:buNone/>
            </a:pP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95800" y="914400"/>
            <a:ext cx="4419600" cy="5410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If </a:t>
            </a:r>
            <a:r>
              <a:rPr lang="en-US" sz="2400" dirty="0">
                <a:latin typeface="Constantia" panose="02030602050306030303" pitchFamily="18" charset="0"/>
              </a:rPr>
              <a:t>the absorption of D-xylose is impaired due to either a luminal factor </a:t>
            </a:r>
            <a:r>
              <a:rPr lang="en-US" sz="2400" dirty="0" smtClean="0">
                <a:latin typeface="Constantia" panose="02030602050306030303" pitchFamily="18" charset="0"/>
              </a:rPr>
              <a:t>(e.g., </a:t>
            </a:r>
            <a:r>
              <a:rPr lang="en-US" sz="2400" dirty="0">
                <a:latin typeface="Constantia" panose="02030602050306030303" pitchFamily="18" charset="0"/>
              </a:rPr>
              <a:t>bacterial overgrowth) or a reduced or damaged mucosal surface area </a:t>
            </a:r>
            <a:r>
              <a:rPr lang="en-US" sz="2400" dirty="0" smtClean="0">
                <a:latin typeface="Constantia" panose="02030602050306030303" pitchFamily="18" charset="0"/>
              </a:rPr>
              <a:t>(e.g., </a:t>
            </a:r>
            <a:r>
              <a:rPr lang="en-US" sz="2400" dirty="0">
                <a:latin typeface="Constantia" panose="02030602050306030303" pitchFamily="18" charset="0"/>
              </a:rPr>
              <a:t>surgical resection, celiac disease), urinary excretion is lower than normal.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Cases of pancreatic insufficiency usually result in normal urinary excretion because the absorption of D-xylose is still intact.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2286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anose="02030602050306030303" pitchFamily="18" charset="0"/>
              </a:rPr>
              <a:t>Laboratory Studies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76032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41910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Tests of carbohydrate absorption</a:t>
            </a:r>
            <a:r>
              <a:rPr lang="en-US" sz="2400" dirty="0" smtClean="0">
                <a:latin typeface="Constantia" pitchFamily="18" charset="0"/>
              </a:rPr>
              <a:t>: 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A simple sensitive test for carbohydrate malabsorption is the </a:t>
            </a:r>
            <a:r>
              <a:rPr lang="en-US" sz="2400" b="1" dirty="0" smtClean="0">
                <a:latin typeface="Constantia" pitchFamily="18" charset="0"/>
              </a:rPr>
              <a:t>hydrogen breath test</a:t>
            </a:r>
            <a:r>
              <a:rPr lang="en-US" sz="2400" dirty="0" smtClean="0">
                <a:latin typeface="Constantia" pitchFamily="18" charset="0"/>
              </a:rPr>
              <a:t>, in which patients are given an oral solution of lactose.</a:t>
            </a:r>
            <a:r>
              <a:rPr lang="en-US" sz="2400" baseline="30000" dirty="0" smtClean="0">
                <a:latin typeface="Constantia" pitchFamily="18" charset="0"/>
              </a:rPr>
              <a:t> 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In cases of lactase deficiency, colonic flora digest the unabsorbed lactose, resulting in an elevated hydrogen content in the expired air. 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91000" cy="5257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Bacterial overgrowth or rapid transit also can cause an early rise in breath hydrogen, necessitating the use of glucose instead of lactose to make a diagnosis. However, 18% of patients are hydrogen </a:t>
            </a:r>
            <a:r>
              <a:rPr lang="en-US" sz="2400" dirty="0" err="1" smtClean="0">
                <a:latin typeface="Constantia" pitchFamily="18" charset="0"/>
              </a:rPr>
              <a:t>nonexcretors</a:t>
            </a:r>
            <a:r>
              <a:rPr lang="en-US" sz="2400" dirty="0" smtClean="0">
                <a:latin typeface="Constantia" pitchFamily="18" charset="0"/>
              </a:rPr>
              <a:t>, causing a false-negative test result.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Other tests: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Test of bile salt absorption</a:t>
            </a:r>
            <a:r>
              <a:rPr lang="en-US" sz="2400" dirty="0" smtClean="0">
                <a:latin typeface="Constantia" pitchFamily="18" charset="0"/>
              </a:rPr>
              <a:t>: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Bile salt breath test can determine the integrity of bile salt metabolism.</a:t>
            </a:r>
          </a:p>
          <a:p>
            <a:r>
              <a:rPr lang="en-US" sz="2400" dirty="0" smtClean="0">
                <a:latin typeface="Constantia" pitchFamily="18" charset="0"/>
              </a:rPr>
              <a:t>The patient is given oral conjugated bile salt, such as </a:t>
            </a:r>
            <a:r>
              <a:rPr lang="en-US" sz="2400" dirty="0" err="1" smtClean="0">
                <a:latin typeface="Constantia" pitchFamily="18" charset="0"/>
              </a:rPr>
              <a:t>glycine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cholic</a:t>
            </a:r>
            <a:r>
              <a:rPr lang="en-US" sz="2400" dirty="0" smtClean="0">
                <a:latin typeface="Constantia" pitchFamily="18" charset="0"/>
              </a:rPr>
              <a:t> acid with the </a:t>
            </a:r>
            <a:r>
              <a:rPr lang="en-US" sz="2400" dirty="0" err="1" smtClean="0">
                <a:latin typeface="Constantia" pitchFamily="18" charset="0"/>
              </a:rPr>
              <a:t>glycine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radiolabeled</a:t>
            </a:r>
            <a:r>
              <a:rPr lang="en-US" sz="2400" dirty="0" smtClean="0">
                <a:latin typeface="Constantia" pitchFamily="18" charset="0"/>
              </a:rPr>
              <a:t> in the carbon position.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191000" cy="5181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 bile salt is </a:t>
            </a:r>
            <a:r>
              <a:rPr lang="en-US" sz="2400" dirty="0" err="1" smtClean="0">
                <a:latin typeface="Constantia" pitchFamily="18" charset="0"/>
              </a:rPr>
              <a:t>deconjugated</a:t>
            </a:r>
            <a:r>
              <a:rPr lang="en-US" sz="2400" dirty="0" smtClean="0">
                <a:latin typeface="Constantia" pitchFamily="18" charset="0"/>
              </a:rPr>
              <a:t> and subsequently metabolized by bacteria, leading to a radioactively labeled elevated breath carbon dioxide level if interrupted </a:t>
            </a:r>
            <a:r>
              <a:rPr lang="en-US" sz="2400" dirty="0" err="1" smtClean="0">
                <a:latin typeface="Constantia" pitchFamily="18" charset="0"/>
              </a:rPr>
              <a:t>enterohepatic</a:t>
            </a:r>
            <a:r>
              <a:rPr lang="en-US" sz="2400" dirty="0" smtClean="0">
                <a:latin typeface="Constantia" pitchFamily="18" charset="0"/>
              </a:rPr>
              <a:t> circulation, such as bacterial overgrowth, </a:t>
            </a:r>
            <a:r>
              <a:rPr lang="en-US" sz="2400" dirty="0" err="1" smtClean="0">
                <a:latin typeface="Constantia" pitchFamily="18" charset="0"/>
              </a:rPr>
              <a:t>ileal</a:t>
            </a:r>
            <a:r>
              <a:rPr lang="en-US" sz="2400" dirty="0" smtClean="0">
                <a:latin typeface="Constantia" pitchFamily="18" charset="0"/>
              </a:rPr>
              <a:t> resection, or disease, is present. </a:t>
            </a:r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Other tests: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Wireless capsule endoscopy</a:t>
            </a:r>
            <a:r>
              <a:rPr lang="en-US" sz="2400" dirty="0" smtClean="0">
                <a:latin typeface="Constantia" pitchFamily="18" charset="0"/>
              </a:rPr>
              <a:t> :</a:t>
            </a:r>
          </a:p>
          <a:p>
            <a:r>
              <a:rPr lang="en-US" sz="2400" dirty="0" smtClean="0">
                <a:latin typeface="Constantia" pitchFamily="18" charset="0"/>
              </a:rPr>
              <a:t> Wireless capsule endoscopy allows for visualization of the entire small bowel and allows for much more detailed evaluation of small bowel mucosal disease than barium studies. Thus, it may have a role in evaluating suspected small bowel disease (such as </a:t>
            </a:r>
            <a:r>
              <a:rPr lang="en-US" sz="2400" dirty="0" err="1" smtClean="0">
                <a:latin typeface="Constantia" pitchFamily="18" charset="0"/>
              </a:rPr>
              <a:t>Crohn's</a:t>
            </a:r>
            <a:r>
              <a:rPr lang="en-US" sz="2400" dirty="0" smtClean="0">
                <a:latin typeface="Constantia" pitchFamily="18" charset="0"/>
              </a:rPr>
              <a:t> disease) associated with malabsorption. </a:t>
            </a: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91000" cy="4953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Because of the risk of retention, wireless capsule endoscopy should generally be avoided in patients with known or suspected small bowel strictures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286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Other tests: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Upper endoscopy with small bowel mucosal biopsy</a:t>
            </a:r>
          </a:p>
          <a:p>
            <a:r>
              <a:rPr lang="en-US" sz="2400" dirty="0" smtClean="0">
                <a:latin typeface="Constantia" pitchFamily="18" charset="0"/>
              </a:rPr>
              <a:t>Establishing a definitive diagnosis of malabsorption of the mucosal phase often can be achieved by </a:t>
            </a:r>
            <a:r>
              <a:rPr lang="en-US" sz="2400" dirty="0" err="1" smtClean="0">
                <a:latin typeface="Constantia" pitchFamily="18" charset="0"/>
              </a:rPr>
              <a:t>histologic</a:t>
            </a:r>
            <a:r>
              <a:rPr lang="en-US" sz="2400" dirty="0" smtClean="0">
                <a:latin typeface="Constantia" pitchFamily="18" charset="0"/>
              </a:rPr>
              <a:t> examination of biopsied mucosal specimens obtained during routine upper endoscopy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715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Examples of conditions that can be diagnosed this way include celiac </a:t>
            </a:r>
            <a:r>
              <a:rPr lang="en-US" sz="2400" dirty="0" err="1" smtClean="0">
                <a:latin typeface="Constantia" pitchFamily="18" charset="0"/>
              </a:rPr>
              <a:t>sprue</a:t>
            </a:r>
            <a:r>
              <a:rPr lang="en-US" sz="2400" dirty="0" smtClean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giardiasis</a:t>
            </a:r>
            <a:r>
              <a:rPr lang="en-US" sz="2400" dirty="0" smtClean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Crohn</a:t>
            </a:r>
            <a:r>
              <a:rPr lang="en-US" sz="2400" dirty="0" smtClean="0">
                <a:latin typeface="Constantia" pitchFamily="18" charset="0"/>
              </a:rPr>
              <a:t> disease, Whipple disease, </a:t>
            </a:r>
            <a:r>
              <a:rPr lang="en-US" sz="2400" dirty="0" err="1" smtClean="0">
                <a:latin typeface="Constantia" pitchFamily="18" charset="0"/>
              </a:rPr>
              <a:t>amyloidosis</a:t>
            </a:r>
            <a:r>
              <a:rPr lang="en-US" sz="2400" dirty="0" smtClean="0">
                <a:latin typeface="Constantia" pitchFamily="18" charset="0"/>
              </a:rPr>
              <a:t>, </a:t>
            </a:r>
            <a:r>
              <a:rPr lang="en-US" sz="2400" dirty="0" err="1" smtClean="0">
                <a:latin typeface="Constantia" pitchFamily="18" charset="0"/>
              </a:rPr>
              <a:t>abetalipoproteinemia</a:t>
            </a:r>
            <a:r>
              <a:rPr lang="en-US" sz="2400" dirty="0" smtClean="0">
                <a:latin typeface="Constantia" pitchFamily="18" charset="0"/>
              </a:rPr>
              <a:t>, and lymphoma.</a:t>
            </a: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286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Other tests: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82327"/>
              </p:ext>
            </p:extLst>
          </p:nvPr>
        </p:nvGraphicFramePr>
        <p:xfrm>
          <a:off x="0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572000"/>
                <a:gridCol w="4572000"/>
              </a:tblGrid>
              <a:tr h="489857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onstantia"/>
                          <a:cs typeface="Constantia"/>
                        </a:rPr>
                        <a:t>Laboratory features of malabsorption</a:t>
                      </a:r>
                      <a:endParaRPr lang="en-US" sz="2400" b="1" dirty="0" smtClean="0">
                        <a:latin typeface="Constantia"/>
                        <a:cs typeface="Constanti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fontAlgn="ctr"/>
                      <a:endParaRPr lang="en-US" b="1" dirty="0"/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ctr"/>
                      <a:r>
                        <a:rPr lang="en-US" sz="2000" dirty="0">
                          <a:latin typeface="Constantia"/>
                          <a:cs typeface="Constantia"/>
                        </a:rPr>
                        <a:t>Decreased</a:t>
                      </a:r>
                      <a:endParaRPr lang="en-US" sz="2000" b="1" dirty="0">
                        <a:latin typeface="Constantia"/>
                        <a:cs typeface="Constantia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000" dirty="0">
                          <a:latin typeface="Constantia"/>
                          <a:cs typeface="Constantia"/>
                        </a:rPr>
                        <a:t>Increased</a:t>
                      </a:r>
                      <a:endParaRPr lang="en-US" sz="2000" b="1" dirty="0">
                        <a:latin typeface="Constantia"/>
                        <a:cs typeface="Constantia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Hemoglobin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Oxalate in urine</a:t>
                      </a:r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Serum or RBC folate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>
                          <a:latin typeface="Constantia"/>
                          <a:cs typeface="Constantia"/>
                        </a:rPr>
                        <a:t>Prothrombin</a:t>
                      </a:r>
                      <a:r>
                        <a:rPr lang="en-US" sz="2000" dirty="0">
                          <a:latin typeface="Constantia"/>
                          <a:cs typeface="Constantia"/>
                        </a:rPr>
                        <a:t> time</a:t>
                      </a:r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Serum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Serum total iron binding capacity</a:t>
                      </a:r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Iron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ctr"/>
                      <a:endParaRPr lang="en-US" b="1" dirty="0">
                        <a:latin typeface="Constantia"/>
                        <a:cs typeface="Constantia"/>
                      </a:endParaRPr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>
                          <a:latin typeface="Constantia"/>
                          <a:cs typeface="Constantia"/>
                        </a:rPr>
                        <a:t>Ferritin</a:t>
                      </a:r>
                      <a:endParaRPr lang="en-US" sz="2000" dirty="0">
                        <a:latin typeface="Constantia"/>
                        <a:cs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 anchor="ctr"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Vitamin B12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Calcium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Magnesium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Cholesterol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Carotene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Albumin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  <a:tr h="48985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latin typeface="Constantia"/>
                          <a:cs typeface="Constantia"/>
                        </a:rPr>
                        <a:t>25-hydroxyvitamin 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Constantia"/>
                        <a:cs typeface="Constanti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4191000" cy="58674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Weight loss and </a:t>
            </a:r>
            <a:r>
              <a:rPr lang="en-US" sz="2400" b="1" dirty="0" smtClean="0">
                <a:latin typeface="Constantia" panose="02030602050306030303" pitchFamily="18" charset="0"/>
              </a:rPr>
              <a:t>fatigue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Weight </a:t>
            </a:r>
            <a:r>
              <a:rPr lang="en-US" sz="2400" dirty="0">
                <a:latin typeface="Constantia" panose="02030602050306030303" pitchFamily="18" charset="0"/>
              </a:rPr>
              <a:t>loss is common and may be </a:t>
            </a:r>
            <a:r>
              <a:rPr lang="en-US" sz="2400" dirty="0" smtClean="0">
                <a:latin typeface="Constantia" panose="02030602050306030303" pitchFamily="18" charset="0"/>
              </a:rPr>
              <a:t>pronounced.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Weight </a:t>
            </a:r>
            <a:r>
              <a:rPr lang="en-US" sz="2400" dirty="0">
                <a:latin typeface="Constantia" panose="02030602050306030303" pitchFamily="18" charset="0"/>
              </a:rPr>
              <a:t>loss increases </a:t>
            </a:r>
            <a:r>
              <a:rPr lang="en-US" sz="2400" dirty="0" smtClean="0">
                <a:latin typeface="Constantia" panose="02030602050306030303" pitchFamily="18" charset="0"/>
              </a:rPr>
              <a:t>in </a:t>
            </a:r>
            <a:r>
              <a:rPr lang="en-US" sz="2400" dirty="0">
                <a:latin typeface="Constantia" panose="02030602050306030303" pitchFamily="18" charset="0"/>
              </a:rPr>
              <a:t>diseases involving the intestine, such as celiac disease and Whipple disease.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943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Flatulence and abdominal distention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Bacterial fermentation of unabsorbed food releases gaseous products, such as hydrogen and methane, causing flatulence.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Flatulence often causes uncomfortable abdominal distention and cramps.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01024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anose="02030602050306030303" pitchFamily="18" charset="0"/>
              </a:rPr>
              <a:t>Malabsorption</a:t>
            </a:r>
            <a:endParaRPr lang="en-US" sz="32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357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191000" cy="4648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There are three major principles underlying the management of patients with malabsorption and </a:t>
            </a:r>
            <a:r>
              <a:rPr lang="en-US" sz="2400" dirty="0" err="1" smtClean="0">
                <a:latin typeface="Constantia" pitchFamily="18" charset="0"/>
              </a:rPr>
              <a:t>maldigestion</a:t>
            </a:r>
            <a:r>
              <a:rPr lang="en-US" sz="2400" dirty="0" smtClean="0">
                <a:latin typeface="Constantia" pitchFamily="18" charset="0"/>
              </a:rPr>
              <a:t>, and appropriate care of such patients in the majority of cases necessitates that each of these three are addressed: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91000" cy="4706303"/>
          </a:xfrm>
        </p:spPr>
        <p:txBody>
          <a:bodyPr>
            <a:noAutofit/>
          </a:bodyPr>
          <a:lstStyle/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Identification and treatment of the underlying disease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Treatment of the diarrhea that often accompanies these disorders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2400" dirty="0" smtClean="0">
                <a:latin typeface="Constantia" pitchFamily="18" charset="0"/>
              </a:rPr>
              <a:t>Identification and correction of nutritional deficits.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77225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Principles of management</a:t>
            </a:r>
            <a:r>
              <a:rPr lang="en-US" sz="3200" dirty="0" smtClean="0">
                <a:latin typeface="Constantia" pitchFamily="18" charset="0"/>
              </a:rPr>
              <a:t>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1910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Summary and recommendations</a:t>
            </a:r>
            <a:r>
              <a:rPr lang="en-US" sz="2400" dirty="0" smtClean="0">
                <a:latin typeface="Constantia" pitchFamily="18" charset="0"/>
              </a:rPr>
              <a:t>:</a:t>
            </a:r>
          </a:p>
          <a:p>
            <a:r>
              <a:rPr lang="en-US" sz="2400" dirty="0" smtClean="0">
                <a:latin typeface="Constantia" pitchFamily="18" charset="0"/>
              </a:rPr>
              <a:t>Malabsorption depend upon the cause and severity of the disease</a:t>
            </a:r>
          </a:p>
          <a:p>
            <a:r>
              <a:rPr lang="en-US" sz="2400" dirty="0" smtClean="0">
                <a:latin typeface="Constantia" pitchFamily="18" charset="0"/>
              </a:rPr>
              <a:t>The etiology can often be obtained from a detailed patient history, which can also exclude other causes of symptoms.</a:t>
            </a:r>
          </a:p>
          <a:p>
            <a:r>
              <a:rPr lang="en-US" sz="2400" dirty="0" smtClean="0">
                <a:latin typeface="Constantia" pitchFamily="18" charset="0"/>
              </a:rPr>
              <a:t>Deficiencies of specific nutrients and vitamins may also identify the underlying cause and its duration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943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Because symptoms may be absent or mimic other diseases, a routine battery of blood tests is often helpful as an initial step</a:t>
            </a:r>
          </a:p>
          <a:p>
            <a:r>
              <a:rPr lang="en-US" sz="2400" dirty="0" smtClean="0">
                <a:latin typeface="Constantia" pitchFamily="18" charset="0"/>
              </a:rPr>
              <a:t>Several invasive and noninvasive tests are available to establish the cause of malabsorption. Further testing may not be necessary in patients who have gross </a:t>
            </a:r>
            <a:r>
              <a:rPr lang="en-US" sz="2400" dirty="0" err="1" smtClean="0">
                <a:latin typeface="Constantia" pitchFamily="18" charset="0"/>
              </a:rPr>
              <a:t>steatorrhea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77225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Principles of management</a:t>
            </a:r>
            <a:r>
              <a:rPr lang="en-US" sz="3200" dirty="0" smtClean="0">
                <a:latin typeface="Constantia" pitchFamily="18" charset="0"/>
              </a:rPr>
              <a:t>: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565031"/>
              </p:ext>
            </p:extLst>
          </p:nvPr>
        </p:nvGraphicFramePr>
        <p:xfrm>
          <a:off x="0" y="76200"/>
          <a:ext cx="9144000" cy="685800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44000"/>
              </a:tblGrid>
              <a:tr h="390206">
                <a:tc>
                  <a:txBody>
                    <a:bodyPr/>
                    <a:lstStyle/>
                    <a:p>
                      <a:pPr fontAlgn="t"/>
                      <a:r>
                        <a:rPr lang="en-US" dirty="0" smtClean="0"/>
                        <a:t>Practical advice in diagnosis of Malabsorption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3902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1. Stools may appear normal even when laden with excess fat.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962151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2. Patients with carbohydrate malabsorption may have watery diarrhea and complain </a:t>
                      </a:r>
                      <a:r>
                        <a:rPr lang="en-US" dirty="0" smtClean="0"/>
                        <a:t>of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excess </a:t>
                      </a:r>
                      <a:r>
                        <a:rPr lang="en-US" dirty="0"/>
                        <a:t>flatus and abdominal distension. Symptoms typically occur within 90 minutes </a:t>
                      </a:r>
                      <a:r>
                        <a:rPr lang="en-US" dirty="0" smtClean="0"/>
                        <a:t>of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carbohydrate </a:t>
                      </a:r>
                      <a:r>
                        <a:rPr lang="en-US" dirty="0"/>
                        <a:t>ingestion.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6735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3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/>
                        <a:t>Abdominal pain is unusual in malabsorption except in the case of chronic </a:t>
                      </a:r>
                      <a:r>
                        <a:rPr lang="en-US" dirty="0" smtClean="0"/>
                        <a:t>pancreatitis,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err="1" smtClean="0"/>
                        <a:t>Crohn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/>
                        <a:t>disease, or intestinal pseudo-obstruction (eg, scleroderma).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962151">
                <a:tc>
                  <a:txBody>
                    <a:bodyPr/>
                    <a:lstStyle/>
                    <a:p>
                      <a:pPr fontAlgn="t"/>
                      <a:r>
                        <a:rPr lang="en-US" dirty="0" smtClean="0"/>
                        <a:t>4</a:t>
                      </a:r>
                      <a:r>
                        <a:rPr lang="en-US" dirty="0"/>
                        <a:t>. Patients with celiac disease often have a childhood history of ill health and a </a:t>
                      </a:r>
                      <a:r>
                        <a:rPr lang="en-US" dirty="0" smtClean="0"/>
                        <a:t>positive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family </a:t>
                      </a:r>
                      <a:r>
                        <a:rPr lang="en-US" dirty="0"/>
                        <a:t>history of gluten sensitivity or </a:t>
                      </a:r>
                      <a:r>
                        <a:rPr lang="en-US" dirty="0" err="1"/>
                        <a:t>Crohn</a:t>
                      </a:r>
                      <a:r>
                        <a:rPr lang="en-US" dirty="0"/>
                        <a:t> disease. </a:t>
                      </a:r>
                      <a:r>
                        <a:rPr lang="en-US" dirty="0" smtClean="0"/>
                        <a:t>Anemia </a:t>
                      </a:r>
                      <a:r>
                        <a:rPr lang="en-US" dirty="0"/>
                        <a:t>or mildly elevated </a:t>
                      </a:r>
                      <a:r>
                        <a:rPr lang="en-US" dirty="0" smtClean="0"/>
                        <a:t>liver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enzymes</a:t>
                      </a:r>
                      <a:r>
                        <a:rPr lang="en-US" dirty="0"/>
                        <a:t>, is commonly the sole initial indication of disease.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6735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5. The prevalence of celiac disease in patients with type 1 diabetes mellitus is higher </a:t>
                      </a:r>
                      <a:r>
                        <a:rPr lang="en-US" dirty="0" smtClean="0"/>
                        <a:t>than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the </a:t>
                      </a:r>
                      <a:r>
                        <a:rPr lang="en-US" dirty="0"/>
                        <a:t>general population.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3902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6. Always ask about previous surgery.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3902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7. Always ask about a history of recurrent peptic ulcer disease.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3902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8. Do a careful physical examination looking for signs of nutrient malabsorption.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673506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9. Do not forget to ask about alcohol consumption. It usually takes 10 to 20 years </a:t>
                      </a:r>
                      <a:r>
                        <a:rPr lang="en-US" dirty="0" smtClean="0"/>
                        <a:t>for</a:t>
                      </a:r>
                    </a:p>
                    <a:p>
                      <a:pPr fontAlgn="t"/>
                      <a:r>
                        <a:rPr lang="en-US" baseline="0" dirty="0" smtClean="0"/>
                        <a:t>    </a:t>
                      </a:r>
                      <a:r>
                        <a:rPr lang="en-US" dirty="0" smtClean="0"/>
                        <a:t>pancreatic </a:t>
                      </a:r>
                      <a:r>
                        <a:rPr lang="en-US" dirty="0"/>
                        <a:t>insufficiency to develop in alcoholics.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962151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10. A history of oil drops separated from the main stool mass, becoming whitish and </a:t>
                      </a:r>
                      <a:r>
                        <a:rPr lang="en-US" dirty="0" smtClean="0"/>
                        <a:t>firm</a:t>
                      </a:r>
                    </a:p>
                    <a:p>
                      <a:pPr fontAlgn="t"/>
                      <a:r>
                        <a:rPr lang="en-US" baseline="0" dirty="0" smtClean="0"/>
                        <a:t>     </a:t>
                      </a:r>
                      <a:r>
                        <a:rPr lang="en-US" dirty="0" smtClean="0"/>
                        <a:t>after </a:t>
                      </a:r>
                      <a:r>
                        <a:rPr lang="en-US" dirty="0"/>
                        <a:t>cooling (non-hydrolyzed triglycerides), strongly points toward </a:t>
                      </a:r>
                      <a:r>
                        <a:rPr lang="en-US" dirty="0" smtClean="0"/>
                        <a:t>pancreatic</a:t>
                      </a:r>
                    </a:p>
                    <a:p>
                      <a:pPr fontAlgn="t"/>
                      <a:r>
                        <a:rPr lang="en-US" baseline="0" dirty="0" smtClean="0"/>
                        <a:t>     </a:t>
                      </a:r>
                      <a:r>
                        <a:rPr lang="en-US" dirty="0" smtClean="0"/>
                        <a:t>insufficiency </a:t>
                      </a:r>
                      <a:r>
                        <a:rPr lang="en-US" dirty="0"/>
                        <a:t>as the cause.</a:t>
                      </a:r>
                      <a:endParaRPr lang="en-US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1054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Edema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Hypoalbuminemia</a:t>
            </a:r>
            <a:r>
              <a:rPr lang="en-US" sz="2400" dirty="0" smtClean="0">
                <a:latin typeface="Constantia" panose="02030602050306030303" pitchFamily="18" charset="0"/>
              </a:rPr>
              <a:t> from chronic protein malabsorption or from loss of protein into the intestinal lumen causes peripheral edema.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Extensive obstruction of the </a:t>
            </a:r>
            <a:r>
              <a:rPr lang="en-US" sz="2400" dirty="0" err="1" smtClean="0">
                <a:latin typeface="Constantia" panose="02030602050306030303" pitchFamily="18" charset="0"/>
              </a:rPr>
              <a:t>lymphatics</a:t>
            </a:r>
            <a:r>
              <a:rPr lang="en-US" sz="2400" dirty="0" smtClean="0">
                <a:latin typeface="Constantia" panose="02030602050306030303" pitchFamily="18" charset="0"/>
              </a:rPr>
              <a:t>, can cause protein loss.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Severe protein depletion, ascites may develop.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4800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Anemia</a:t>
            </a:r>
            <a:endParaRPr lang="en-US" sz="2400" b="1" dirty="0" smtClean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A</a:t>
            </a:r>
            <a:r>
              <a:rPr lang="en-US" sz="2400" dirty="0" smtClean="0">
                <a:latin typeface="Constantia" panose="02030602050306030303" pitchFamily="18" charset="0"/>
              </a:rPr>
              <a:t>nemia  </a:t>
            </a:r>
            <a:r>
              <a:rPr lang="en-US" sz="2400" dirty="0">
                <a:latin typeface="Constantia" panose="02030602050306030303" pitchFamily="18" charset="0"/>
              </a:rPr>
              <a:t>can be either microcytic </a:t>
            </a:r>
            <a:r>
              <a:rPr lang="en-US" sz="2400" dirty="0" smtClean="0">
                <a:latin typeface="Constantia" panose="02030602050306030303" pitchFamily="18" charset="0"/>
              </a:rPr>
              <a:t>or </a:t>
            </a:r>
            <a:r>
              <a:rPr lang="en-US" sz="2400" dirty="0">
                <a:latin typeface="Constantia" panose="02030602050306030303" pitchFamily="18" charset="0"/>
              </a:rPr>
              <a:t>macrocytic 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Iron deficiency anemia often is a manifestation of celiac disease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 err="1">
                <a:latin typeface="Constantia" panose="02030602050306030303" pitchFamily="18" charset="0"/>
              </a:rPr>
              <a:t>Ileal</a:t>
            </a:r>
            <a:r>
              <a:rPr lang="en-US" sz="2400" dirty="0">
                <a:latin typeface="Constantia" panose="02030602050306030303" pitchFamily="18" charset="0"/>
              </a:rPr>
              <a:t> involvement in Crohn disease or </a:t>
            </a:r>
            <a:r>
              <a:rPr lang="en-US" sz="2400" dirty="0" err="1">
                <a:latin typeface="Constantia" panose="02030602050306030303" pitchFamily="18" charset="0"/>
              </a:rPr>
              <a:t>ileal</a:t>
            </a:r>
            <a:r>
              <a:rPr lang="en-US" sz="2400" dirty="0">
                <a:latin typeface="Constantia" panose="02030602050306030303" pitchFamily="18" charset="0"/>
              </a:rPr>
              <a:t> resection can cause </a:t>
            </a:r>
            <a:r>
              <a:rPr lang="en-US" sz="2400" dirty="0" err="1">
                <a:latin typeface="Constantia" panose="02030602050306030303" pitchFamily="18" charset="0"/>
              </a:rPr>
              <a:t>megaloblastic</a:t>
            </a:r>
            <a:r>
              <a:rPr lang="en-US" sz="2400" dirty="0">
                <a:latin typeface="Constantia" panose="02030602050306030303" pitchFamily="18" charset="0"/>
              </a:rPr>
              <a:t> anemia due to vitamin B-12 deficiency.</a:t>
            </a: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01024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anose="02030602050306030303" pitchFamily="18" charset="0"/>
              </a:rPr>
              <a:t>Malabsorption</a:t>
            </a:r>
            <a:endParaRPr lang="en-US" sz="32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3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6019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Bleeding </a:t>
            </a:r>
            <a:r>
              <a:rPr lang="en-US" sz="2400" b="1" dirty="0" smtClean="0">
                <a:latin typeface="Constantia" panose="02030602050306030303" pitchFamily="18" charset="0"/>
              </a:rPr>
              <a:t>disorders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Bleeding </a:t>
            </a:r>
            <a:r>
              <a:rPr lang="en-US" sz="2400" dirty="0">
                <a:latin typeface="Constantia" panose="02030602050306030303" pitchFamily="18" charset="0"/>
              </a:rPr>
              <a:t>usually is a consequence of vitamin K malabsorption and subsequent </a:t>
            </a:r>
            <a:r>
              <a:rPr lang="en-US" sz="2400" dirty="0" err="1">
                <a:latin typeface="Constantia" panose="02030602050306030303" pitchFamily="18" charset="0"/>
              </a:rPr>
              <a:t>hypoprothrombinemia</a:t>
            </a:r>
            <a:r>
              <a:rPr lang="en-US" sz="2400" dirty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err="1">
                <a:latin typeface="Constantia" panose="02030602050306030303" pitchFamily="18" charset="0"/>
              </a:rPr>
              <a:t>Ecchymosis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usually manifests, </a:t>
            </a:r>
            <a:r>
              <a:rPr lang="en-US" sz="2400" dirty="0">
                <a:latin typeface="Constantia" panose="02030602050306030303" pitchFamily="18" charset="0"/>
              </a:rPr>
              <a:t>although, occasionally, melena and hematuria occur.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5800" y="838200"/>
            <a:ext cx="4343400" cy="6019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Metabolic defects of bones: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 Vitamin D deficiency can cause bone disorders, such as </a:t>
            </a:r>
            <a:r>
              <a:rPr lang="en-US" sz="2400" dirty="0" err="1" smtClean="0">
                <a:latin typeface="Constantia" panose="02030602050306030303" pitchFamily="18" charset="0"/>
              </a:rPr>
              <a:t>osteopenia</a:t>
            </a:r>
            <a:r>
              <a:rPr lang="en-US" sz="2400" dirty="0" smtClean="0">
                <a:latin typeface="Constantia" panose="02030602050306030303" pitchFamily="18" charset="0"/>
              </a:rPr>
              <a:t> or  </a:t>
            </a:r>
            <a:r>
              <a:rPr lang="en-US" sz="2400" dirty="0" err="1" smtClean="0">
                <a:latin typeface="Constantia" panose="02030602050306030303" pitchFamily="18" charset="0"/>
              </a:rPr>
              <a:t>osteomalacia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Bone pain and pathologic fractures may be observed.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Malabsorption of calcium can lead to secondary hyperparathyroidism.</a:t>
            </a:r>
          </a:p>
          <a:p>
            <a:pPr marL="109728" indent="0">
              <a:buNone/>
            </a:pPr>
            <a:endParaRPr lang="en-US" sz="2400" b="1" dirty="0" smtClean="0">
              <a:latin typeface="Constantia" panose="02030602050306030303" pitchFamily="18" charset="0"/>
            </a:endParaRP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01024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anose="02030602050306030303" pitchFamily="18" charset="0"/>
              </a:rPr>
              <a:t>Malabsorption</a:t>
            </a:r>
            <a:endParaRPr lang="en-US" sz="32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9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4267200" cy="6172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Neurologic manifestations: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Hypocalcemia</a:t>
            </a:r>
            <a:r>
              <a:rPr lang="en-US" sz="2400" dirty="0" smtClean="0">
                <a:latin typeface="Constantia" panose="02030602050306030303" pitchFamily="18" charset="0"/>
              </a:rPr>
              <a:t> &amp; </a:t>
            </a:r>
            <a:r>
              <a:rPr lang="en-US" sz="2400" dirty="0" err="1" smtClean="0">
                <a:latin typeface="Constantia" panose="02030602050306030303" pitchFamily="18" charset="0"/>
              </a:rPr>
              <a:t>hypomagnesemia</a:t>
            </a:r>
            <a:r>
              <a:rPr lang="en-US" sz="2400" dirty="0" smtClean="0">
                <a:latin typeface="Constantia" panose="02030602050306030303" pitchFamily="18" charset="0"/>
              </a:rPr>
              <a:t>, can lead to </a:t>
            </a:r>
            <a:r>
              <a:rPr lang="en-US" sz="2400" dirty="0" err="1" smtClean="0">
                <a:latin typeface="Constantia" panose="02030602050306030303" pitchFamily="18" charset="0"/>
              </a:rPr>
              <a:t>tetany</a:t>
            </a:r>
            <a:r>
              <a:rPr lang="en-US" sz="2400" dirty="0" smtClean="0">
                <a:latin typeface="Constantia" panose="02030602050306030303" pitchFamily="18" charset="0"/>
              </a:rPr>
              <a:t>, manifesting as the Trousseau sign and the </a:t>
            </a:r>
            <a:r>
              <a:rPr lang="en-US" sz="2400" dirty="0" err="1" smtClean="0">
                <a:latin typeface="Constantia" panose="02030602050306030303" pitchFamily="18" charset="0"/>
              </a:rPr>
              <a:t>Chvostek</a:t>
            </a:r>
            <a:r>
              <a:rPr lang="en-US" sz="2400" dirty="0" smtClean="0">
                <a:latin typeface="Constantia" panose="02030602050306030303" pitchFamily="18" charset="0"/>
              </a:rPr>
              <a:t> sign.</a:t>
            </a:r>
          </a:p>
          <a:p>
            <a:pPr marL="109728" indent="0">
              <a:buNone/>
            </a:pPr>
            <a:endParaRPr lang="en-US" sz="2400" dirty="0">
              <a:latin typeface="Constantia" panose="02030602050306030303" pitchFamily="18" charset="0"/>
            </a:endParaRPr>
          </a:p>
          <a:p>
            <a:endParaRPr lang="en-US" sz="2000" dirty="0">
              <a:latin typeface="Constantia" panose="020306020503060303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5800" y="838200"/>
            <a:ext cx="4419600" cy="624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Vitamin malabsorption can cause: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Generalized motor weakness (</a:t>
            </a:r>
            <a:r>
              <a:rPr lang="en-US" sz="2400" dirty="0" err="1" smtClean="0">
                <a:latin typeface="Constantia" panose="02030602050306030303" pitchFamily="18" charset="0"/>
              </a:rPr>
              <a:t>pantothenic</a:t>
            </a:r>
            <a:r>
              <a:rPr lang="en-US" sz="2400" dirty="0" smtClean="0">
                <a:latin typeface="Constantia" panose="02030602050306030303" pitchFamily="18" charset="0"/>
              </a:rPr>
              <a:t> acid, vitamin D) 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Peripheral neuropathy (thiamine)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Loss for vibration and position (</a:t>
            </a:r>
            <a:r>
              <a:rPr lang="en-US" sz="2400" dirty="0" err="1" smtClean="0">
                <a:latin typeface="Constantia" panose="02030602050306030303" pitchFamily="18" charset="0"/>
              </a:rPr>
              <a:t>cobalamin</a:t>
            </a:r>
            <a:r>
              <a:rPr lang="en-US" sz="2400" dirty="0" smtClean="0">
                <a:latin typeface="Constantia" panose="02030602050306030303" pitchFamily="18" charset="0"/>
              </a:rPr>
              <a:t>),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Night blindness (vitamin A) 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Seizures (biotin).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01024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anose="02030602050306030303" pitchFamily="18" charset="0"/>
              </a:rPr>
              <a:t>Malabsorption</a:t>
            </a:r>
            <a:endParaRPr lang="en-US" sz="32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9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76200"/>
            <a:ext cx="8534400" cy="6740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Constantia" pitchFamily="18" charset="0"/>
              </a:rPr>
              <a:t>Causes:</a:t>
            </a:r>
          </a:p>
          <a:p>
            <a:r>
              <a:rPr lang="en-US" sz="2400" dirty="0" smtClean="0">
                <a:latin typeface="Constantia" pitchFamily="18" charset="0"/>
              </a:rPr>
              <a:t>Malabsorption and mal-digestion are pathophysiologically different, the processes underlying digestion and absorption are interdependent. </a:t>
            </a:r>
          </a:p>
          <a:p>
            <a:r>
              <a:rPr lang="en-US" sz="2400" dirty="0" smtClean="0">
                <a:latin typeface="Constantia" pitchFamily="18" charset="0"/>
              </a:rPr>
              <a:t>In clinical practice the term malabsorption has come to denote derangements in both processes.</a:t>
            </a:r>
          </a:p>
          <a:p>
            <a:r>
              <a:rPr lang="en-US" sz="2400" dirty="0" smtClean="0">
                <a:latin typeface="Constantia" pitchFamily="18" charset="0"/>
              </a:rPr>
              <a:t>Three steps are required for normal nutrient absorption: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 </a:t>
            </a:r>
            <a:r>
              <a:rPr lang="en-US" sz="2400" b="1" i="1" dirty="0" smtClean="0">
                <a:latin typeface="Constantia" pitchFamily="18" charset="0"/>
              </a:rPr>
              <a:t>Luminal and brush border processing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i="1" dirty="0" smtClean="0">
                <a:latin typeface="Constantia" pitchFamily="18" charset="0"/>
              </a:rPr>
              <a:t>  Absorption into the intestinal mucosa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i="1" dirty="0" smtClean="0">
                <a:latin typeface="Constantia" pitchFamily="18" charset="0"/>
              </a:rPr>
              <a:t>  Transport into the circulation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Malabsorption can result from defects in each of these three phases . Furthermore, one or more mechanisms may exist concurrently. Thus, while the clinical </a:t>
            </a:r>
            <a:r>
              <a:rPr lang="en-US" sz="2400" dirty="0" err="1" smtClean="0">
                <a:latin typeface="Constantia" pitchFamily="18" charset="0"/>
              </a:rPr>
              <a:t>sequelae</a:t>
            </a:r>
            <a:r>
              <a:rPr lang="en-US" sz="2400" dirty="0" smtClean="0">
                <a:latin typeface="Constantia" pitchFamily="18" charset="0"/>
              </a:rPr>
              <a:t> may be similar for two causes of malabsorption, the underlying pathophysiology and treatment may be very different.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42672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Mucosal causes</a:t>
            </a:r>
          </a:p>
          <a:p>
            <a:r>
              <a:rPr lang="en-US" sz="2400" dirty="0" err="1" smtClean="0">
                <a:latin typeface="Constantia" pitchFamily="18" charset="0"/>
              </a:rPr>
              <a:t>Coeliac</a:t>
            </a:r>
            <a:r>
              <a:rPr lang="en-US" sz="2400" dirty="0" smtClean="0">
                <a:latin typeface="Constantia" pitchFamily="18" charset="0"/>
              </a:rPr>
              <a:t> disease usually presents in childhood but can present later. It is due to allergy to gluten in the diet that results in subtotal villous atrophy.</a:t>
            </a:r>
          </a:p>
          <a:p>
            <a:r>
              <a:rPr lang="en-US" sz="2400" dirty="0" smtClean="0">
                <a:latin typeface="Constantia" pitchFamily="18" charset="0"/>
              </a:rPr>
              <a:t>Cows' milk intolerance.</a:t>
            </a:r>
          </a:p>
          <a:p>
            <a:r>
              <a:rPr lang="en-US" sz="2400" dirty="0" smtClean="0">
                <a:latin typeface="Constantia" pitchFamily="18" charset="0"/>
              </a:rPr>
              <a:t>Soya milk intolerance.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91000" cy="5791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Fructose intolerance and malabsorption: simultaneous consumption of glucose reduces fructose malabsorption.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Malabsorption syndrome</a:t>
            </a:r>
            <a:r>
              <a:rPr lang="en-US" sz="2400" dirty="0" smtClean="0">
                <a:latin typeface="Constantia" pitchFamily="18" charset="0"/>
              </a:rPr>
              <a:t>: Causes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838200"/>
            <a:ext cx="4572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Infection:</a:t>
            </a: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err="1" smtClean="0">
                <a:latin typeface="Constantia" pitchFamily="18" charset="0"/>
              </a:rPr>
              <a:t>Giardiasis</a:t>
            </a:r>
            <a:endParaRPr lang="en-US" sz="2400" dirty="0" smtClean="0">
              <a:latin typeface="Constantia" pitchFamily="18" charset="0"/>
            </a:endParaRP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Whipple's disease</a:t>
            </a: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Intestinal tuberculosis</a:t>
            </a: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Tropical </a:t>
            </a:r>
            <a:r>
              <a:rPr lang="en-US" sz="2400" dirty="0" err="1" smtClean="0">
                <a:latin typeface="Constantia" pitchFamily="18" charset="0"/>
              </a:rPr>
              <a:t>sprue</a:t>
            </a:r>
            <a:endParaRPr lang="en-US" sz="2400" dirty="0" smtClean="0">
              <a:latin typeface="Constantia" pitchFamily="18" charset="0"/>
            </a:endParaRP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err="1" smtClean="0">
                <a:latin typeface="Constantia" pitchFamily="18" charset="0"/>
              </a:rPr>
              <a:t>Traveller's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diarrhoea</a:t>
            </a:r>
            <a:endParaRPr lang="en-US" sz="2400" dirty="0" smtClean="0">
              <a:latin typeface="Constantia" pitchFamily="18" charset="0"/>
            </a:endParaRP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err="1" smtClean="0">
                <a:latin typeface="Constantia" pitchFamily="18" charset="0"/>
              </a:rPr>
              <a:t>Diphyllobothriasis</a:t>
            </a:r>
            <a:r>
              <a:rPr lang="en-US" sz="2400" dirty="0" smtClean="0">
                <a:latin typeface="Constantia" pitchFamily="18" charset="0"/>
              </a:rPr>
              <a:t> (tapeworm can cause vitamin B12 malabsorption)</a:t>
            </a: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err="1" smtClean="0">
                <a:latin typeface="Constantia" pitchFamily="18" charset="0"/>
              </a:rPr>
              <a:t>Ancylostomiasis</a:t>
            </a:r>
            <a:r>
              <a:rPr lang="en-US" sz="2400" dirty="0" smtClean="0">
                <a:latin typeface="Constantia" pitchFamily="18" charset="0"/>
              </a:rPr>
              <a:t> (hookworm)</a:t>
            </a:r>
          </a:p>
          <a:p>
            <a:pPr lvl="2">
              <a:buSzPct val="65000"/>
              <a:buFont typeface="Wingdings" pitchFamily="2" charset="2"/>
              <a:buChar char="v"/>
            </a:pPr>
            <a:r>
              <a:rPr lang="en-US" sz="2400" dirty="0" err="1" smtClean="0">
                <a:latin typeface="Constantia" pitchFamily="18" charset="0"/>
              </a:rPr>
              <a:t>Strongyloidiasis</a:t>
            </a:r>
            <a:r>
              <a:rPr lang="en-US" sz="2400" dirty="0" smtClean="0">
                <a:latin typeface="Constantia" pitchFamily="18" charset="0"/>
              </a:rPr>
              <a:t> (nematode)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In patients with an inflammatory bowel disorder and malabsorption, an immune deficiency, including HIV </a:t>
            </a:r>
            <a:r>
              <a:rPr lang="en-US" sz="2400" dirty="0" err="1" smtClean="0">
                <a:latin typeface="Constantia" pitchFamily="18" charset="0"/>
              </a:rPr>
              <a:t>enteropathy</a:t>
            </a:r>
            <a:r>
              <a:rPr lang="en-US" sz="2400" dirty="0" smtClean="0">
                <a:latin typeface="Constantia" pitchFamily="18" charset="0"/>
              </a:rPr>
              <a:t>, should be considered.</a:t>
            </a:r>
          </a:p>
          <a:p>
            <a:r>
              <a:rPr lang="en-US" sz="2400" dirty="0" smtClean="0">
                <a:latin typeface="Constantia" pitchFamily="18" charset="0"/>
              </a:rPr>
              <a:t>Intestinal </a:t>
            </a:r>
            <a:r>
              <a:rPr lang="en-US" sz="2400" dirty="0" err="1" smtClean="0">
                <a:latin typeface="Constantia" pitchFamily="18" charset="0"/>
              </a:rPr>
              <a:t>lymphangiectasia</a:t>
            </a:r>
            <a:r>
              <a:rPr lang="en-US" sz="2400" dirty="0" smtClean="0">
                <a:latin typeface="Constantia" pitchFamily="18" charset="0"/>
              </a:rPr>
              <a:t> and other causes of lymphatic obstruction include lymphoma, tuberculosis and cardiac disease.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Malabsorption syndrome</a:t>
            </a:r>
            <a:r>
              <a:rPr lang="en-US" sz="2400" dirty="0" smtClean="0">
                <a:latin typeface="Constantia" pitchFamily="18" charset="0"/>
              </a:rPr>
              <a:t>: Causes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2543</Words>
  <Application>Microsoft Macintosh PowerPoint</Application>
  <PresentationFormat>On-screen Show (4:3)</PresentationFormat>
  <Paragraphs>333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MALABSORPTION SYNDROME</dc:title>
  <dc:creator>Mohamad Sofi</dc:creator>
  <cp:lastModifiedBy>macman</cp:lastModifiedBy>
  <cp:revision>109</cp:revision>
  <cp:lastPrinted>2016-09-19T20:10:49Z</cp:lastPrinted>
  <dcterms:created xsi:type="dcterms:W3CDTF">2015-03-03T07:07:20Z</dcterms:created>
  <dcterms:modified xsi:type="dcterms:W3CDTF">2016-09-19T20:14:06Z</dcterms:modified>
</cp:coreProperties>
</file>