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78" r:id="rId3"/>
    <p:sldId id="293" r:id="rId4"/>
    <p:sldId id="294" r:id="rId5"/>
    <p:sldId id="337" r:id="rId6"/>
    <p:sldId id="338" r:id="rId7"/>
    <p:sldId id="380" r:id="rId8"/>
    <p:sldId id="340" r:id="rId9"/>
    <p:sldId id="382" r:id="rId10"/>
    <p:sldId id="297" r:id="rId11"/>
    <p:sldId id="354" r:id="rId12"/>
    <p:sldId id="358" r:id="rId13"/>
    <p:sldId id="383" r:id="rId14"/>
    <p:sldId id="261" r:id="rId15"/>
    <p:sldId id="362" r:id="rId16"/>
    <p:sldId id="375" r:id="rId17"/>
    <p:sldId id="366" r:id="rId18"/>
    <p:sldId id="367" r:id="rId19"/>
    <p:sldId id="377" r:id="rId20"/>
    <p:sldId id="274" r:id="rId21"/>
    <p:sldId id="303" r:id="rId22"/>
    <p:sldId id="368" r:id="rId23"/>
    <p:sldId id="341" r:id="rId24"/>
    <p:sldId id="319" r:id="rId25"/>
    <p:sldId id="372" r:id="rId26"/>
    <p:sldId id="342" r:id="rId27"/>
    <p:sldId id="320" r:id="rId28"/>
    <p:sldId id="321" r:id="rId29"/>
    <p:sldId id="384" r:id="rId30"/>
    <p:sldId id="312" r:id="rId31"/>
    <p:sldId id="373" r:id="rId32"/>
    <p:sldId id="343" r:id="rId33"/>
    <p:sldId id="330" r:id="rId34"/>
    <p:sldId id="385" r:id="rId35"/>
    <p:sldId id="324" r:id="rId36"/>
    <p:sldId id="328" r:id="rId37"/>
    <p:sldId id="318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>
        <p:scale>
          <a:sx n="50" d="100"/>
          <a:sy n="50" d="100"/>
        </p:scale>
        <p:origin x="-1794" y="-6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DC890A-DE4F-4A3D-BFB1-6CC41E4E24B0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281EF57A-D5DF-42E7-B2B6-D98599BF85B6}">
      <dgm:prSet phldrT="[Text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en-US" dirty="0" err="1" smtClean="0"/>
            <a:t>Nephrotic</a:t>
          </a:r>
          <a:r>
            <a:rPr lang="en-US" dirty="0" smtClean="0"/>
            <a:t> syndrome</a:t>
          </a:r>
          <a:endParaRPr lang="ar-SA" dirty="0"/>
        </a:p>
      </dgm:t>
    </dgm:pt>
    <dgm:pt modelId="{4009BDBB-8CAE-470D-AC21-7530913F3C41}" type="parTrans" cxnId="{6AA4B4F7-1BF8-4DFF-A09F-831E69EE04E2}">
      <dgm:prSet/>
      <dgm:spPr/>
      <dgm:t>
        <a:bodyPr/>
        <a:lstStyle/>
        <a:p>
          <a:pPr rtl="1"/>
          <a:endParaRPr lang="ar-SA"/>
        </a:p>
      </dgm:t>
    </dgm:pt>
    <dgm:pt modelId="{268D1942-E7A6-4896-89A6-E256E3459D77}" type="sibTrans" cxnId="{6AA4B4F7-1BF8-4DFF-A09F-831E69EE04E2}">
      <dgm:prSet/>
      <dgm:spPr/>
      <dgm:t>
        <a:bodyPr/>
        <a:lstStyle/>
        <a:p>
          <a:pPr rtl="1"/>
          <a:endParaRPr lang="ar-SA"/>
        </a:p>
      </dgm:t>
    </dgm:pt>
    <dgm:pt modelId="{24C62F33-17E7-4AE2-BEFD-2DBBC6DA5CDD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en-US" dirty="0" smtClean="0"/>
            <a:t>hypercholesterolemia</a:t>
          </a:r>
          <a:endParaRPr lang="ar-SA" dirty="0"/>
        </a:p>
      </dgm:t>
    </dgm:pt>
    <dgm:pt modelId="{0922E9FA-0A12-456C-A16D-8DA2F1D7F599}" type="parTrans" cxnId="{21EEFB1A-7C54-455E-BDDF-4D81C44962F1}">
      <dgm:prSet/>
      <dgm:spPr/>
      <dgm:t>
        <a:bodyPr/>
        <a:lstStyle/>
        <a:p>
          <a:pPr rtl="1"/>
          <a:endParaRPr lang="ar-SA"/>
        </a:p>
      </dgm:t>
    </dgm:pt>
    <dgm:pt modelId="{27D52743-1BC1-4287-B250-CCC3FB4133A0}" type="sibTrans" cxnId="{21EEFB1A-7C54-455E-BDDF-4D81C44962F1}">
      <dgm:prSet/>
      <dgm:spPr/>
      <dgm:t>
        <a:bodyPr/>
        <a:lstStyle/>
        <a:p>
          <a:pPr rtl="1"/>
          <a:endParaRPr lang="ar-SA"/>
        </a:p>
      </dgm:t>
    </dgm:pt>
    <dgm:pt modelId="{53324827-358E-47E8-B653-3F4E2894754C}">
      <dgm:prSet phldrT="[Text]" phldr="1"/>
      <dgm:spPr/>
      <dgm:t>
        <a:bodyPr/>
        <a:lstStyle/>
        <a:p>
          <a:pPr rtl="1"/>
          <a:endParaRPr lang="ar-SA"/>
        </a:p>
      </dgm:t>
    </dgm:pt>
    <dgm:pt modelId="{4688D6CA-0EDC-4DB8-959B-BF44CA1ADB4C}" type="parTrans" cxnId="{FD16B2C4-9E98-468C-B7F8-2EDF886C281F}">
      <dgm:prSet/>
      <dgm:spPr/>
      <dgm:t>
        <a:bodyPr/>
        <a:lstStyle/>
        <a:p>
          <a:pPr rtl="1"/>
          <a:endParaRPr lang="ar-SA"/>
        </a:p>
      </dgm:t>
    </dgm:pt>
    <dgm:pt modelId="{3FF8EF68-84B3-4C04-843A-90F5DC43C0CE}" type="sibTrans" cxnId="{FD16B2C4-9E98-468C-B7F8-2EDF886C281F}">
      <dgm:prSet/>
      <dgm:spPr/>
      <dgm:t>
        <a:bodyPr/>
        <a:lstStyle/>
        <a:p>
          <a:pPr rtl="1"/>
          <a:endParaRPr lang="ar-SA"/>
        </a:p>
      </dgm:t>
    </dgm:pt>
    <dgm:pt modelId="{17233523-8557-45BB-B20E-D33860DF9D90}">
      <dgm:prSet phldrT="[Text]" phldr="1"/>
      <dgm:spPr/>
      <dgm:t>
        <a:bodyPr/>
        <a:lstStyle/>
        <a:p>
          <a:pPr rtl="1"/>
          <a:endParaRPr lang="ar-SA"/>
        </a:p>
      </dgm:t>
    </dgm:pt>
    <dgm:pt modelId="{BA4EADA2-2CE0-41CC-916E-7FA986F20CD7}" type="parTrans" cxnId="{0B213AC5-7A13-420F-9BBE-B45607CCBEFF}">
      <dgm:prSet/>
      <dgm:spPr/>
      <dgm:t>
        <a:bodyPr/>
        <a:lstStyle/>
        <a:p>
          <a:pPr rtl="1"/>
          <a:endParaRPr lang="ar-SA"/>
        </a:p>
      </dgm:t>
    </dgm:pt>
    <dgm:pt modelId="{D370C4A3-1AB5-4CF6-97ED-89158E405649}" type="sibTrans" cxnId="{0B213AC5-7A13-420F-9BBE-B45607CCBEFF}">
      <dgm:prSet/>
      <dgm:spPr/>
      <dgm:t>
        <a:bodyPr/>
        <a:lstStyle/>
        <a:p>
          <a:pPr rtl="1"/>
          <a:endParaRPr lang="ar-SA"/>
        </a:p>
      </dgm:t>
    </dgm:pt>
    <dgm:pt modelId="{64F6E596-F643-4379-BAB4-3AFB98CD0E49}">
      <dgm:prSet phldrT="[Text]" phldr="1"/>
      <dgm:spPr/>
      <dgm:t>
        <a:bodyPr/>
        <a:lstStyle/>
        <a:p>
          <a:pPr rtl="1"/>
          <a:endParaRPr lang="ar-SA"/>
        </a:p>
      </dgm:t>
    </dgm:pt>
    <dgm:pt modelId="{81B6A11E-ECA9-43E4-A292-D45EDE0C7436}" type="parTrans" cxnId="{33A369C7-3FF6-4542-BB6B-76B49FB561C2}">
      <dgm:prSet/>
      <dgm:spPr/>
      <dgm:t>
        <a:bodyPr/>
        <a:lstStyle/>
        <a:p>
          <a:pPr rtl="1"/>
          <a:endParaRPr lang="ar-SA"/>
        </a:p>
      </dgm:t>
    </dgm:pt>
    <dgm:pt modelId="{BAAA48FE-E868-4A2B-B911-B40396BAE834}" type="sibTrans" cxnId="{33A369C7-3FF6-4542-BB6B-76B49FB561C2}">
      <dgm:prSet/>
      <dgm:spPr/>
      <dgm:t>
        <a:bodyPr/>
        <a:lstStyle/>
        <a:p>
          <a:pPr rtl="1"/>
          <a:endParaRPr lang="ar-SA"/>
        </a:p>
      </dgm:t>
    </dgm:pt>
    <dgm:pt modelId="{31FC4894-A9CA-4074-B148-C9473143E664}">
      <dgm:prSet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en-US" dirty="0" smtClean="0"/>
            <a:t>Overt proteinuria: usually &gt;3.5 g/24 </a:t>
          </a:r>
          <a:r>
            <a:rPr lang="en-US" dirty="0" err="1" smtClean="0"/>
            <a:t>hrs</a:t>
          </a:r>
          <a:endParaRPr lang="en-US" dirty="0"/>
        </a:p>
      </dgm:t>
    </dgm:pt>
    <dgm:pt modelId="{84C5C7B4-3EEC-4BA3-ADEE-B01E8A8718CA}" type="parTrans" cxnId="{EB34A678-6411-436F-8492-E49FA785C26D}">
      <dgm:prSet/>
      <dgm:spPr/>
      <dgm:t>
        <a:bodyPr/>
        <a:lstStyle/>
        <a:p>
          <a:pPr rtl="1"/>
          <a:endParaRPr lang="ar-SA"/>
        </a:p>
      </dgm:t>
    </dgm:pt>
    <dgm:pt modelId="{41A96F7D-2D4B-46A3-82C4-B4BAF24B6F0E}" type="sibTrans" cxnId="{EB34A678-6411-436F-8492-E49FA785C26D}">
      <dgm:prSet/>
      <dgm:spPr/>
      <dgm:t>
        <a:bodyPr/>
        <a:lstStyle/>
        <a:p>
          <a:pPr rtl="1"/>
          <a:endParaRPr lang="ar-SA"/>
        </a:p>
      </dgm:t>
    </dgm:pt>
    <dgm:pt modelId="{4C5520F1-DFAE-48E3-97BC-1F7AE1268188}">
      <dgm:prSet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en-US" smtClean="0"/>
            <a:t>Hypoalbuminemia(&lt;3 g/L)</a:t>
          </a:r>
          <a:endParaRPr lang="en-US" dirty="0"/>
        </a:p>
      </dgm:t>
    </dgm:pt>
    <dgm:pt modelId="{D8DD82F7-1169-47D3-8E57-93616489D61F}" type="parTrans" cxnId="{B50D2409-DF16-4B1B-8839-A1CAC776B92F}">
      <dgm:prSet/>
      <dgm:spPr/>
      <dgm:t>
        <a:bodyPr/>
        <a:lstStyle/>
        <a:p>
          <a:pPr rtl="1"/>
          <a:endParaRPr lang="ar-SA"/>
        </a:p>
      </dgm:t>
    </dgm:pt>
    <dgm:pt modelId="{8BDA2179-7AA4-4A93-9C2B-291C85C383FC}" type="sibTrans" cxnId="{B50D2409-DF16-4B1B-8839-A1CAC776B92F}">
      <dgm:prSet/>
      <dgm:spPr/>
      <dgm:t>
        <a:bodyPr/>
        <a:lstStyle/>
        <a:p>
          <a:pPr rtl="1"/>
          <a:endParaRPr lang="ar-SA"/>
        </a:p>
      </dgm:t>
    </dgm:pt>
    <dgm:pt modelId="{AE056E7E-737E-41D9-B9E3-C44443FCF0A6}">
      <dgm:prSet/>
      <dgm:spPr/>
      <dgm:t>
        <a:bodyPr/>
        <a:lstStyle/>
        <a:p>
          <a:pPr rtl="1"/>
          <a:endParaRPr lang="ar-SA"/>
        </a:p>
      </dgm:t>
    </dgm:pt>
    <dgm:pt modelId="{F242111D-DFCB-4D4A-8105-5CFA0867A1C2}" type="parTrans" cxnId="{2396F098-D5EA-40EC-BC36-A66FDA38FBA1}">
      <dgm:prSet/>
      <dgm:spPr/>
      <dgm:t>
        <a:bodyPr/>
        <a:lstStyle/>
        <a:p>
          <a:pPr rtl="1"/>
          <a:endParaRPr lang="ar-SA"/>
        </a:p>
      </dgm:t>
    </dgm:pt>
    <dgm:pt modelId="{BD3FD966-EDED-476E-822A-763B81AE6381}" type="sibTrans" cxnId="{2396F098-D5EA-40EC-BC36-A66FDA38FBA1}">
      <dgm:prSet/>
      <dgm:spPr/>
      <dgm:t>
        <a:bodyPr/>
        <a:lstStyle/>
        <a:p>
          <a:pPr rtl="1"/>
          <a:endParaRPr lang="ar-SA"/>
        </a:p>
      </dgm:t>
    </dgm:pt>
    <dgm:pt modelId="{F2320DF1-E64D-415E-9DD8-2E468D3FF17D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en-US" dirty="0" smtClean="0"/>
            <a:t>Edema and </a:t>
          </a:r>
          <a:r>
            <a:rPr lang="en-US" dirty="0" err="1" smtClean="0"/>
            <a:t>generalised</a:t>
          </a:r>
          <a:r>
            <a:rPr lang="en-US" dirty="0" smtClean="0"/>
            <a:t> fluid retention</a:t>
          </a:r>
          <a:endParaRPr lang="en-US" dirty="0"/>
        </a:p>
      </dgm:t>
    </dgm:pt>
    <dgm:pt modelId="{47E435B2-17C7-43D1-AFC6-C8A8505C4D94}" type="parTrans" cxnId="{1FC277DB-8A5F-4081-8536-EDA48D055488}">
      <dgm:prSet/>
      <dgm:spPr/>
      <dgm:t>
        <a:bodyPr/>
        <a:lstStyle/>
        <a:p>
          <a:pPr rtl="1"/>
          <a:endParaRPr lang="ar-SA"/>
        </a:p>
      </dgm:t>
    </dgm:pt>
    <dgm:pt modelId="{635CEAF0-B5FC-4455-A727-CE6E1AB4B967}" type="sibTrans" cxnId="{1FC277DB-8A5F-4081-8536-EDA48D055488}">
      <dgm:prSet/>
      <dgm:spPr/>
      <dgm:t>
        <a:bodyPr/>
        <a:lstStyle/>
        <a:p>
          <a:pPr rtl="1"/>
          <a:endParaRPr lang="ar-SA"/>
        </a:p>
      </dgm:t>
    </dgm:pt>
    <dgm:pt modelId="{0DC10866-5DB4-4FDF-98CA-BA3E1B207330}" type="pres">
      <dgm:prSet presAssocID="{7BDC890A-DE4F-4A3D-BFB1-6CC41E4E24B0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531CF666-CE85-4FDA-B371-AF3012B71CEA}" type="pres">
      <dgm:prSet presAssocID="{7BDC890A-DE4F-4A3D-BFB1-6CC41E4E24B0}" presName="matrix" presStyleCnt="0"/>
      <dgm:spPr/>
    </dgm:pt>
    <dgm:pt modelId="{E066C7CF-E3C1-4F8E-B1D7-720087B342BF}" type="pres">
      <dgm:prSet presAssocID="{7BDC890A-DE4F-4A3D-BFB1-6CC41E4E24B0}" presName="tile1" presStyleLbl="node1" presStyleIdx="0" presStyleCnt="4"/>
      <dgm:spPr/>
      <dgm:t>
        <a:bodyPr/>
        <a:lstStyle/>
        <a:p>
          <a:pPr rtl="1"/>
          <a:endParaRPr lang="ar-SA"/>
        </a:p>
      </dgm:t>
    </dgm:pt>
    <dgm:pt modelId="{06B3CF26-46F9-45EB-A68B-C238816D9EEF}" type="pres">
      <dgm:prSet presAssocID="{7BDC890A-DE4F-4A3D-BFB1-6CC41E4E24B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A830C22-2065-44DA-BFAD-7B92E01DC921}" type="pres">
      <dgm:prSet presAssocID="{7BDC890A-DE4F-4A3D-BFB1-6CC41E4E24B0}" presName="tile2" presStyleLbl="node1" presStyleIdx="1" presStyleCnt="4"/>
      <dgm:spPr/>
      <dgm:t>
        <a:bodyPr/>
        <a:lstStyle/>
        <a:p>
          <a:pPr rtl="1"/>
          <a:endParaRPr lang="ar-SA"/>
        </a:p>
      </dgm:t>
    </dgm:pt>
    <dgm:pt modelId="{62C2A9B4-7C84-4316-B329-6C384369325C}" type="pres">
      <dgm:prSet presAssocID="{7BDC890A-DE4F-4A3D-BFB1-6CC41E4E24B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B6CF196-245E-4ACA-906A-517C1A8AD47A}" type="pres">
      <dgm:prSet presAssocID="{7BDC890A-DE4F-4A3D-BFB1-6CC41E4E24B0}" presName="tile3" presStyleLbl="node1" presStyleIdx="2" presStyleCnt="4"/>
      <dgm:spPr/>
      <dgm:t>
        <a:bodyPr/>
        <a:lstStyle/>
        <a:p>
          <a:pPr rtl="1"/>
          <a:endParaRPr lang="ar-SA"/>
        </a:p>
      </dgm:t>
    </dgm:pt>
    <dgm:pt modelId="{08785F40-E3C8-461A-9D5D-774752C2168F}" type="pres">
      <dgm:prSet presAssocID="{7BDC890A-DE4F-4A3D-BFB1-6CC41E4E24B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9F4B5F2C-2486-4D6A-BAD0-8B5D7802E77C}" type="pres">
      <dgm:prSet presAssocID="{7BDC890A-DE4F-4A3D-BFB1-6CC41E4E24B0}" presName="tile4" presStyleLbl="node1" presStyleIdx="3" presStyleCnt="4"/>
      <dgm:spPr/>
      <dgm:t>
        <a:bodyPr/>
        <a:lstStyle/>
        <a:p>
          <a:pPr rtl="1"/>
          <a:endParaRPr lang="ar-SA"/>
        </a:p>
      </dgm:t>
    </dgm:pt>
    <dgm:pt modelId="{44722F70-C672-472D-87CA-439AFA968574}" type="pres">
      <dgm:prSet presAssocID="{7BDC890A-DE4F-4A3D-BFB1-6CC41E4E24B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86B01C9-D93D-45B3-B637-157B8A5345C1}" type="pres">
      <dgm:prSet presAssocID="{7BDC890A-DE4F-4A3D-BFB1-6CC41E4E24B0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B50D2409-DF16-4B1B-8839-A1CAC776B92F}" srcId="{281EF57A-D5DF-42E7-B2B6-D98599BF85B6}" destId="{4C5520F1-DFAE-48E3-97BC-1F7AE1268188}" srcOrd="2" destOrd="0" parTransId="{D8DD82F7-1169-47D3-8E57-93616489D61F}" sibTransId="{8BDA2179-7AA4-4A93-9C2B-291C85C383FC}"/>
    <dgm:cxn modelId="{8CFE9B74-A31A-4500-8816-160C00C610D9}" type="presOf" srcId="{24C62F33-17E7-4AE2-BEFD-2DBBC6DA5CDD}" destId="{E066C7CF-E3C1-4F8E-B1D7-720087B342BF}" srcOrd="0" destOrd="0" presId="urn:microsoft.com/office/officeart/2005/8/layout/matrix1"/>
    <dgm:cxn modelId="{AAAD503C-DC8B-4F3B-9B99-20DDFC80129F}" type="presOf" srcId="{4C5520F1-DFAE-48E3-97BC-1F7AE1268188}" destId="{5B6CF196-245E-4ACA-906A-517C1A8AD47A}" srcOrd="0" destOrd="0" presId="urn:microsoft.com/office/officeart/2005/8/layout/matrix1"/>
    <dgm:cxn modelId="{EB34A678-6411-436F-8492-E49FA785C26D}" srcId="{281EF57A-D5DF-42E7-B2B6-D98599BF85B6}" destId="{31FC4894-A9CA-4074-B148-C9473143E664}" srcOrd="3" destOrd="0" parTransId="{84C5C7B4-3EEC-4BA3-ADEE-B01E8A8718CA}" sibTransId="{41A96F7D-2D4B-46A3-82C4-B4BAF24B6F0E}"/>
    <dgm:cxn modelId="{FD16B2C4-9E98-468C-B7F8-2EDF886C281F}" srcId="{281EF57A-D5DF-42E7-B2B6-D98599BF85B6}" destId="{53324827-358E-47E8-B653-3F4E2894754C}" srcOrd="4" destOrd="0" parTransId="{4688D6CA-0EDC-4DB8-959B-BF44CA1ADB4C}" sibTransId="{3FF8EF68-84B3-4C04-843A-90F5DC43C0CE}"/>
    <dgm:cxn modelId="{019050D0-F576-48A4-AA91-1B4644467FDB}" type="presOf" srcId="{281EF57A-D5DF-42E7-B2B6-D98599BF85B6}" destId="{386B01C9-D93D-45B3-B637-157B8A5345C1}" srcOrd="0" destOrd="0" presId="urn:microsoft.com/office/officeart/2005/8/layout/matrix1"/>
    <dgm:cxn modelId="{8A401659-A86F-406C-A67F-3C1F0B1BCEC9}" type="presOf" srcId="{31FC4894-A9CA-4074-B148-C9473143E664}" destId="{44722F70-C672-472D-87CA-439AFA968574}" srcOrd="1" destOrd="0" presId="urn:microsoft.com/office/officeart/2005/8/layout/matrix1"/>
    <dgm:cxn modelId="{61477E73-A123-479A-A8A3-1FD46442082B}" type="presOf" srcId="{7BDC890A-DE4F-4A3D-BFB1-6CC41E4E24B0}" destId="{0DC10866-5DB4-4FDF-98CA-BA3E1B207330}" srcOrd="0" destOrd="0" presId="urn:microsoft.com/office/officeart/2005/8/layout/matrix1"/>
    <dgm:cxn modelId="{5CFD2D03-0DDF-4B57-946C-2AFCE96C0FFD}" type="presOf" srcId="{4C5520F1-DFAE-48E3-97BC-1F7AE1268188}" destId="{08785F40-E3C8-461A-9D5D-774752C2168F}" srcOrd="1" destOrd="0" presId="urn:microsoft.com/office/officeart/2005/8/layout/matrix1"/>
    <dgm:cxn modelId="{33A369C7-3FF6-4542-BB6B-76B49FB561C2}" srcId="{281EF57A-D5DF-42E7-B2B6-D98599BF85B6}" destId="{64F6E596-F643-4379-BAB4-3AFB98CD0E49}" srcOrd="7" destOrd="0" parTransId="{81B6A11E-ECA9-43E4-A292-D45EDE0C7436}" sibTransId="{BAAA48FE-E868-4A2B-B911-B40396BAE834}"/>
    <dgm:cxn modelId="{097A455D-BE48-4D7C-AD7B-3D6400B75DCA}" type="presOf" srcId="{F2320DF1-E64D-415E-9DD8-2E468D3FF17D}" destId="{62C2A9B4-7C84-4316-B329-6C384369325C}" srcOrd="1" destOrd="0" presId="urn:microsoft.com/office/officeart/2005/8/layout/matrix1"/>
    <dgm:cxn modelId="{9BC6EB86-75EB-476D-9340-82E038C86638}" type="presOf" srcId="{24C62F33-17E7-4AE2-BEFD-2DBBC6DA5CDD}" destId="{06B3CF26-46F9-45EB-A68B-C238816D9EEF}" srcOrd="1" destOrd="0" presId="urn:microsoft.com/office/officeart/2005/8/layout/matrix1"/>
    <dgm:cxn modelId="{2396F098-D5EA-40EC-BC36-A66FDA38FBA1}" srcId="{281EF57A-D5DF-42E7-B2B6-D98599BF85B6}" destId="{AE056E7E-737E-41D9-B9E3-C44443FCF0A6}" srcOrd="5" destOrd="0" parTransId="{F242111D-DFCB-4D4A-8105-5CFA0867A1C2}" sibTransId="{BD3FD966-EDED-476E-822A-763B81AE6381}"/>
    <dgm:cxn modelId="{1FC277DB-8A5F-4081-8536-EDA48D055488}" srcId="{281EF57A-D5DF-42E7-B2B6-D98599BF85B6}" destId="{F2320DF1-E64D-415E-9DD8-2E468D3FF17D}" srcOrd="1" destOrd="0" parTransId="{47E435B2-17C7-43D1-AFC6-C8A8505C4D94}" sibTransId="{635CEAF0-B5FC-4455-A727-CE6E1AB4B967}"/>
    <dgm:cxn modelId="{FCB1EBE0-DA17-48D8-8E7F-F8C8A4FF3D53}" type="presOf" srcId="{31FC4894-A9CA-4074-B148-C9473143E664}" destId="{9F4B5F2C-2486-4D6A-BAD0-8B5D7802E77C}" srcOrd="0" destOrd="0" presId="urn:microsoft.com/office/officeart/2005/8/layout/matrix1"/>
    <dgm:cxn modelId="{0B213AC5-7A13-420F-9BBE-B45607CCBEFF}" srcId="{281EF57A-D5DF-42E7-B2B6-D98599BF85B6}" destId="{17233523-8557-45BB-B20E-D33860DF9D90}" srcOrd="6" destOrd="0" parTransId="{BA4EADA2-2CE0-41CC-916E-7FA986F20CD7}" sibTransId="{D370C4A3-1AB5-4CF6-97ED-89158E405649}"/>
    <dgm:cxn modelId="{6AA4B4F7-1BF8-4DFF-A09F-831E69EE04E2}" srcId="{7BDC890A-DE4F-4A3D-BFB1-6CC41E4E24B0}" destId="{281EF57A-D5DF-42E7-B2B6-D98599BF85B6}" srcOrd="0" destOrd="0" parTransId="{4009BDBB-8CAE-470D-AC21-7530913F3C41}" sibTransId="{268D1942-E7A6-4896-89A6-E256E3459D77}"/>
    <dgm:cxn modelId="{58F88236-EB11-4659-B4A4-C1C0D487375E}" type="presOf" srcId="{F2320DF1-E64D-415E-9DD8-2E468D3FF17D}" destId="{EA830C22-2065-44DA-BFAD-7B92E01DC921}" srcOrd="0" destOrd="0" presId="urn:microsoft.com/office/officeart/2005/8/layout/matrix1"/>
    <dgm:cxn modelId="{21EEFB1A-7C54-455E-BDDF-4D81C44962F1}" srcId="{281EF57A-D5DF-42E7-B2B6-D98599BF85B6}" destId="{24C62F33-17E7-4AE2-BEFD-2DBBC6DA5CDD}" srcOrd="0" destOrd="0" parTransId="{0922E9FA-0A12-456C-A16D-8DA2F1D7F599}" sibTransId="{27D52743-1BC1-4287-B250-CCC3FB4133A0}"/>
    <dgm:cxn modelId="{6DCFB097-2198-4E8A-BBC2-4A7D522A3A51}" type="presParOf" srcId="{0DC10866-5DB4-4FDF-98CA-BA3E1B207330}" destId="{531CF666-CE85-4FDA-B371-AF3012B71CEA}" srcOrd="0" destOrd="0" presId="urn:microsoft.com/office/officeart/2005/8/layout/matrix1"/>
    <dgm:cxn modelId="{5696F9E6-072C-4F89-B332-C80A9D2103DD}" type="presParOf" srcId="{531CF666-CE85-4FDA-B371-AF3012B71CEA}" destId="{E066C7CF-E3C1-4F8E-B1D7-720087B342BF}" srcOrd="0" destOrd="0" presId="urn:microsoft.com/office/officeart/2005/8/layout/matrix1"/>
    <dgm:cxn modelId="{C5BF0F61-72A1-44C6-B717-F6083126290A}" type="presParOf" srcId="{531CF666-CE85-4FDA-B371-AF3012B71CEA}" destId="{06B3CF26-46F9-45EB-A68B-C238816D9EEF}" srcOrd="1" destOrd="0" presId="urn:microsoft.com/office/officeart/2005/8/layout/matrix1"/>
    <dgm:cxn modelId="{2342355F-38DD-49C8-840D-5024D1DD177C}" type="presParOf" srcId="{531CF666-CE85-4FDA-B371-AF3012B71CEA}" destId="{EA830C22-2065-44DA-BFAD-7B92E01DC921}" srcOrd="2" destOrd="0" presId="urn:microsoft.com/office/officeart/2005/8/layout/matrix1"/>
    <dgm:cxn modelId="{2EEE86E2-53E0-40FC-A7DA-18CFAE067137}" type="presParOf" srcId="{531CF666-CE85-4FDA-B371-AF3012B71CEA}" destId="{62C2A9B4-7C84-4316-B329-6C384369325C}" srcOrd="3" destOrd="0" presId="urn:microsoft.com/office/officeart/2005/8/layout/matrix1"/>
    <dgm:cxn modelId="{6520E683-A445-4BB3-ADAB-DB73EC8F6594}" type="presParOf" srcId="{531CF666-CE85-4FDA-B371-AF3012B71CEA}" destId="{5B6CF196-245E-4ACA-906A-517C1A8AD47A}" srcOrd="4" destOrd="0" presId="urn:microsoft.com/office/officeart/2005/8/layout/matrix1"/>
    <dgm:cxn modelId="{53628A15-02C7-48BC-96C3-FDECF04D783E}" type="presParOf" srcId="{531CF666-CE85-4FDA-B371-AF3012B71CEA}" destId="{08785F40-E3C8-461A-9D5D-774752C2168F}" srcOrd="5" destOrd="0" presId="urn:microsoft.com/office/officeart/2005/8/layout/matrix1"/>
    <dgm:cxn modelId="{E5613FBE-2D2A-4E09-A484-C39812B361C3}" type="presParOf" srcId="{531CF666-CE85-4FDA-B371-AF3012B71CEA}" destId="{9F4B5F2C-2486-4D6A-BAD0-8B5D7802E77C}" srcOrd="6" destOrd="0" presId="urn:microsoft.com/office/officeart/2005/8/layout/matrix1"/>
    <dgm:cxn modelId="{50E08259-06DA-4BF3-BA42-5E79E4DA191C}" type="presParOf" srcId="{531CF666-CE85-4FDA-B371-AF3012B71CEA}" destId="{44722F70-C672-472D-87CA-439AFA968574}" srcOrd="7" destOrd="0" presId="urn:microsoft.com/office/officeart/2005/8/layout/matrix1"/>
    <dgm:cxn modelId="{6696242E-7663-4143-8477-793870B9B2C1}" type="presParOf" srcId="{0DC10866-5DB4-4FDF-98CA-BA3E1B207330}" destId="{386B01C9-D93D-45B3-B637-157B8A5345C1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66C7CF-E3C1-4F8E-B1D7-720087B342BF}">
      <dsp:nvSpPr>
        <dsp:cNvPr id="0" name=""/>
        <dsp:cNvSpPr/>
      </dsp:nvSpPr>
      <dsp:spPr>
        <a:xfrm rot="16200000">
          <a:off x="925909" y="-925909"/>
          <a:ext cx="2262981" cy="4114800"/>
        </a:xfrm>
        <a:prstGeom prst="round1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hypercholesterolemia</a:t>
          </a:r>
          <a:endParaRPr lang="ar-SA" sz="2800" kern="1200" dirty="0"/>
        </a:p>
      </dsp:txBody>
      <dsp:txXfrm rot="5400000">
        <a:off x="-1" y="1"/>
        <a:ext cx="4114800" cy="1697236"/>
      </dsp:txXfrm>
    </dsp:sp>
    <dsp:sp modelId="{EA830C22-2065-44DA-BFAD-7B92E01DC921}">
      <dsp:nvSpPr>
        <dsp:cNvPr id="0" name=""/>
        <dsp:cNvSpPr/>
      </dsp:nvSpPr>
      <dsp:spPr>
        <a:xfrm>
          <a:off x="4114800" y="0"/>
          <a:ext cx="4114800" cy="2262981"/>
        </a:xfrm>
        <a:prstGeom prst="round1Rect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Edema and </a:t>
          </a:r>
          <a:r>
            <a:rPr lang="en-US" sz="2800" kern="1200" dirty="0" err="1" smtClean="0"/>
            <a:t>generalised</a:t>
          </a:r>
          <a:r>
            <a:rPr lang="en-US" sz="2800" kern="1200" dirty="0" smtClean="0"/>
            <a:t> fluid retention</a:t>
          </a:r>
          <a:endParaRPr lang="en-US" sz="2800" kern="1200" dirty="0"/>
        </a:p>
      </dsp:txBody>
      <dsp:txXfrm>
        <a:off x="4114800" y="0"/>
        <a:ext cx="4114800" cy="1697236"/>
      </dsp:txXfrm>
    </dsp:sp>
    <dsp:sp modelId="{5B6CF196-245E-4ACA-906A-517C1A8AD47A}">
      <dsp:nvSpPr>
        <dsp:cNvPr id="0" name=""/>
        <dsp:cNvSpPr/>
      </dsp:nvSpPr>
      <dsp:spPr>
        <a:xfrm rot="10800000">
          <a:off x="0" y="2262981"/>
          <a:ext cx="4114800" cy="2262981"/>
        </a:xfrm>
        <a:prstGeom prst="round1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smtClean="0"/>
            <a:t>Hypoalbuminemia(&lt;3 g/L)</a:t>
          </a:r>
          <a:endParaRPr lang="en-US" sz="2800" kern="1200" dirty="0"/>
        </a:p>
      </dsp:txBody>
      <dsp:txXfrm rot="10800000">
        <a:off x="0" y="2828726"/>
        <a:ext cx="4114800" cy="1697236"/>
      </dsp:txXfrm>
    </dsp:sp>
    <dsp:sp modelId="{9F4B5F2C-2486-4D6A-BAD0-8B5D7802E77C}">
      <dsp:nvSpPr>
        <dsp:cNvPr id="0" name=""/>
        <dsp:cNvSpPr/>
      </dsp:nvSpPr>
      <dsp:spPr>
        <a:xfrm rot="5400000">
          <a:off x="5040709" y="1337072"/>
          <a:ext cx="2262981" cy="4114800"/>
        </a:xfrm>
        <a:prstGeom prst="round1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Overt proteinuria: usually &gt;3.5 g/24 </a:t>
          </a:r>
          <a:r>
            <a:rPr lang="en-US" sz="2800" kern="1200" dirty="0" err="1" smtClean="0"/>
            <a:t>hrs</a:t>
          </a:r>
          <a:endParaRPr lang="en-US" sz="2800" kern="1200" dirty="0"/>
        </a:p>
      </dsp:txBody>
      <dsp:txXfrm rot="-5400000">
        <a:off x="4114799" y="2828726"/>
        <a:ext cx="4114800" cy="1697236"/>
      </dsp:txXfrm>
    </dsp:sp>
    <dsp:sp modelId="{386B01C9-D93D-45B3-B637-157B8A5345C1}">
      <dsp:nvSpPr>
        <dsp:cNvPr id="0" name=""/>
        <dsp:cNvSpPr/>
      </dsp:nvSpPr>
      <dsp:spPr>
        <a:xfrm>
          <a:off x="2880359" y="1697236"/>
          <a:ext cx="2468880" cy="1131490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Nephrotic</a:t>
          </a:r>
          <a:r>
            <a:rPr lang="en-US" sz="2800" kern="1200" dirty="0" smtClean="0"/>
            <a:t> syndrome</a:t>
          </a:r>
          <a:endParaRPr lang="ar-SA" sz="2800" kern="1200" dirty="0"/>
        </a:p>
      </dsp:txBody>
      <dsp:txXfrm>
        <a:off x="2935594" y="1752471"/>
        <a:ext cx="2358410" cy="10210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solidFill>
                  <a:srgbClr val="C00000"/>
                </a:solidFill>
              </a:rPr>
              <a:t>NEPHROTIC SYNDROME</a:t>
            </a:r>
            <a:endParaRPr lang="ar-SA" sz="6000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BY</a:t>
            </a:r>
          </a:p>
          <a:p>
            <a:r>
              <a:rPr lang="en-US" sz="4600" dirty="0" smtClean="0"/>
              <a:t>DR. </a:t>
            </a:r>
            <a:r>
              <a:rPr lang="en-US" sz="4600" dirty="0" err="1" smtClean="0"/>
              <a:t>Hayam</a:t>
            </a:r>
            <a:r>
              <a:rPr lang="en-US" sz="4600" dirty="0" smtClean="0"/>
              <a:t> </a:t>
            </a:r>
            <a:r>
              <a:rPr lang="en-US" sz="4600" dirty="0" err="1" smtClean="0"/>
              <a:t>Hebah</a:t>
            </a:r>
            <a:endParaRPr lang="en-US" sz="4600" dirty="0" smtClean="0"/>
          </a:p>
          <a:p>
            <a:r>
              <a:rPr lang="en-US" sz="4600" dirty="0" smtClean="0"/>
              <a:t>Associate professor of Internal  </a:t>
            </a:r>
            <a:r>
              <a:rPr lang="en-US" sz="4600" dirty="0"/>
              <a:t>M</a:t>
            </a:r>
            <a:r>
              <a:rPr lang="en-US" sz="4600" dirty="0" smtClean="0"/>
              <a:t>edicine</a:t>
            </a:r>
          </a:p>
          <a:p>
            <a:r>
              <a:rPr lang="en-US" sz="4600" dirty="0" smtClean="0"/>
              <a:t>AL </a:t>
            </a:r>
            <a:r>
              <a:rPr lang="en-US" sz="4600" dirty="0" err="1" smtClean="0"/>
              <a:t>Maarefa</a:t>
            </a:r>
            <a:r>
              <a:rPr lang="en-US" sz="4600" dirty="0" smtClean="0"/>
              <a:t> college</a:t>
            </a:r>
            <a:endParaRPr lang="ar-SA" sz="4600" dirty="0"/>
          </a:p>
        </p:txBody>
      </p:sp>
    </p:spTree>
    <p:extLst>
      <p:ext uri="{BB962C8B-B14F-4D97-AF65-F5344CB8AC3E}">
        <p14:creationId xmlns:p14="http://schemas.microsoft.com/office/powerpoint/2010/main" val="389951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 Epidemiology: -Age</a:t>
            </a:r>
            <a:r>
              <a:rPr lang="en-US" dirty="0" smtClean="0"/>
              <a:t>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122" name="Picture 2" descr="http://img.medscapestatic.com/pi/meds/ckb/75/37775t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19200"/>
            <a:ext cx="876300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9451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Sex:</a:t>
            </a:r>
          </a:p>
          <a:p>
            <a:pPr marL="0" indent="0">
              <a:buNone/>
            </a:pPr>
            <a:r>
              <a:rPr lang="en-US" dirty="0" smtClean="0"/>
              <a:t>  -most cases of NS occur more in males except in SLE ,females are more liable.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Race</a:t>
            </a:r>
            <a:r>
              <a:rPr lang="en-US" dirty="0" smtClean="0"/>
              <a:t>:</a:t>
            </a:r>
          </a:p>
          <a:p>
            <a:r>
              <a:rPr lang="en-US" dirty="0"/>
              <a:t>Because diabetes is major cause of </a:t>
            </a:r>
            <a:r>
              <a:rPr lang="en-US" dirty="0" err="1"/>
              <a:t>nephrotic</a:t>
            </a:r>
            <a:r>
              <a:rPr lang="en-US" dirty="0"/>
              <a:t> syndrome, American Indians, Hispanics, and African Americans have a higher incidence of </a:t>
            </a:r>
            <a:r>
              <a:rPr lang="en-US" dirty="0" err="1"/>
              <a:t>nephrotic</a:t>
            </a:r>
            <a:r>
              <a:rPr lang="en-US" dirty="0"/>
              <a:t> syndrome than do white persons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HIV nephropathy </a:t>
            </a:r>
            <a:r>
              <a:rPr lang="en-US" dirty="0" smtClean="0"/>
              <a:t>is </a:t>
            </a:r>
            <a:r>
              <a:rPr lang="en-US" dirty="0"/>
              <a:t>seen with greater frequency in African Americans</a:t>
            </a:r>
            <a:r>
              <a:rPr lang="en-US" dirty="0" smtClean="0"/>
              <a:t>.</a:t>
            </a:r>
            <a:endParaRPr lang="en-US" baseline="30000" dirty="0"/>
          </a:p>
          <a:p>
            <a:r>
              <a:rPr lang="en-US" baseline="30000" dirty="0"/>
              <a:t> </a:t>
            </a:r>
            <a:r>
              <a:rPr lang="en-US" dirty="0"/>
              <a:t>Focal </a:t>
            </a:r>
            <a:r>
              <a:rPr lang="en-US" dirty="0" err="1"/>
              <a:t>glomerulosclerosis</a:t>
            </a:r>
            <a:r>
              <a:rPr lang="en-US" dirty="0"/>
              <a:t> appears to be overrepresented in African-American children, as compared with white </a:t>
            </a:r>
            <a:r>
              <a:rPr lang="en-US" dirty="0" smtClean="0"/>
              <a:t>children.</a:t>
            </a:r>
          </a:p>
          <a:p>
            <a:endParaRPr lang="en-US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69058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1.bp.blogspot.com/_uiyskjNZYt8/TQwJRrS0_WI/AAAAAAAACXE/yjN6UKRPUWQ/s1600/5002417f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362200"/>
            <a:ext cx="3962400" cy="422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www.kidney-symptom.com/uploads/allimg/140730/8-140I003423362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"/>
            <a:ext cx="2962275" cy="234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www.kidney-symptom.com/uploads/allimg/150403/8-150403030041519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04775"/>
            <a:ext cx="2876550" cy="215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hkma.org/english/cme/onlinecme/200909-fig9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819400"/>
            <a:ext cx="48768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8159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investigations</a:t>
            </a:r>
            <a:endParaRPr lang="ar-S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Urine analysis: first step ,detects proteinuria.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Microscopic hematuria may be seen in membranous nephropathy but not in MCD.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QUANTITATIVE PROTEINURIA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Blood examination for s. </a:t>
            </a:r>
            <a:r>
              <a:rPr lang="en-US" dirty="0" err="1"/>
              <a:t>creatinine</a:t>
            </a:r>
            <a:r>
              <a:rPr lang="en-US" dirty="0"/>
              <a:t> and electrolytes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Serum albumin.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Lipid profile.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Serologic studies: </a:t>
            </a:r>
            <a:r>
              <a:rPr lang="en-US" b="1" dirty="0"/>
              <a:t>Phospholipase A2 receptor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Ultrasonography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Investigations for the cause in secondary forms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1636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Urine quantification: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24 hours collection</a:t>
            </a:r>
          </a:p>
          <a:p>
            <a:r>
              <a:rPr lang="en-US" dirty="0" smtClean="0"/>
              <a:t>Protein: </a:t>
            </a:r>
            <a:r>
              <a:rPr lang="en-US" dirty="0" err="1" smtClean="0"/>
              <a:t>creatinine</a:t>
            </a:r>
            <a:r>
              <a:rPr lang="en-US" dirty="0" smtClean="0"/>
              <a:t> ratio(PCR) in a spot sample of urine</a:t>
            </a:r>
          </a:p>
          <a:p>
            <a:r>
              <a:rPr lang="en-US" dirty="0" smtClean="0"/>
              <a:t>Albumin : </a:t>
            </a:r>
            <a:r>
              <a:rPr lang="en-US" dirty="0" err="1" smtClean="0"/>
              <a:t>creatinine</a:t>
            </a:r>
            <a:r>
              <a:rPr lang="en-US" dirty="0" smtClean="0"/>
              <a:t> ratio(ACR)</a:t>
            </a:r>
          </a:p>
          <a:p>
            <a:endParaRPr lang="ar-SA" dirty="0"/>
          </a:p>
        </p:txBody>
      </p:sp>
      <p:pic>
        <p:nvPicPr>
          <p:cNvPr id="1026" name="Picture 2" descr="http://3.bp.blogspot.com/-mwbFc8UrpGw/UBx2zK-S8xI/AAAAAAAAADI/wRobtGRxNSA/s640/AC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0"/>
            <a:ext cx="8153400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481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RENAL BIOPSY:</a:t>
            </a:r>
            <a:endParaRPr lang="ar-SA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For childhood </a:t>
            </a:r>
            <a:r>
              <a:rPr lang="en-US" sz="2800" dirty="0" err="1">
                <a:solidFill>
                  <a:srgbClr val="FF0000"/>
                </a:solidFill>
              </a:rPr>
              <a:t>nephrotic</a:t>
            </a:r>
            <a:r>
              <a:rPr lang="en-US" sz="2800" dirty="0">
                <a:solidFill>
                  <a:srgbClr val="FF0000"/>
                </a:solidFill>
              </a:rPr>
              <a:t> syndrome</a:t>
            </a:r>
            <a:r>
              <a:rPr lang="en-US" sz="2800" dirty="0"/>
              <a:t>, a renal biopsy is indicated for the following:</a:t>
            </a:r>
          </a:p>
          <a:p>
            <a:r>
              <a:rPr lang="en-US" sz="2800" dirty="0"/>
              <a:t>Congenital </a:t>
            </a:r>
            <a:r>
              <a:rPr lang="en-US" sz="2800" dirty="0" err="1"/>
              <a:t>nephrotic</a:t>
            </a:r>
            <a:r>
              <a:rPr lang="en-US" sz="2800" dirty="0"/>
              <a:t> syndrome</a:t>
            </a:r>
          </a:p>
          <a:p>
            <a:r>
              <a:rPr lang="en-US" sz="2800" dirty="0"/>
              <a:t>Children older than 8 years at onset</a:t>
            </a:r>
          </a:p>
          <a:p>
            <a:r>
              <a:rPr lang="en-US" sz="2800" dirty="0"/>
              <a:t>Steroid resistance</a:t>
            </a:r>
          </a:p>
          <a:p>
            <a:r>
              <a:rPr lang="en-US" sz="2800" dirty="0"/>
              <a:t>Frequent relapses or steroid dependency</a:t>
            </a:r>
          </a:p>
          <a:p>
            <a:r>
              <a:rPr lang="en-US" sz="2800" dirty="0"/>
              <a:t>Significant nephritic </a:t>
            </a:r>
            <a:r>
              <a:rPr lang="en-US" sz="2800" dirty="0" smtClean="0"/>
              <a:t>manifestations</a:t>
            </a:r>
          </a:p>
          <a:p>
            <a:r>
              <a:rPr lang="en-US" sz="2800" dirty="0">
                <a:solidFill>
                  <a:srgbClr val="FF0000"/>
                </a:solidFill>
              </a:rPr>
              <a:t>Adult </a:t>
            </a:r>
            <a:r>
              <a:rPr lang="en-US" sz="2800" dirty="0" err="1">
                <a:solidFill>
                  <a:srgbClr val="FF0000"/>
                </a:solidFill>
              </a:rPr>
              <a:t>nephrotic</a:t>
            </a:r>
            <a:r>
              <a:rPr lang="en-US" sz="2800" dirty="0">
                <a:solidFill>
                  <a:srgbClr val="FF0000"/>
                </a:solidFill>
              </a:rPr>
              <a:t> syndrome </a:t>
            </a:r>
            <a:r>
              <a:rPr lang="en-US" sz="2800" dirty="0"/>
              <a:t>of unknown origin may require a renal biopsy for diagnosis</a:t>
            </a:r>
            <a:r>
              <a:rPr lang="en-US" sz="2800" dirty="0" smtClean="0"/>
              <a:t>.</a:t>
            </a:r>
            <a:r>
              <a:rPr lang="en-US" sz="2800" dirty="0"/>
              <a:t> A renal biopsy is not indicated </a:t>
            </a:r>
            <a:r>
              <a:rPr lang="en-US" sz="2800" dirty="0" smtClean="0"/>
              <a:t>in </a:t>
            </a:r>
            <a:r>
              <a:rPr lang="en-US" sz="2800" dirty="0"/>
              <a:t>a patient with longstanding diabetes</a:t>
            </a:r>
          </a:p>
          <a:p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35436215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NS: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steps:</a:t>
            </a:r>
          </a:p>
          <a:p>
            <a:r>
              <a:rPr lang="en-US" dirty="0" smtClean="0"/>
              <a:t>1-measures to reduce proteinuria.</a:t>
            </a:r>
          </a:p>
          <a:p>
            <a:r>
              <a:rPr lang="en-US" dirty="0" smtClean="0"/>
              <a:t>2- measures to treat complications of </a:t>
            </a:r>
            <a:r>
              <a:rPr lang="en-US" dirty="0" err="1" smtClean="0"/>
              <a:t>nephrotic</a:t>
            </a:r>
            <a:r>
              <a:rPr lang="en-US" dirty="0" smtClean="0"/>
              <a:t> syndrome</a:t>
            </a:r>
          </a:p>
          <a:p>
            <a:r>
              <a:rPr lang="en-US" dirty="0" smtClean="0"/>
              <a:t>3-ttt of underlying cause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403593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-30480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GENERAL MEASURES IN ACUTE STAGE</a:t>
            </a:r>
            <a:endParaRPr lang="ar-S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Diuretics</a:t>
            </a:r>
            <a:r>
              <a:rPr lang="en-US" dirty="0"/>
              <a:t> will be needed; furosemide, spironolactone, and even </a:t>
            </a:r>
            <a:r>
              <a:rPr lang="en-US" dirty="0" err="1"/>
              <a:t>metolazone</a:t>
            </a:r>
            <a:r>
              <a:rPr lang="en-US" dirty="0"/>
              <a:t> may be </a:t>
            </a:r>
            <a:r>
              <a:rPr lang="en-US" dirty="0" smtClean="0"/>
              <a:t>used </a:t>
            </a:r>
            <a:r>
              <a:rPr lang="en-US" dirty="0" smtClean="0">
                <a:solidFill>
                  <a:srgbClr val="00B0F0"/>
                </a:solidFill>
              </a:rPr>
              <a:t>BUT TAKE CARE OF </a:t>
            </a:r>
            <a:r>
              <a:rPr lang="en-US" dirty="0"/>
              <a:t>v</a:t>
            </a:r>
            <a:r>
              <a:rPr lang="en-US" dirty="0" smtClean="0"/>
              <a:t>olume </a:t>
            </a:r>
            <a:r>
              <a:rPr lang="en-US" dirty="0"/>
              <a:t>depletion may occur with diuretic </a:t>
            </a:r>
            <a:r>
              <a:rPr lang="en-US" dirty="0" smtClean="0"/>
              <a:t>use.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Anticoagulation</a:t>
            </a:r>
            <a:r>
              <a:rPr lang="en-US" dirty="0"/>
              <a:t> has been advocated by some for use in preventing thromboembolic complications, but its use in primary prevention is of unproven value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Hypolipidemic</a:t>
            </a:r>
            <a:r>
              <a:rPr lang="en-US" dirty="0">
                <a:solidFill>
                  <a:srgbClr val="FF0000"/>
                </a:solidFill>
              </a:rPr>
              <a:t> agents </a:t>
            </a:r>
            <a:r>
              <a:rPr lang="en-US" dirty="0"/>
              <a:t>may be </a:t>
            </a:r>
            <a:r>
              <a:rPr lang="en-US" dirty="0" smtClean="0"/>
              <a:t>used ??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 proteinuria ,angiotensin-converting </a:t>
            </a:r>
            <a:r>
              <a:rPr lang="en-US" dirty="0"/>
              <a:t>enzyme (</a:t>
            </a:r>
            <a:r>
              <a:rPr lang="en-US" dirty="0">
                <a:solidFill>
                  <a:srgbClr val="FF0000"/>
                </a:solidFill>
              </a:rPr>
              <a:t>ACE) inhibitors </a:t>
            </a:r>
            <a:r>
              <a:rPr lang="en-US" dirty="0"/>
              <a:t>and/or angiotensin II receptor </a:t>
            </a:r>
            <a:r>
              <a:rPr lang="en-US" dirty="0" smtClean="0"/>
              <a:t>blocker</a:t>
            </a:r>
            <a:r>
              <a:rPr lang="en-US" dirty="0" smtClean="0">
                <a:solidFill>
                  <a:srgbClr val="FF0000"/>
                </a:solidFill>
              </a:rPr>
              <a:t>s(ARB</a:t>
            </a:r>
            <a:r>
              <a:rPr lang="en-US" dirty="0" smtClean="0"/>
              <a:t>).These </a:t>
            </a:r>
            <a:r>
              <a:rPr lang="en-US" dirty="0"/>
              <a:t>may reduce proteinuria by reducing the systemic blood pressure, by reducing </a:t>
            </a:r>
            <a:r>
              <a:rPr lang="en-US" dirty="0" err="1"/>
              <a:t>intraglomerular</a:t>
            </a:r>
            <a:r>
              <a:rPr lang="en-US" dirty="0"/>
              <a:t> pressure, and also by direct action on </a:t>
            </a:r>
            <a:r>
              <a:rPr lang="en-US" dirty="0" err="1"/>
              <a:t>podocytes</a:t>
            </a:r>
            <a:r>
              <a:rPr lang="en-US" dirty="0" smtClean="0"/>
              <a:t>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90171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Long-Term Monitoring</a:t>
            </a:r>
            <a:br>
              <a:rPr lang="en-US" dirty="0"/>
            </a:br>
            <a:endParaRPr lang="ar-S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 immunizations </a:t>
            </a:r>
            <a:r>
              <a:rPr lang="en-US" dirty="0" smtClean="0"/>
              <a:t>when </a:t>
            </a:r>
            <a:r>
              <a:rPr lang="en-US" dirty="0"/>
              <a:t>the patient is free of relapses and has been off immunosuppression for 3 months. Pneumococcal and influenza vaccines are recommended but are not routinely used, because their efficacy is not </a:t>
            </a:r>
            <a:r>
              <a:rPr lang="en-US" dirty="0" smtClean="0"/>
              <a:t>established.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treatment of </a:t>
            </a:r>
            <a:r>
              <a:rPr lang="en-US" dirty="0">
                <a:solidFill>
                  <a:srgbClr val="FF0000"/>
                </a:solidFill>
              </a:rPr>
              <a:t>relapses</a:t>
            </a:r>
            <a:r>
              <a:rPr lang="en-US" dirty="0"/>
              <a:t> of steroid-responsive </a:t>
            </a:r>
            <a:r>
              <a:rPr lang="en-US" dirty="0" err="1"/>
              <a:t>nephrotic</a:t>
            </a:r>
            <a:r>
              <a:rPr lang="en-US" dirty="0"/>
              <a:t> </a:t>
            </a:r>
            <a:r>
              <a:rPr lang="en-US" dirty="0" smtClean="0"/>
              <a:t>syndrome.</a:t>
            </a:r>
            <a:r>
              <a:rPr lang="en-US" dirty="0"/>
              <a:t> The first 2 relapses are treated in the same manner as the initial presentation; frequent relapses are treated with a maintenance dose of prednisone at 0.1-0.5 mg/kg on alternate days for 3-6 months, with the drug then tapered.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Monitoring </a:t>
            </a:r>
            <a:r>
              <a:rPr lang="en-US" dirty="0">
                <a:solidFill>
                  <a:srgbClr val="FF0000"/>
                </a:solidFill>
              </a:rPr>
              <a:t>for steroid toxicity </a:t>
            </a:r>
            <a:r>
              <a:rPr lang="en-US" dirty="0"/>
              <a:t>every 3 months in the outpatient </a:t>
            </a:r>
            <a:r>
              <a:rPr lang="en-US" dirty="0" smtClean="0"/>
              <a:t>clinic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monitoring of </a:t>
            </a:r>
            <a:r>
              <a:rPr lang="en-US" dirty="0">
                <a:solidFill>
                  <a:srgbClr val="FF0000"/>
                </a:solidFill>
              </a:rPr>
              <a:t>diuretic and angiotensin antagonist </a:t>
            </a:r>
            <a:r>
              <a:rPr lang="en-US" dirty="0"/>
              <a:t>regimens.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32704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Complications of NS and its management: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For edema---</a:t>
            </a:r>
            <a:r>
              <a:rPr lang="en-US" dirty="0" smtClean="0">
                <a:sym typeface="Wingdings" pitchFamily="2" charset="2"/>
              </a:rPr>
              <a:t> salt restriction, diuretics and in severe cases salt free albumin infusions.</a:t>
            </a:r>
          </a:p>
          <a:p>
            <a:r>
              <a:rPr lang="en-US" dirty="0" smtClean="0">
                <a:sym typeface="Wingdings" pitchFamily="2" charset="2"/>
              </a:rPr>
              <a:t>For infections--vaccination and antibiotics</a:t>
            </a:r>
          </a:p>
          <a:p>
            <a:r>
              <a:rPr lang="en-US" dirty="0" smtClean="0">
                <a:sym typeface="Wingdings" pitchFamily="2" charset="2"/>
              </a:rPr>
              <a:t>Thrombotic complications- anticoagulation for patients with DVT and arterial thrombosis</a:t>
            </a:r>
          </a:p>
          <a:p>
            <a:r>
              <a:rPr lang="en-US" dirty="0" smtClean="0">
                <a:sym typeface="Wingdings" pitchFamily="2" charset="2"/>
              </a:rPr>
              <a:t>Hyperlipidemia- food restriction and lipid lowering agents</a:t>
            </a:r>
          </a:p>
          <a:p>
            <a:r>
              <a:rPr lang="en-US" dirty="0" smtClean="0">
                <a:sym typeface="Wingdings" pitchFamily="2" charset="2"/>
              </a:rPr>
              <a:t>Steroid toxicity-- </a:t>
            </a:r>
            <a:r>
              <a:rPr lang="en-US" dirty="0" err="1" smtClean="0">
                <a:sym typeface="Wingdings" pitchFamily="2" charset="2"/>
              </a:rPr>
              <a:t>minimisation</a:t>
            </a:r>
            <a:r>
              <a:rPr lang="en-US" dirty="0" smtClean="0">
                <a:sym typeface="Wingdings" pitchFamily="2" charset="2"/>
              </a:rPr>
              <a:t> of dose of steroids and adding steroid sparing </a:t>
            </a:r>
            <a:r>
              <a:rPr lang="en-US" dirty="0" err="1" smtClean="0">
                <a:sym typeface="Wingdings" pitchFamily="2" charset="2"/>
              </a:rPr>
              <a:t>immunosuppressives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Hypovolemia</a:t>
            </a:r>
            <a:r>
              <a:rPr lang="en-US" dirty="0" smtClean="0">
                <a:sym typeface="Wingdings" pitchFamily="2" charset="2"/>
              </a:rPr>
              <a:t> and ARF--judicious fluid control.</a:t>
            </a:r>
          </a:p>
          <a:p>
            <a:r>
              <a:rPr lang="en-US" dirty="0" smtClean="0">
                <a:sym typeface="Wingdings" pitchFamily="2" charset="2"/>
              </a:rPr>
              <a:t>Vitamin D supplementation.</a:t>
            </a:r>
          </a:p>
          <a:p>
            <a:r>
              <a:rPr lang="en-US" dirty="0" smtClean="0">
                <a:sym typeface="Wingdings" pitchFamily="2" charset="2"/>
              </a:rPr>
              <a:t>Proteins 0.8-1 g/kg/d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63594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Definition:</a:t>
            </a:r>
            <a:endParaRPr lang="ar-S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46285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75250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>
                <a:solidFill>
                  <a:srgbClr val="FF0000"/>
                </a:solidFill>
              </a:rPr>
              <a:t>Minimal change </a:t>
            </a:r>
            <a:r>
              <a:rPr lang="en-US" u="sng" dirty="0" smtClean="0">
                <a:solidFill>
                  <a:srgbClr val="FF0000"/>
                </a:solidFill>
              </a:rPr>
              <a:t>nephropathy(MCD)</a:t>
            </a:r>
            <a:endParaRPr lang="ar-SA" u="sng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2290" name="Picture 2" descr="https://encrypted-tbn0.gstatic.com/images?q=tbn:ANd9GcQwT7r7-zm-dGiL43buXWkxbygBonJFJw2resGn6tCVhxqHK7CBk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89916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81511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c/p of MCD: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Main cause of NS in children</a:t>
            </a:r>
          </a:p>
          <a:p>
            <a:r>
              <a:rPr lang="en-US" dirty="0" smtClean="0"/>
              <a:t>¼ of cases in adults</a:t>
            </a:r>
          </a:p>
          <a:p>
            <a:r>
              <a:rPr lang="en-US" dirty="0" smtClean="0"/>
              <a:t>Caused by reversible dysfunction of </a:t>
            </a:r>
            <a:r>
              <a:rPr lang="en-US" dirty="0" err="1" smtClean="0"/>
              <a:t>podocytes</a:t>
            </a:r>
            <a:endParaRPr lang="en-US" dirty="0" smtClean="0"/>
          </a:p>
          <a:p>
            <a:r>
              <a:rPr lang="en-US" dirty="0" smtClean="0"/>
              <a:t>Present with proteinuria  </a:t>
            </a:r>
            <a:r>
              <a:rPr lang="en-US" dirty="0" smtClean="0">
                <a:solidFill>
                  <a:srgbClr val="FF0000"/>
                </a:solidFill>
              </a:rPr>
              <a:t>SELECTIVE PROTEINURIA </a:t>
            </a:r>
            <a:r>
              <a:rPr lang="en-US" dirty="0" smtClean="0"/>
              <a:t>or NS</a:t>
            </a:r>
          </a:p>
          <a:p>
            <a:r>
              <a:rPr lang="en-US" dirty="0" smtClean="0"/>
              <a:t>Remits with high dose of corticosteroids</a:t>
            </a:r>
          </a:p>
          <a:p>
            <a:r>
              <a:rPr lang="en-US" dirty="0" smtClean="0"/>
              <a:t>Histologically: - N L/M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- No immune deposits by IF.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- Fusion of podocytes foot processes by      			EM.</a:t>
            </a:r>
          </a:p>
          <a:p>
            <a:r>
              <a:rPr lang="en-US" dirty="0" smtClean="0"/>
              <a:t>Course may be associated with relapses and remission but rarely progress to ESRD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3041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Corticosteroids give</a:t>
            </a:r>
            <a:r>
              <a:rPr lang="en-US" dirty="0"/>
              <a:t> excellent response 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Immunosuppressive medications other than steroids are usually reserved for steroid-resistant patients with persistent edema, or for steroid-dependent patients with significant steroid-related adverse </a:t>
            </a:r>
            <a:r>
              <a:rPr lang="en-US" dirty="0" smtClean="0"/>
              <a:t>effects </a:t>
            </a:r>
            <a:r>
              <a:rPr lang="en-US" dirty="0" err="1" smtClean="0"/>
              <a:t>e.g</a:t>
            </a:r>
            <a:r>
              <a:rPr lang="en-US" dirty="0" smtClean="0"/>
              <a:t>: </a:t>
            </a:r>
            <a:r>
              <a:rPr lang="en-US" u="sng" dirty="0" smtClean="0">
                <a:solidFill>
                  <a:srgbClr val="FF0000"/>
                </a:solidFill>
              </a:rPr>
              <a:t>Cyclophosphamide.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u="sng" dirty="0">
                <a:solidFill>
                  <a:srgbClr val="C00000"/>
                </a:solidFill>
              </a:rPr>
              <a:t>Cyclosporine</a:t>
            </a:r>
            <a:r>
              <a:rPr lang="en-US" dirty="0"/>
              <a:t> is indicated when relapses occur after cyclophosphamide treatment.</a:t>
            </a:r>
            <a:endParaRPr lang="en-US" u="sng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00160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dirty="0" smtClean="0"/>
              <a:t>Prognosis of MCD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r>
              <a:rPr lang="en-US" dirty="0"/>
              <a:t>The prognosis </a:t>
            </a:r>
            <a:r>
              <a:rPr lang="en-US" dirty="0" smtClean="0"/>
              <a:t> usually is </a:t>
            </a:r>
            <a:r>
              <a:rPr lang="en-US" dirty="0"/>
              <a:t>very good. 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Most </a:t>
            </a:r>
            <a:r>
              <a:rPr lang="en-US" dirty="0">
                <a:solidFill>
                  <a:srgbClr val="FF0000"/>
                </a:solidFill>
              </a:rPr>
              <a:t>children </a:t>
            </a:r>
            <a:r>
              <a:rPr lang="en-US" dirty="0"/>
              <a:t>respond to steroid therapy; still, about 50% of children have 1 or 2 relapses within 5 years 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Only </a:t>
            </a:r>
            <a:r>
              <a:rPr lang="en-US" dirty="0"/>
              <a:t>30% of children never have a relapse after the initial episode. 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Adults</a:t>
            </a:r>
            <a:r>
              <a:rPr lang="en-US" dirty="0" smtClean="0"/>
              <a:t> have </a:t>
            </a:r>
            <a:r>
              <a:rPr lang="en-US" dirty="0"/>
              <a:t>a burden of relapse similar to that of children. However, the long-term prognosis for kidney function in patients with this disease is excellent, with little risk of renal failure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76101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FF0000"/>
                </a:solidFill>
              </a:rPr>
              <a:t>Focal segmental </a:t>
            </a:r>
            <a:r>
              <a:rPr lang="en-US" u="sng" dirty="0" err="1">
                <a:solidFill>
                  <a:srgbClr val="FF0000"/>
                </a:solidFill>
              </a:rPr>
              <a:t>glomerulosclerosis</a:t>
            </a:r>
            <a:endParaRPr lang="ar-SA" u="sng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Can occur in all age groups. More in blacks</a:t>
            </a:r>
          </a:p>
          <a:p>
            <a:r>
              <a:rPr lang="en-US" sz="2800" dirty="0" smtClean="0"/>
              <a:t>AFFECT SOME OF THE GLOMERULI(NOT ALL) SO </a:t>
            </a:r>
            <a:r>
              <a:rPr lang="en-US" sz="2800" dirty="0" smtClean="0">
                <a:solidFill>
                  <a:srgbClr val="00B0F0"/>
                </a:solidFill>
              </a:rPr>
              <a:t>FOCA</a:t>
            </a:r>
            <a:r>
              <a:rPr lang="en-US" sz="2800" dirty="0" smtClean="0"/>
              <a:t>L AND ONLY SEGMENTS OF GLOMERULI AFFECTED(</a:t>
            </a:r>
            <a:r>
              <a:rPr lang="en-US" sz="2800" dirty="0" smtClean="0">
                <a:solidFill>
                  <a:srgbClr val="00B0F0"/>
                </a:solidFill>
              </a:rPr>
              <a:t>SEGMENTA</a:t>
            </a:r>
            <a:r>
              <a:rPr lang="en-US" sz="2800" dirty="0" smtClean="0"/>
              <a:t>L)</a:t>
            </a:r>
          </a:p>
          <a:p>
            <a:r>
              <a:rPr lang="en-US" sz="2800" dirty="0" smtClean="0"/>
              <a:t>Primary form present with severe NS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Secondary form </a:t>
            </a:r>
            <a:r>
              <a:rPr lang="en-US" sz="2800" dirty="0" smtClean="0"/>
              <a:t>with HIV, obesity, heroin addiction, </a:t>
            </a:r>
            <a:r>
              <a:rPr lang="en-US" sz="2800" dirty="0" err="1" smtClean="0"/>
              <a:t>vasculitis</a:t>
            </a:r>
            <a:r>
              <a:rPr lang="en-US" sz="2800" dirty="0" smtClean="0"/>
              <a:t>, HUS, cholesterol embolism.</a:t>
            </a:r>
          </a:p>
          <a:p>
            <a:r>
              <a:rPr lang="en-US" sz="2800" dirty="0" smtClean="0"/>
              <a:t>Can respond to corticosteroids but mostly no response . </a:t>
            </a:r>
            <a:r>
              <a:rPr lang="en-US" sz="2800" dirty="0" err="1" smtClean="0"/>
              <a:t>Immunosupressives</a:t>
            </a:r>
            <a:r>
              <a:rPr lang="en-US" sz="2800" dirty="0" smtClean="0"/>
              <a:t> are used also.</a:t>
            </a:r>
          </a:p>
          <a:p>
            <a:r>
              <a:rPr lang="en-US" sz="2800" dirty="0" smtClean="0"/>
              <a:t>Progression to CKD is common.</a:t>
            </a:r>
          </a:p>
          <a:p>
            <a:r>
              <a:rPr lang="en-US" sz="2800" dirty="0" smtClean="0"/>
              <a:t>Recurs after transplantation.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13854358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Treatment:</a:t>
            </a:r>
            <a:endParaRPr lang="ar-S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 </a:t>
            </a:r>
            <a:r>
              <a:rPr lang="en-US" dirty="0" err="1"/>
              <a:t>predisone</a:t>
            </a:r>
            <a:r>
              <a:rPr lang="en-US" dirty="0"/>
              <a:t>, cyclosporine, and cyclophosphamide have all been used in treatment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Corticosteroids should be the first-line agent, with cyclophosphamide or cyclosporine as backup for steroid-resistant cases. </a:t>
            </a:r>
            <a:endParaRPr lang="en-US" dirty="0" smtClean="0"/>
          </a:p>
          <a:p>
            <a:r>
              <a:rPr lang="en-US" dirty="0" err="1"/>
              <a:t>Mycophenolate</a:t>
            </a:r>
            <a:r>
              <a:rPr lang="en-US" dirty="0"/>
              <a:t> and rituximab have also been used in treating focal </a:t>
            </a:r>
            <a:r>
              <a:rPr lang="en-US" dirty="0" err="1"/>
              <a:t>glomerulosclerosis</a:t>
            </a:r>
            <a:r>
              <a:rPr lang="en-US" dirty="0"/>
              <a:t>. However, data on the use of these latter 2 agents are not convincing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5094483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Prognosis of FSGS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</a:t>
            </a:r>
            <a:r>
              <a:rPr lang="en-US" dirty="0" smtClean="0"/>
              <a:t>nly  </a:t>
            </a:r>
            <a:r>
              <a:rPr lang="en-US" dirty="0"/>
              <a:t>20% of patients </a:t>
            </a:r>
            <a:r>
              <a:rPr lang="en-US" dirty="0" smtClean="0"/>
              <a:t> </a:t>
            </a:r>
            <a:r>
              <a:rPr lang="en-US" dirty="0"/>
              <a:t>undergo remission of proteinuria; an additional 10% improve but remain </a:t>
            </a:r>
            <a:r>
              <a:rPr lang="en-US" dirty="0" err="1"/>
              <a:t>proteinuric</a:t>
            </a:r>
            <a:r>
              <a:rPr lang="en-US" dirty="0"/>
              <a:t>. Many patients experience frequent relapses, become steroid-dependent, or become </a:t>
            </a:r>
            <a:r>
              <a:rPr lang="en-US" dirty="0" smtClean="0"/>
              <a:t>steroid-resistant</a:t>
            </a:r>
          </a:p>
          <a:p>
            <a:r>
              <a:rPr lang="en-US" dirty="0" smtClean="0"/>
              <a:t> ESRD develops </a:t>
            </a:r>
            <a:r>
              <a:rPr lang="en-US" dirty="0"/>
              <a:t>in 25-30% of patients with focal segmental </a:t>
            </a:r>
            <a:r>
              <a:rPr lang="en-US" dirty="0" err="1"/>
              <a:t>glomerulosclerosis</a:t>
            </a:r>
            <a:r>
              <a:rPr lang="en-US" dirty="0"/>
              <a:t> by 5 years and in 30-40% of these patients by 10 years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9678385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solidFill>
                  <a:srgbClr val="FF0000"/>
                </a:solidFill>
              </a:rPr>
              <a:t>Membranous nephropathy</a:t>
            </a:r>
            <a:endParaRPr lang="ar-SA" u="sng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Commonest cause of NS in adults.</a:t>
            </a:r>
          </a:p>
          <a:p>
            <a:r>
              <a:rPr lang="en-US" dirty="0" smtClean="0"/>
              <a:t>Caused by autoantibodies directed at antigens expressed on </a:t>
            </a:r>
            <a:r>
              <a:rPr lang="en-US" dirty="0" err="1" smtClean="0"/>
              <a:t>podocytes</a:t>
            </a:r>
            <a:r>
              <a:rPr lang="en-US" dirty="0" smtClean="0"/>
              <a:t> surface.</a:t>
            </a:r>
          </a:p>
          <a:p>
            <a:r>
              <a:rPr lang="en-US" dirty="0" smtClean="0"/>
              <a:t>Ag is the M-type phospholipase A2 receptor1.</a:t>
            </a:r>
          </a:p>
          <a:p>
            <a:r>
              <a:rPr lang="en-US" dirty="0" smtClean="0"/>
              <a:t>COURSE:- 1/3 spontaneous remission.</a:t>
            </a:r>
          </a:p>
          <a:p>
            <a:r>
              <a:rPr lang="en-US" dirty="0" smtClean="0"/>
              <a:t>                -1/3 remain in </a:t>
            </a:r>
            <a:r>
              <a:rPr lang="en-US" dirty="0" err="1" smtClean="0"/>
              <a:t>nephrotic</a:t>
            </a:r>
            <a:r>
              <a:rPr lang="en-US" dirty="0" smtClean="0"/>
              <a:t> state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-1/3 develop CKD</a:t>
            </a:r>
          </a:p>
          <a:p>
            <a:r>
              <a:rPr lang="en-US" dirty="0" smtClean="0"/>
              <a:t>May respond to corticosteroids or </a:t>
            </a:r>
            <a:r>
              <a:rPr lang="en-US" dirty="0" err="1" smtClean="0"/>
              <a:t>immunosuppressants</a:t>
            </a:r>
            <a:r>
              <a:rPr lang="en-US" dirty="0" smtClean="0"/>
              <a:t>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330084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9218" name="Picture 2" descr="http://studentsofmedicineplus.weebly.com/uploads/1/0/6/9/10696096/7871193.jpg?6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83820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91316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MN: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IDIOPATHIC</a:t>
            </a:r>
          </a:p>
          <a:p>
            <a:r>
              <a:rPr lang="en-US" b="1" u="sng" dirty="0" smtClean="0"/>
              <a:t>SECONDARY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Infections: hepatitis B and C, Malaria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Autoimmune: SLE, rheumatoid arthritis, </a:t>
            </a:r>
            <a:r>
              <a:rPr lang="en-US" dirty="0" err="1" smtClean="0"/>
              <a:t>hashimoto</a:t>
            </a:r>
            <a:r>
              <a:rPr lang="en-US" dirty="0" smtClean="0"/>
              <a:t> thyroiditis.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Malignancies: solid organs as cancer breast, colon, lung.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Drugs: gold and </a:t>
            </a:r>
            <a:r>
              <a:rPr lang="en-US" dirty="0" err="1" smtClean="0"/>
              <a:t>penicillamine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Miscellaneous: DM, SARCOIDOSIS.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43141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ar-SA" dirty="0"/>
          </a:p>
        </p:txBody>
      </p:sp>
      <p:pic>
        <p:nvPicPr>
          <p:cNvPr id="4" name="Picture 2" descr="https://classconnection.s3.amazonaws.com/962/flashcards/3938962/png/capture-1458A03239D17A8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0"/>
            <a:ext cx="9372599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640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endParaRPr lang="ar-SA" dirty="0"/>
          </a:p>
        </p:txBody>
      </p:sp>
      <p:pic>
        <p:nvPicPr>
          <p:cNvPr id="10242" name="Picture 2" descr="http://image.slidesharecdn.com/membranousglomerulonephritis-150212110052-conversion-gate01/95/membranous-nephropathy-13-638.jpg?cb=14237389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244"/>
            <a:ext cx="9144000" cy="6206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02240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Treatment:</a:t>
            </a:r>
            <a:endParaRPr lang="ar-S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idiopathic membranous nephropathy, prednisone along with </a:t>
            </a:r>
            <a:r>
              <a:rPr lang="en-US" dirty="0" err="1"/>
              <a:t>chlorambucil</a:t>
            </a:r>
            <a:r>
              <a:rPr lang="en-US" dirty="0"/>
              <a:t> or cyclophosphamide remains important for treatment. Other agents that have been used for the treatment are cyclosporine, synthetic </a:t>
            </a:r>
            <a:r>
              <a:rPr lang="en-US" dirty="0" err="1"/>
              <a:t>corticotropin</a:t>
            </a:r>
            <a:r>
              <a:rPr lang="en-US" dirty="0"/>
              <a:t>, and rituximab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secondary forms, treatment is of the cause.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019904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Prognosis of MN: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Survival </a:t>
            </a:r>
            <a:r>
              <a:rPr lang="en-US" dirty="0"/>
              <a:t>rates in these patients were the same as those expected for the general population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The prognosis may worsen because of (1) an increased incidence of renal failure and the complications secondary to </a:t>
            </a:r>
            <a:r>
              <a:rPr lang="en-US" dirty="0" err="1"/>
              <a:t>nephrotic</a:t>
            </a:r>
            <a:r>
              <a:rPr lang="en-US" dirty="0"/>
              <a:t> syndrome, including thrombotic episodes and infection, or (2) treatment-related conditions, such as infectious complications of immunosuppressive treatments.</a:t>
            </a:r>
          </a:p>
        </p:txBody>
      </p:sp>
    </p:spTree>
    <p:extLst>
      <p:ext uri="{BB962C8B-B14F-4D97-AF65-F5344CB8AC3E}">
        <p14:creationId xmlns:p14="http://schemas.microsoft.com/office/powerpoint/2010/main" val="1913091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lh5.ggpht.com/bharatsiddharth/SFbGVmZQ9pI/AAAAAAAAALo/bprhw6f7feo/diabetic%20nephropathy_thumb%5B2%5D.jpg?imgmax=8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FF0000"/>
                </a:solidFill>
              </a:rPr>
              <a:t>DIABETIC NEPHROPATHY</a:t>
            </a:r>
            <a:endParaRPr lang="ar-SA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0068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Management of diabetic nephropathy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glycemic control.</a:t>
            </a:r>
          </a:p>
          <a:p>
            <a:r>
              <a:rPr lang="en-US" dirty="0" err="1" smtClean="0"/>
              <a:t>Antihypertensives</a:t>
            </a:r>
            <a:r>
              <a:rPr lang="en-US" dirty="0" smtClean="0"/>
              <a:t> to keep BP&lt;130/80</a:t>
            </a:r>
          </a:p>
          <a:p>
            <a:r>
              <a:rPr lang="en-US" dirty="0" smtClean="0"/>
              <a:t>Use ACEI or ARBs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173659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FF0000"/>
                </a:solidFill>
              </a:rPr>
              <a:t>Lupus nephritis:</a:t>
            </a:r>
            <a:endParaRPr lang="ar-SA" u="sng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 to SLE lecture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434209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edemmorsels.com/wp-content/uploads/2014/05/Nephrotic-Syndrom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51078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ar-S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3966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868362"/>
          </a:xfrm>
        </p:spPr>
        <p:txBody>
          <a:bodyPr>
            <a:normAutofit/>
          </a:bodyPr>
          <a:lstStyle/>
          <a:p>
            <a:r>
              <a:rPr lang="en-US" sz="3600" b="1" dirty="0"/>
              <a:t>Metabolic </a:t>
            </a:r>
            <a:r>
              <a:rPr lang="en-US" sz="3600" b="1" dirty="0" smtClean="0"/>
              <a:t>complications </a:t>
            </a:r>
            <a:r>
              <a:rPr lang="en-US" sz="3600" b="1" dirty="0"/>
              <a:t>of proteinuria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sz="3500" dirty="0"/>
              <a:t>Intravascular volume depletion with </a:t>
            </a:r>
            <a:r>
              <a:rPr lang="en-US" sz="3500" dirty="0" smtClean="0">
                <a:solidFill>
                  <a:srgbClr val="FF0000"/>
                </a:solidFill>
              </a:rPr>
              <a:t>hypotension</a:t>
            </a:r>
            <a:r>
              <a:rPr lang="en-US" sz="3500" dirty="0" smtClean="0"/>
              <a:t>, or </a:t>
            </a:r>
            <a:r>
              <a:rPr lang="en-US" sz="3500" dirty="0"/>
              <a:t>intravascular expansion with </a:t>
            </a:r>
            <a:r>
              <a:rPr lang="en-US" sz="3500" dirty="0" smtClean="0">
                <a:solidFill>
                  <a:srgbClr val="FF0000"/>
                </a:solidFill>
              </a:rPr>
              <a:t>hypertension</a:t>
            </a:r>
            <a:r>
              <a:rPr lang="en-US" sz="3500" dirty="0" smtClean="0"/>
              <a:t> </a:t>
            </a:r>
            <a:r>
              <a:rPr lang="en-US" sz="3500" dirty="0"/>
              <a:t>may </a:t>
            </a:r>
            <a:r>
              <a:rPr lang="en-US" sz="3500" dirty="0" smtClean="0"/>
              <a:t>occur</a:t>
            </a:r>
          </a:p>
          <a:p>
            <a:pPr>
              <a:buFont typeface="Wingdings" pitchFamily="2" charset="2"/>
              <a:buChar char="§"/>
            </a:pPr>
            <a:r>
              <a:rPr lang="en-US" sz="3500" dirty="0" smtClean="0">
                <a:solidFill>
                  <a:srgbClr val="FF0000"/>
                </a:solidFill>
              </a:rPr>
              <a:t>Hypercoagulability</a:t>
            </a:r>
            <a:r>
              <a:rPr lang="en-US" sz="3500" dirty="0" smtClean="0"/>
              <a:t>( due to loss of coagulation inhibitors as </a:t>
            </a:r>
            <a:r>
              <a:rPr lang="en-US" sz="3500" dirty="0" err="1" smtClean="0"/>
              <a:t>antithrombin</a:t>
            </a:r>
            <a:r>
              <a:rPr lang="en-US" sz="3500" dirty="0" smtClean="0"/>
              <a:t> III, protein C&amp;S and increase in liver synthesis of </a:t>
            </a:r>
            <a:r>
              <a:rPr lang="en-US" sz="3500" dirty="0" err="1" smtClean="0"/>
              <a:t>procoagulant</a:t>
            </a:r>
            <a:r>
              <a:rPr lang="en-US" sz="3500" dirty="0" smtClean="0"/>
              <a:t> factors.</a:t>
            </a:r>
          </a:p>
          <a:p>
            <a:pPr>
              <a:buFont typeface="Wingdings" pitchFamily="2" charset="2"/>
              <a:buChar char="§"/>
            </a:pPr>
            <a:r>
              <a:rPr lang="en-US" sz="3500" dirty="0" smtClean="0">
                <a:solidFill>
                  <a:srgbClr val="FF0000"/>
                </a:solidFill>
              </a:rPr>
              <a:t>Infection </a:t>
            </a:r>
            <a:r>
              <a:rPr lang="en-US" sz="3500" dirty="0" smtClean="0"/>
              <a:t>due to urinary loss of </a:t>
            </a:r>
            <a:r>
              <a:rPr lang="en-US" sz="3500" dirty="0" err="1" smtClean="0"/>
              <a:t>Igs</a:t>
            </a:r>
            <a:r>
              <a:rPr lang="en-US" sz="3500" dirty="0" smtClean="0"/>
              <a:t> and resulting </a:t>
            </a:r>
            <a:r>
              <a:rPr lang="en-US" sz="3500" dirty="0" err="1" smtClean="0"/>
              <a:t>hypogammaglobulins</a:t>
            </a:r>
            <a:r>
              <a:rPr lang="en-US" sz="3500" dirty="0" smtClean="0"/>
              <a:t>.</a:t>
            </a:r>
          </a:p>
          <a:p>
            <a:r>
              <a:rPr lang="en-US" sz="3500" dirty="0"/>
              <a:t>Hyperlipidemia and </a:t>
            </a:r>
            <a:r>
              <a:rPr lang="en-US" sz="3500" dirty="0">
                <a:solidFill>
                  <a:srgbClr val="FF0000"/>
                </a:solidFill>
              </a:rPr>
              <a:t>atherosclerosis</a:t>
            </a:r>
          </a:p>
          <a:p>
            <a:r>
              <a:rPr lang="en-US" sz="3500" dirty="0" err="1">
                <a:solidFill>
                  <a:srgbClr val="FF0000"/>
                </a:solidFill>
              </a:rPr>
              <a:t>Hypocalcemia</a:t>
            </a:r>
            <a:r>
              <a:rPr lang="en-US" sz="3500" dirty="0"/>
              <a:t> and bone </a:t>
            </a:r>
            <a:r>
              <a:rPr lang="en-US" sz="3500" dirty="0" smtClean="0"/>
              <a:t>abnormalities</a:t>
            </a:r>
          </a:p>
          <a:p>
            <a:r>
              <a:rPr lang="en-US" sz="3600" dirty="0">
                <a:solidFill>
                  <a:srgbClr val="FF0000"/>
                </a:solidFill>
              </a:rPr>
              <a:t>Failure to thrive </a:t>
            </a:r>
            <a:r>
              <a:rPr lang="en-US" sz="3600" dirty="0"/>
              <a:t>may be caused by anorexia, </a:t>
            </a:r>
            <a:r>
              <a:rPr lang="en-US" sz="3600" dirty="0" err="1"/>
              <a:t>hypoproteinemia</a:t>
            </a:r>
            <a:r>
              <a:rPr lang="en-US" sz="3600" dirty="0"/>
              <a:t>, increased protein catabolism, or frequent infectious complications. Edema of the gut may cause defective absorption, leading to chronic malnutrition</a:t>
            </a:r>
            <a:endParaRPr lang="en-US" sz="3500" dirty="0"/>
          </a:p>
          <a:p>
            <a:pPr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096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*Bone problems</a:t>
            </a:r>
            <a:r>
              <a:rPr lang="en-US" dirty="0" smtClean="0"/>
              <a:t>:</a:t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Hypocalcemia</a:t>
            </a:r>
            <a:r>
              <a:rPr lang="en-US" dirty="0" smtClean="0"/>
              <a:t> d.t low serum albumin</a:t>
            </a:r>
          </a:p>
          <a:p>
            <a:r>
              <a:rPr lang="en-US" dirty="0"/>
              <a:t>low bone density and abnormal bone histology  caused by urinary losses of vitamin D–binding proteins, with consequent </a:t>
            </a:r>
            <a:r>
              <a:rPr lang="en-US" dirty="0" err="1"/>
              <a:t>hypovitaminosis</a:t>
            </a:r>
            <a:r>
              <a:rPr lang="en-US" dirty="0"/>
              <a:t> D and, as a result, reduced intestinal calcium </a:t>
            </a:r>
            <a:r>
              <a:rPr lang="en-US" dirty="0" smtClean="0"/>
              <a:t>absorption</a:t>
            </a:r>
          </a:p>
          <a:p>
            <a:r>
              <a:rPr lang="en-US" dirty="0" err="1" smtClean="0"/>
              <a:t>Osteomalacia</a:t>
            </a:r>
            <a:endParaRPr lang="en-US" dirty="0" smtClean="0"/>
          </a:p>
          <a:p>
            <a:r>
              <a:rPr lang="en-US" dirty="0"/>
              <a:t>Low bone mass may be found in relation to cumulative steroid </a:t>
            </a:r>
            <a:r>
              <a:rPr lang="en-US" dirty="0" smtClean="0"/>
              <a:t>dose</a:t>
            </a:r>
          </a:p>
          <a:p>
            <a:r>
              <a:rPr lang="en-US" i="1" dirty="0" err="1">
                <a:solidFill>
                  <a:srgbClr val="FF0000"/>
                </a:solidFill>
              </a:rPr>
              <a:t>Hypovolemia</a:t>
            </a:r>
            <a:r>
              <a:rPr lang="en-US" dirty="0"/>
              <a:t> Observed only when the patient's serum albumin &lt;1.5 mg/</a:t>
            </a:r>
            <a:r>
              <a:rPr lang="en-US" dirty="0" err="1"/>
              <a:t>dL</a:t>
            </a:r>
            <a:r>
              <a:rPr lang="en-US" dirty="0"/>
              <a:t>..</a:t>
            </a:r>
          </a:p>
          <a:p>
            <a:endParaRPr lang="en-US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633718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Hypercoagulability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Venous thrombosis and pulmonary embolism </a:t>
            </a:r>
            <a:r>
              <a:rPr lang="en-US" dirty="0"/>
              <a:t>are well-known complications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Hypercoagulability </a:t>
            </a:r>
            <a:r>
              <a:rPr lang="en-US" dirty="0" smtClean="0"/>
              <a:t>from </a:t>
            </a:r>
            <a:r>
              <a:rPr lang="en-US" dirty="0"/>
              <a:t>urinary loss of anticoagulant proteins, such as </a:t>
            </a:r>
            <a:r>
              <a:rPr lang="en-US" dirty="0" err="1"/>
              <a:t>antithrombin</a:t>
            </a:r>
            <a:r>
              <a:rPr lang="en-US" dirty="0"/>
              <a:t> III and plasminogen, along with the simultaneous increase in clotting factors, especially factors I, VII, VIII, and X.</a:t>
            </a:r>
          </a:p>
          <a:p>
            <a:r>
              <a:rPr lang="en-US" baseline="30000" dirty="0"/>
              <a:t> </a:t>
            </a:r>
            <a:r>
              <a:rPr lang="en-US" dirty="0" smtClean="0"/>
              <a:t>There is also </a:t>
            </a:r>
            <a:r>
              <a:rPr lang="en-US" dirty="0"/>
              <a:t>an increased risk of </a:t>
            </a:r>
            <a:r>
              <a:rPr lang="en-US" dirty="0">
                <a:solidFill>
                  <a:srgbClr val="00B050"/>
                </a:solidFill>
              </a:rPr>
              <a:t>arterial thrombotic events, </a:t>
            </a:r>
            <a:r>
              <a:rPr lang="en-US" dirty="0"/>
              <a:t>including coronary and cerebrovascular </a:t>
            </a:r>
            <a:r>
              <a:rPr lang="en-US" dirty="0" smtClean="0"/>
              <a:t>ones .This  </a:t>
            </a:r>
            <a:r>
              <a:rPr lang="en-US" dirty="0"/>
              <a:t>risk was related to </a:t>
            </a:r>
            <a:r>
              <a:rPr lang="en-US" dirty="0" smtClean="0"/>
              <a:t>risk </a:t>
            </a:r>
            <a:r>
              <a:rPr lang="en-US" dirty="0"/>
              <a:t>factors for arterial disease, such as hypertension, diabetes, smoking, and reduced GFR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50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Causes of </a:t>
            </a:r>
            <a:r>
              <a:rPr lang="en-US" dirty="0" err="1" smtClean="0"/>
              <a:t>nephrotic</a:t>
            </a:r>
            <a:r>
              <a:rPr lang="en-US" dirty="0" smtClean="0"/>
              <a:t> syndrome: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Primary:-</a:t>
            </a:r>
          </a:p>
          <a:p>
            <a:r>
              <a:rPr lang="en-US" sz="2800" dirty="0" smtClean="0"/>
              <a:t>Minimal change disease</a:t>
            </a:r>
          </a:p>
          <a:p>
            <a:r>
              <a:rPr lang="en-US" sz="2800" dirty="0" smtClean="0"/>
              <a:t>Focal segmental </a:t>
            </a:r>
            <a:r>
              <a:rPr lang="en-US" sz="2800" dirty="0" err="1" smtClean="0"/>
              <a:t>glomerulosclerosis</a:t>
            </a:r>
            <a:endParaRPr lang="en-US" sz="2800" dirty="0" smtClean="0"/>
          </a:p>
          <a:p>
            <a:r>
              <a:rPr lang="en-US" sz="2800" dirty="0" smtClean="0"/>
              <a:t>Membranous nephropathy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Secondary</a:t>
            </a:r>
            <a:r>
              <a:rPr lang="en-US" sz="2800" dirty="0" smtClean="0"/>
              <a:t>:</a:t>
            </a:r>
          </a:p>
          <a:p>
            <a:r>
              <a:rPr lang="en-US" sz="2800" dirty="0" smtClean="0"/>
              <a:t>Diabetic nephropathy</a:t>
            </a:r>
          </a:p>
          <a:p>
            <a:r>
              <a:rPr lang="en-US" sz="2800" dirty="0" smtClean="0"/>
              <a:t>Lupus nephritis</a:t>
            </a:r>
          </a:p>
          <a:p>
            <a:r>
              <a:rPr lang="en-US" sz="2800" dirty="0" smtClean="0"/>
              <a:t>Amyloidosis</a:t>
            </a:r>
          </a:p>
          <a:p>
            <a:r>
              <a:rPr lang="en-US" sz="2800" dirty="0" smtClean="0"/>
              <a:t>Drugs</a:t>
            </a:r>
          </a:p>
          <a:p>
            <a:r>
              <a:rPr lang="en-US" sz="2800" dirty="0" smtClean="0"/>
              <a:t>Malignancy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Congenital 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69024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Drugs causing NS: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 minimal-change nephropathy with</a:t>
            </a:r>
            <a:r>
              <a:rPr lang="en-US" dirty="0">
                <a:solidFill>
                  <a:srgbClr val="FF0000"/>
                </a:solidFill>
              </a:rPr>
              <a:t> NSAID </a:t>
            </a:r>
            <a:r>
              <a:rPr lang="en-US" dirty="0" smtClean="0"/>
              <a:t>use.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membranous nephropathy with the administration of </a:t>
            </a:r>
            <a:r>
              <a:rPr lang="en-US" dirty="0">
                <a:solidFill>
                  <a:srgbClr val="FF0000"/>
                </a:solidFill>
              </a:rPr>
              <a:t>gold and </a:t>
            </a:r>
            <a:r>
              <a:rPr lang="en-US" dirty="0" err="1" smtClean="0">
                <a:solidFill>
                  <a:srgbClr val="FF0000"/>
                </a:solidFill>
              </a:rPr>
              <a:t>penicillamine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focal </a:t>
            </a:r>
            <a:r>
              <a:rPr lang="en-US" dirty="0" err="1"/>
              <a:t>glomerulosclerosis</a:t>
            </a:r>
            <a:r>
              <a:rPr lang="en-US" dirty="0"/>
              <a:t> in association with intravenous </a:t>
            </a:r>
            <a:r>
              <a:rPr lang="en-US" dirty="0">
                <a:solidFill>
                  <a:srgbClr val="FF0000"/>
                </a:solidFill>
              </a:rPr>
              <a:t>bisphosphonates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Lithium and interferon </a:t>
            </a:r>
            <a:r>
              <a:rPr lang="en-US" dirty="0"/>
              <a:t>therapy also are implicated in focal </a:t>
            </a:r>
            <a:r>
              <a:rPr lang="en-US" dirty="0" err="1"/>
              <a:t>glomerulosclerosis</a:t>
            </a:r>
            <a:r>
              <a:rPr lang="en-US" dirty="0"/>
              <a:t> of the collapsing type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anticancer </a:t>
            </a:r>
            <a:r>
              <a:rPr lang="en-US" dirty="0" smtClean="0"/>
              <a:t>agents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33458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    C/P of </a:t>
            </a:r>
            <a:r>
              <a:rPr lang="en-US" dirty="0"/>
              <a:t>NS</a:t>
            </a:r>
            <a:endParaRPr lang="ar-S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Symptoms: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swelling of the face; this is followed by swelling of the entire body.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 Foamy urine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thrombotic complication, such as </a:t>
            </a:r>
            <a:r>
              <a:rPr lang="en-US" dirty="0" smtClean="0"/>
              <a:t>DVT or PE.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OF the </a:t>
            </a:r>
            <a:r>
              <a:rPr lang="en-US" dirty="0"/>
              <a:t>cause of </a:t>
            </a:r>
            <a:r>
              <a:rPr lang="en-US" dirty="0" err="1"/>
              <a:t>nephrotic</a:t>
            </a:r>
            <a:r>
              <a:rPr lang="en-US" dirty="0"/>
              <a:t> syndrome</a:t>
            </a:r>
            <a:endParaRPr lang="ar-SA" dirty="0"/>
          </a:p>
          <a:p>
            <a:endParaRPr lang="ar-S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Signs</a:t>
            </a:r>
            <a:endParaRPr lang="ar-SA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Edema  </a:t>
            </a:r>
            <a:r>
              <a:rPr lang="en-US" dirty="0" smtClean="0"/>
              <a:t>start </a:t>
            </a:r>
            <a:r>
              <a:rPr lang="en-US" dirty="0"/>
              <a:t>p</a:t>
            </a:r>
            <a:r>
              <a:rPr lang="en-US" dirty="0" smtClean="0"/>
              <a:t>eriorbital . </a:t>
            </a:r>
            <a:r>
              <a:rPr lang="en-US" dirty="0"/>
              <a:t>Later ,increase in weight, the development of ascites, or pleural effusions.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Hematuria and hypertension manifest in a minority of patient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according to cause</a:t>
            </a:r>
          </a:p>
          <a:p>
            <a:endParaRPr lang="ar-SA" dirty="0"/>
          </a:p>
        </p:txBody>
      </p:sp>
      <p:pic>
        <p:nvPicPr>
          <p:cNvPr id="9" name="Picture 8" descr="http://www.kidneyservicechina.com/uploads/allimg/130818/14-130QQ439551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3849914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980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</TotalTime>
  <Words>1250</Words>
  <Application>Microsoft Office PowerPoint</Application>
  <PresentationFormat>On-screen Show (4:3)</PresentationFormat>
  <Paragraphs>177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NEPHROTIC SYNDROME</vt:lpstr>
      <vt:lpstr>Definition:</vt:lpstr>
      <vt:lpstr>PowerPoint Presentation</vt:lpstr>
      <vt:lpstr>Metabolic complications of proteinuria</vt:lpstr>
      <vt:lpstr>*Bone problems: </vt:lpstr>
      <vt:lpstr>PowerPoint Presentation</vt:lpstr>
      <vt:lpstr>Causes of nephrotic syndrome:</vt:lpstr>
      <vt:lpstr>Drugs causing NS:</vt:lpstr>
      <vt:lpstr>       C/P of NS</vt:lpstr>
      <vt:lpstr> Epidemiology: -Age:</vt:lpstr>
      <vt:lpstr>PowerPoint Presentation</vt:lpstr>
      <vt:lpstr>PowerPoint Presentation</vt:lpstr>
      <vt:lpstr>investigations</vt:lpstr>
      <vt:lpstr>Urine quantification:</vt:lpstr>
      <vt:lpstr>RENAL BIOPSY:</vt:lpstr>
      <vt:lpstr>Management of NS:</vt:lpstr>
      <vt:lpstr>GENERAL MEASURES IN ACUTE STAGE</vt:lpstr>
      <vt:lpstr>Long-Term Monitoring </vt:lpstr>
      <vt:lpstr>Complications of NS and its management:</vt:lpstr>
      <vt:lpstr>Minimal change nephropathy(MCD)</vt:lpstr>
      <vt:lpstr>c/p of MCD:</vt:lpstr>
      <vt:lpstr>Treatment:</vt:lpstr>
      <vt:lpstr>Prognosis of MCD</vt:lpstr>
      <vt:lpstr>Focal segmental glomerulosclerosis</vt:lpstr>
      <vt:lpstr>Treatment:</vt:lpstr>
      <vt:lpstr>Prognosis of FSGS</vt:lpstr>
      <vt:lpstr>Membranous nephropathy</vt:lpstr>
      <vt:lpstr>PowerPoint Presentation</vt:lpstr>
      <vt:lpstr> MN:</vt:lpstr>
      <vt:lpstr>PowerPoint Presentation</vt:lpstr>
      <vt:lpstr>Treatment:</vt:lpstr>
      <vt:lpstr>Prognosis of MN:</vt:lpstr>
      <vt:lpstr>DIABETIC NEPHROPATHY</vt:lpstr>
      <vt:lpstr>Management of diabetic nephropathy</vt:lpstr>
      <vt:lpstr>Lupus nephritis: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NEPHROTIC SYNDROME</dc:title>
  <dc:creator>Hayam Hebah</dc:creator>
  <cp:lastModifiedBy>Hayam Hebah</cp:lastModifiedBy>
  <cp:revision>55</cp:revision>
  <dcterms:created xsi:type="dcterms:W3CDTF">2006-08-16T00:00:00Z</dcterms:created>
  <dcterms:modified xsi:type="dcterms:W3CDTF">2016-09-18T08:38:57Z</dcterms:modified>
</cp:coreProperties>
</file>