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6" r:id="rId14"/>
    <p:sldId id="271"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0" d="100"/>
          <a:sy n="40" d="100"/>
        </p:scale>
        <p:origin x="-138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296337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4231865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4142761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3841866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679722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9E8D0E0-3149-4B75-BFBF-A37B94A71872}" type="datetimeFigureOut">
              <a:rPr lang="ar-SA" smtClean="0"/>
              <a:t>08/07/36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2183094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9E8D0E0-3149-4B75-BFBF-A37B94A71872}" type="datetimeFigureOut">
              <a:rPr lang="ar-SA" smtClean="0"/>
              <a:t>08/07/36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436436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9E8D0E0-3149-4B75-BFBF-A37B94A71872}" type="datetimeFigureOut">
              <a:rPr lang="ar-SA" smtClean="0"/>
              <a:t>08/07/36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23488918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9E8D0E0-3149-4B75-BFBF-A37B94A71872}" type="datetimeFigureOut">
              <a:rPr lang="ar-SA" smtClean="0"/>
              <a:t>08/07/36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1204219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9E8D0E0-3149-4B75-BFBF-A37B94A71872}" type="datetimeFigureOut">
              <a:rPr lang="ar-SA" smtClean="0"/>
              <a:t>08/07/36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2836808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9E8D0E0-3149-4B75-BFBF-A37B94A71872}" type="datetimeFigureOut">
              <a:rPr lang="ar-SA" smtClean="0"/>
              <a:t>08/07/36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244A4B36-202A-4559-B5C8-4E18585BAB28}" type="slidenum">
              <a:rPr lang="ar-SA" smtClean="0"/>
              <a:t>‹#›</a:t>
            </a:fld>
            <a:endParaRPr lang="ar-SA"/>
          </a:p>
        </p:txBody>
      </p:sp>
    </p:spTree>
    <p:extLst>
      <p:ext uri="{BB962C8B-B14F-4D97-AF65-F5344CB8AC3E}">
        <p14:creationId xmlns:p14="http://schemas.microsoft.com/office/powerpoint/2010/main" val="945602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9E8D0E0-3149-4B75-BFBF-A37B94A71872}" type="datetimeFigureOut">
              <a:rPr lang="ar-SA" smtClean="0"/>
              <a:t>08/07/36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44A4B36-202A-4559-B5C8-4E18585BAB28}" type="slidenum">
              <a:rPr lang="ar-SA" smtClean="0"/>
              <a:t>‹#›</a:t>
            </a:fld>
            <a:endParaRPr lang="ar-SA"/>
          </a:p>
        </p:txBody>
      </p:sp>
    </p:spTree>
    <p:extLst>
      <p:ext uri="{BB962C8B-B14F-4D97-AF65-F5344CB8AC3E}">
        <p14:creationId xmlns:p14="http://schemas.microsoft.com/office/powerpoint/2010/main" val="23123306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en-US" sz="6000" b="1" dirty="0" smtClean="0"/>
              <a:t>Iron </a:t>
            </a:r>
            <a:r>
              <a:rPr lang="en-US" sz="6000" b="1" dirty="0" smtClean="0"/>
              <a:t>Toxicity </a:t>
            </a:r>
            <a:endParaRPr lang="ar-SA" sz="6000" b="1"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36082213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43608" y="692696"/>
            <a:ext cx="7272808" cy="5433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60230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r>
              <a:rPr lang="en-US" dirty="0" smtClean="0"/>
              <a:t>The total amount of elemental iron ingested can be approximated by </a:t>
            </a:r>
            <a:r>
              <a:rPr lang="en-US" b="1" dirty="0" smtClean="0"/>
              <a:t>multiplying the estimated number of tablets by the fraction of elemental iron contained in the tablet.</a:t>
            </a:r>
            <a:endParaRPr lang="ar-SA" b="1" dirty="0"/>
          </a:p>
        </p:txBody>
      </p:sp>
    </p:spTree>
    <p:extLst>
      <p:ext uri="{BB962C8B-B14F-4D97-AF65-F5344CB8AC3E}">
        <p14:creationId xmlns:p14="http://schemas.microsoft.com/office/powerpoint/2010/main" val="2550283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dirty="0" smtClean="0"/>
              <a:t>Ingestions of less than </a:t>
            </a:r>
            <a:r>
              <a:rPr lang="en-US" b="1" dirty="0" smtClean="0"/>
              <a:t>20 mg/kg </a:t>
            </a:r>
            <a:r>
              <a:rPr lang="en-US" dirty="0" smtClean="0"/>
              <a:t>of elemental iron usually cause </a:t>
            </a:r>
            <a:r>
              <a:rPr lang="en-US" b="1" dirty="0" smtClean="0">
                <a:solidFill>
                  <a:srgbClr val="FF0000"/>
                </a:solidFill>
              </a:rPr>
              <a:t>no symptoms</a:t>
            </a:r>
            <a:r>
              <a:rPr lang="en-US" dirty="0" smtClean="0"/>
              <a:t>.</a:t>
            </a:r>
          </a:p>
          <a:p>
            <a:pPr marL="0" indent="0" algn="l">
              <a:buNone/>
            </a:pPr>
            <a:endParaRPr lang="en-US" dirty="0"/>
          </a:p>
          <a:p>
            <a:pPr marL="0" indent="0" algn="l">
              <a:buNone/>
            </a:pPr>
            <a:r>
              <a:rPr lang="en-US" dirty="0" smtClean="0"/>
              <a:t>Ingestion of </a:t>
            </a:r>
            <a:r>
              <a:rPr lang="en-US" b="1" dirty="0" smtClean="0"/>
              <a:t>20 to 60 mg/kg </a:t>
            </a:r>
            <a:r>
              <a:rPr lang="en-US" dirty="0" smtClean="0"/>
              <a:t>results </a:t>
            </a:r>
            <a:r>
              <a:rPr lang="en-US" b="1" dirty="0" smtClean="0">
                <a:solidFill>
                  <a:srgbClr val="FF0000"/>
                </a:solidFill>
              </a:rPr>
              <a:t>in mild to moderate symptoms.</a:t>
            </a:r>
          </a:p>
          <a:p>
            <a:pPr marL="0" indent="0" algn="l">
              <a:buNone/>
            </a:pPr>
            <a:endParaRPr lang="en-US" b="1" dirty="0" smtClean="0">
              <a:solidFill>
                <a:srgbClr val="FF0000"/>
              </a:solidFill>
            </a:endParaRPr>
          </a:p>
          <a:p>
            <a:pPr marL="0" indent="0" algn="l">
              <a:buNone/>
            </a:pPr>
            <a:r>
              <a:rPr lang="en-US" dirty="0"/>
              <a:t>I</a:t>
            </a:r>
            <a:r>
              <a:rPr lang="en-US" dirty="0" smtClean="0"/>
              <a:t>ngestion of more than </a:t>
            </a:r>
            <a:r>
              <a:rPr lang="en-US" b="1" dirty="0" smtClean="0"/>
              <a:t>60 mg/kg </a:t>
            </a:r>
            <a:r>
              <a:rPr lang="en-US" dirty="0" smtClean="0"/>
              <a:t>may lead to </a:t>
            </a:r>
            <a:r>
              <a:rPr lang="en-US" b="1" dirty="0" smtClean="0">
                <a:solidFill>
                  <a:srgbClr val="FF0000"/>
                </a:solidFill>
              </a:rPr>
              <a:t>sever symptoms.</a:t>
            </a:r>
            <a:endParaRPr lang="ar-SA" b="1" dirty="0">
              <a:solidFill>
                <a:srgbClr val="FF0000"/>
              </a:solidFill>
            </a:endParaRPr>
          </a:p>
        </p:txBody>
      </p:sp>
    </p:spTree>
    <p:extLst>
      <p:ext uri="{BB962C8B-B14F-4D97-AF65-F5344CB8AC3E}">
        <p14:creationId xmlns:p14="http://schemas.microsoft.com/office/powerpoint/2010/main" val="366510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r>
              <a:rPr lang="en-US" dirty="0" smtClean="0"/>
              <a:t>the dose of elemental iron associated with </a:t>
            </a:r>
            <a:r>
              <a:rPr lang="en-US" b="1" dirty="0" smtClean="0"/>
              <a:t>50% mortality is 200 to 250 mg/kg</a:t>
            </a:r>
            <a:r>
              <a:rPr lang="en-US" dirty="0"/>
              <a:t> </a:t>
            </a:r>
            <a:r>
              <a:rPr lang="en-US" dirty="0" smtClean="0"/>
              <a:t>in adult but in children doses as small </a:t>
            </a:r>
            <a:r>
              <a:rPr lang="en-US" b="1" dirty="0" smtClean="0">
                <a:solidFill>
                  <a:srgbClr val="FF0000"/>
                </a:solidFill>
              </a:rPr>
              <a:t>as 130 mg </a:t>
            </a:r>
            <a:r>
              <a:rPr lang="en-US" dirty="0" smtClean="0"/>
              <a:t>of elemental iron have been lethal.</a:t>
            </a:r>
            <a:endParaRPr lang="ar-SA" dirty="0"/>
          </a:p>
        </p:txBody>
      </p:sp>
    </p:spTree>
    <p:extLst>
      <p:ext uri="{BB962C8B-B14F-4D97-AF65-F5344CB8AC3E}">
        <p14:creationId xmlns:p14="http://schemas.microsoft.com/office/powerpoint/2010/main" val="2806145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1484784"/>
            <a:ext cx="8352928"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97470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Iron has two distinct toxic effects:</a:t>
            </a:r>
          </a:p>
          <a:p>
            <a:pPr marL="0" indent="0" algn="l">
              <a:buNone/>
            </a:pPr>
            <a:endParaRPr lang="en-US" dirty="0"/>
          </a:p>
          <a:p>
            <a:pPr marL="0" indent="0" algn="l">
              <a:buNone/>
            </a:pPr>
            <a:r>
              <a:rPr lang="en-US" dirty="0" smtClean="0"/>
              <a:t>it causes direct caustic injury to the gastrointestinal mucosa</a:t>
            </a:r>
          </a:p>
          <a:p>
            <a:pPr marL="0" indent="0" algn="l">
              <a:buNone/>
            </a:pPr>
            <a:r>
              <a:rPr lang="en-US" b="1" dirty="0" smtClean="0"/>
              <a:t>AND</a:t>
            </a:r>
          </a:p>
          <a:p>
            <a:pPr marL="0" indent="0" algn="l">
              <a:buNone/>
            </a:pPr>
            <a:r>
              <a:rPr lang="en-US" dirty="0" smtClean="0"/>
              <a:t>it impairs cellular metabolism, primarily of the heart, liver, and central nervous system (CNS).</a:t>
            </a:r>
          </a:p>
        </p:txBody>
      </p:sp>
    </p:spTree>
    <p:extLst>
      <p:ext uri="{BB962C8B-B14F-4D97-AF65-F5344CB8AC3E}">
        <p14:creationId xmlns:p14="http://schemas.microsoft.com/office/powerpoint/2010/main" val="1594616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Clinical features</a:t>
            </a:r>
            <a:endParaRPr lang="ar-SA" b="1" dirty="0"/>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r>
              <a:rPr lang="en-US" dirty="0" smtClean="0"/>
              <a:t>The clinical effects of acute iron poisoning occur in </a:t>
            </a:r>
            <a:r>
              <a:rPr lang="en-US" b="1" dirty="0" smtClean="0"/>
              <a:t>five stages</a:t>
            </a:r>
            <a:r>
              <a:rPr lang="en-US" dirty="0" smtClean="0"/>
              <a:t>.</a:t>
            </a:r>
          </a:p>
          <a:p>
            <a:pPr marL="0" indent="0" algn="l">
              <a:buNone/>
            </a:pPr>
            <a:endParaRPr lang="en-US" dirty="0"/>
          </a:p>
          <a:p>
            <a:pPr marL="0" indent="0" algn="l">
              <a:buNone/>
            </a:pPr>
            <a:r>
              <a:rPr lang="en-US" b="1" dirty="0" smtClean="0">
                <a:solidFill>
                  <a:srgbClr val="FF0000"/>
                </a:solidFill>
              </a:rPr>
              <a:t>Not</a:t>
            </a:r>
            <a:r>
              <a:rPr lang="en-US" dirty="0" smtClean="0"/>
              <a:t> every patient goes through every phase.</a:t>
            </a:r>
            <a:endParaRPr lang="ar-SA" dirty="0"/>
          </a:p>
        </p:txBody>
      </p:sp>
    </p:spTree>
    <p:extLst>
      <p:ext uri="{BB962C8B-B14F-4D97-AF65-F5344CB8AC3E}">
        <p14:creationId xmlns:p14="http://schemas.microsoft.com/office/powerpoint/2010/main" val="2291378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Phase 1:</a:t>
            </a:r>
          </a:p>
          <a:p>
            <a:pPr marL="0" indent="0" algn="l">
              <a:buNone/>
            </a:pPr>
            <a:r>
              <a:rPr lang="en-US" dirty="0" smtClean="0"/>
              <a:t>reflects the </a:t>
            </a:r>
            <a:r>
              <a:rPr lang="en-US" b="1" dirty="0" smtClean="0"/>
              <a:t>corrosive effects </a:t>
            </a:r>
            <a:r>
              <a:rPr lang="en-US" dirty="0" smtClean="0"/>
              <a:t>of iron on the gut.</a:t>
            </a:r>
          </a:p>
          <a:p>
            <a:pPr marL="0" indent="0" algn="l">
              <a:buNone/>
            </a:pPr>
            <a:endParaRPr lang="en-US" dirty="0"/>
          </a:p>
          <a:p>
            <a:pPr marL="0" indent="0" algn="l">
              <a:buNone/>
            </a:pPr>
            <a:r>
              <a:rPr lang="en-US" b="1" dirty="0" smtClean="0"/>
              <a:t>Vomiting</a:t>
            </a:r>
            <a:r>
              <a:rPr lang="en-US" dirty="0" smtClean="0"/>
              <a:t> occurs </a:t>
            </a:r>
            <a:r>
              <a:rPr lang="en-US" b="1" dirty="0" smtClean="0">
                <a:solidFill>
                  <a:srgbClr val="FF0000"/>
                </a:solidFill>
              </a:rPr>
              <a:t>within 80 minutes </a:t>
            </a:r>
            <a:r>
              <a:rPr lang="en-US" dirty="0" smtClean="0"/>
              <a:t>of ingestion in more than 90% of symptomatic cases.</a:t>
            </a:r>
          </a:p>
          <a:p>
            <a:pPr marL="0" indent="0" algn="l">
              <a:buNone/>
            </a:pPr>
            <a:endParaRPr lang="en-US" dirty="0"/>
          </a:p>
          <a:p>
            <a:pPr marL="0" indent="0" algn="l">
              <a:buNone/>
            </a:pPr>
            <a:r>
              <a:rPr lang="en-US" dirty="0" smtClean="0"/>
              <a:t>Diarrhea, which can be bloody, soon follows.</a:t>
            </a:r>
            <a:endParaRPr lang="ar-SA" dirty="0"/>
          </a:p>
        </p:txBody>
      </p:sp>
    </p:spTree>
    <p:extLst>
      <p:ext uri="{BB962C8B-B14F-4D97-AF65-F5344CB8AC3E}">
        <p14:creationId xmlns:p14="http://schemas.microsoft.com/office/powerpoint/2010/main" val="4755657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Phase 2:</a:t>
            </a:r>
          </a:p>
          <a:p>
            <a:pPr marL="0" indent="0" algn="l">
              <a:buNone/>
            </a:pPr>
            <a:endParaRPr lang="en-US" dirty="0"/>
          </a:p>
          <a:p>
            <a:pPr marL="0" indent="0" algn="l">
              <a:buNone/>
            </a:pPr>
            <a:r>
              <a:rPr lang="en-US" dirty="0" smtClean="0"/>
              <a:t>represents an apparent (but not complete) </a:t>
            </a:r>
            <a:r>
              <a:rPr lang="en-US" b="1" dirty="0" smtClean="0"/>
              <a:t>recovery</a:t>
            </a:r>
            <a:r>
              <a:rPr lang="en-US" dirty="0" smtClean="0"/>
              <a:t> that lasts less than </a:t>
            </a:r>
            <a:r>
              <a:rPr lang="en-US" b="1" dirty="0" smtClean="0">
                <a:solidFill>
                  <a:srgbClr val="FF0000"/>
                </a:solidFill>
              </a:rPr>
              <a:t>24 hours </a:t>
            </a:r>
            <a:r>
              <a:rPr lang="en-US" dirty="0" smtClean="0"/>
              <a:t>but can extend up to 2 days.</a:t>
            </a:r>
          </a:p>
          <a:p>
            <a:pPr marL="0" indent="0" algn="l">
              <a:buNone/>
            </a:pPr>
            <a:endParaRPr lang="en-US" dirty="0"/>
          </a:p>
          <a:p>
            <a:pPr marL="0" indent="0" algn="l">
              <a:buNone/>
            </a:pPr>
            <a:r>
              <a:rPr lang="en-US" dirty="0" smtClean="0"/>
              <a:t>Most patients recover after this point.</a:t>
            </a:r>
            <a:endParaRPr lang="ar-SA" dirty="0"/>
          </a:p>
        </p:txBody>
      </p:sp>
    </p:spTree>
    <p:extLst>
      <p:ext uri="{BB962C8B-B14F-4D97-AF65-F5344CB8AC3E}">
        <p14:creationId xmlns:p14="http://schemas.microsoft.com/office/powerpoint/2010/main" val="23169458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Phase</a:t>
            </a:r>
            <a:r>
              <a:rPr lang="en-US" dirty="0" smtClean="0"/>
              <a:t> </a:t>
            </a:r>
            <a:r>
              <a:rPr lang="en-US" b="1" i="1" dirty="0" smtClean="0"/>
              <a:t>3</a:t>
            </a:r>
            <a:r>
              <a:rPr lang="en-US" dirty="0" smtClean="0"/>
              <a:t>:</a:t>
            </a:r>
          </a:p>
          <a:p>
            <a:pPr marL="0" indent="0" algn="l">
              <a:buNone/>
            </a:pPr>
            <a:endParaRPr lang="en-US" dirty="0"/>
          </a:p>
          <a:p>
            <a:pPr marL="0" indent="0" algn="l">
              <a:buNone/>
            </a:pPr>
            <a:r>
              <a:rPr lang="en-US" dirty="0" smtClean="0"/>
              <a:t>characterized by the recurrence of </a:t>
            </a:r>
            <a:r>
              <a:rPr lang="en-US" b="1" dirty="0" smtClean="0"/>
              <a:t>gastrointestinal symptoms, severe lethargy or coma, anion gap metabolic acidosis, leukocytosis, coagulopathy, renal failure, and cardiovascular collapse</a:t>
            </a:r>
            <a:r>
              <a:rPr lang="en-US" dirty="0" smtClean="0"/>
              <a:t>.</a:t>
            </a:r>
            <a:endParaRPr lang="en-US" dirty="0"/>
          </a:p>
        </p:txBody>
      </p:sp>
    </p:spTree>
    <p:extLst>
      <p:ext uri="{BB962C8B-B14F-4D97-AF65-F5344CB8AC3E}">
        <p14:creationId xmlns:p14="http://schemas.microsoft.com/office/powerpoint/2010/main" val="1095588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sz="4400" b="1" dirty="0" smtClean="0"/>
              <a:t>Overview</a:t>
            </a:r>
          </a:p>
          <a:p>
            <a:pPr marL="0" indent="0" algn="l">
              <a:buNone/>
            </a:pPr>
            <a:r>
              <a:rPr lang="en-US" sz="4400" b="1" dirty="0" smtClean="0"/>
              <a:t>Principle of the disease</a:t>
            </a:r>
          </a:p>
          <a:p>
            <a:pPr marL="0" indent="0" algn="l">
              <a:buNone/>
            </a:pPr>
            <a:r>
              <a:rPr lang="en-US" sz="4400" b="1" dirty="0" smtClean="0"/>
              <a:t>Clinical features</a:t>
            </a:r>
          </a:p>
          <a:p>
            <a:pPr marL="0" indent="0" algn="l">
              <a:buNone/>
            </a:pPr>
            <a:r>
              <a:rPr lang="en-US" sz="4400" b="1" dirty="0" smtClean="0"/>
              <a:t>Diagnosis</a:t>
            </a:r>
          </a:p>
          <a:p>
            <a:pPr marL="0" indent="0" algn="l">
              <a:buNone/>
            </a:pPr>
            <a:r>
              <a:rPr lang="en-US" sz="4400" b="1" dirty="0" smtClean="0"/>
              <a:t>management</a:t>
            </a:r>
          </a:p>
          <a:p>
            <a:pPr marL="0" indent="0" algn="l">
              <a:buNone/>
            </a:pPr>
            <a:endParaRPr lang="ar-SA" dirty="0"/>
          </a:p>
        </p:txBody>
      </p:sp>
    </p:spTree>
    <p:extLst>
      <p:ext uri="{BB962C8B-B14F-4D97-AF65-F5344CB8AC3E}">
        <p14:creationId xmlns:p14="http://schemas.microsoft.com/office/powerpoint/2010/main" val="33414644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endParaRPr lang="en-US" dirty="0"/>
          </a:p>
          <a:p>
            <a:pPr marL="0" indent="0" algn="l">
              <a:buNone/>
            </a:pPr>
            <a:r>
              <a:rPr lang="en-US" b="1" dirty="0" smtClean="0">
                <a:solidFill>
                  <a:srgbClr val="FF0000"/>
                </a:solidFill>
              </a:rPr>
              <a:t>Serum iron levels may have fallen to normal during this phase because of distribution of iron into the tissues.</a:t>
            </a:r>
            <a:endParaRPr lang="ar-SA" b="1" dirty="0">
              <a:solidFill>
                <a:srgbClr val="FF0000"/>
              </a:solidFill>
            </a:endParaRPr>
          </a:p>
        </p:txBody>
      </p:sp>
    </p:spTree>
    <p:extLst>
      <p:ext uri="{BB962C8B-B14F-4D97-AF65-F5344CB8AC3E}">
        <p14:creationId xmlns:p14="http://schemas.microsoft.com/office/powerpoint/2010/main" val="36550109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Phase 4:</a:t>
            </a:r>
          </a:p>
          <a:p>
            <a:pPr marL="0" indent="0" algn="l">
              <a:buNone/>
            </a:pPr>
            <a:r>
              <a:rPr lang="en-US" dirty="0" smtClean="0"/>
              <a:t>characterized by </a:t>
            </a:r>
            <a:r>
              <a:rPr lang="en-US" b="1" dirty="0" smtClean="0"/>
              <a:t>fulminant hepatic failure</a:t>
            </a:r>
            <a:r>
              <a:rPr lang="en-US" dirty="0" smtClean="0"/>
              <a:t>, occurs 2 to 5 days after ingestion.</a:t>
            </a:r>
          </a:p>
          <a:p>
            <a:pPr marL="0" indent="0" algn="l">
              <a:buNone/>
            </a:pPr>
            <a:endParaRPr lang="en-US" dirty="0"/>
          </a:p>
          <a:p>
            <a:pPr marL="0" indent="0" algn="l">
              <a:buNone/>
            </a:pPr>
            <a:r>
              <a:rPr lang="en-US" dirty="0" smtClean="0"/>
              <a:t>rare, appears to be dose related, and is usually fatal.</a:t>
            </a:r>
            <a:endParaRPr lang="ar-SA" dirty="0"/>
          </a:p>
        </p:txBody>
      </p:sp>
    </p:spTree>
    <p:extLst>
      <p:ext uri="{BB962C8B-B14F-4D97-AF65-F5344CB8AC3E}">
        <p14:creationId xmlns:p14="http://schemas.microsoft.com/office/powerpoint/2010/main" val="16976635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Phase 5:</a:t>
            </a:r>
          </a:p>
          <a:p>
            <a:pPr marL="0" indent="0" algn="l">
              <a:buNone/>
            </a:pPr>
            <a:r>
              <a:rPr lang="en-US" dirty="0" smtClean="0"/>
              <a:t>represents the consequences of healing of the injured gastrointestinal mucosa.</a:t>
            </a:r>
          </a:p>
          <a:p>
            <a:pPr marL="0" indent="0" algn="l">
              <a:buNone/>
            </a:pPr>
            <a:endParaRPr lang="en-US" dirty="0"/>
          </a:p>
          <a:p>
            <a:pPr marL="0" indent="0" algn="l">
              <a:buNone/>
            </a:pPr>
            <a:r>
              <a:rPr lang="en-US" dirty="0" smtClean="0"/>
              <a:t>It is characterized by pyloric or proximal bowel scarring, which is sometimes associated with </a:t>
            </a:r>
            <a:r>
              <a:rPr lang="en-US" b="1" dirty="0" smtClean="0">
                <a:solidFill>
                  <a:srgbClr val="FF0000"/>
                </a:solidFill>
              </a:rPr>
              <a:t>obstruction</a:t>
            </a:r>
            <a:r>
              <a:rPr lang="en-US" dirty="0" smtClean="0"/>
              <a:t>.</a:t>
            </a:r>
            <a:endParaRPr lang="ar-SA" dirty="0"/>
          </a:p>
        </p:txBody>
      </p:sp>
    </p:spTree>
    <p:extLst>
      <p:ext uri="{BB962C8B-B14F-4D97-AF65-F5344CB8AC3E}">
        <p14:creationId xmlns:p14="http://schemas.microsoft.com/office/powerpoint/2010/main" val="42246845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Diagnosis </a:t>
            </a:r>
            <a:endParaRPr lang="ar-SA" b="1" dirty="0"/>
          </a:p>
        </p:txBody>
      </p:sp>
      <p:sp>
        <p:nvSpPr>
          <p:cNvPr id="3" name="عنصر نائب للمحتوى 2"/>
          <p:cNvSpPr>
            <a:spLocks noGrp="1"/>
          </p:cNvSpPr>
          <p:nvPr>
            <p:ph idx="1"/>
          </p:nvPr>
        </p:nvSpPr>
        <p:spPr/>
        <p:txBody>
          <a:bodyPr/>
          <a:lstStyle/>
          <a:p>
            <a:pPr marL="0" indent="0" algn="l">
              <a:buNone/>
            </a:pPr>
            <a:r>
              <a:rPr lang="en-US" b="1" i="1" dirty="0" smtClean="0"/>
              <a:t>History</a:t>
            </a:r>
            <a:r>
              <a:rPr lang="en-US" dirty="0" smtClean="0"/>
              <a:t> :</a:t>
            </a:r>
          </a:p>
          <a:p>
            <a:pPr marL="0" indent="0" algn="l">
              <a:buNone/>
            </a:pPr>
            <a:endParaRPr lang="en-US" dirty="0"/>
          </a:p>
          <a:p>
            <a:pPr marL="0" indent="0" algn="l">
              <a:buNone/>
            </a:pPr>
            <a:r>
              <a:rPr lang="en-US" b="1" dirty="0" smtClean="0">
                <a:solidFill>
                  <a:srgbClr val="FF0000"/>
                </a:solidFill>
              </a:rPr>
              <a:t>Amount and type !</a:t>
            </a:r>
          </a:p>
          <a:p>
            <a:pPr marL="0" indent="0" algn="l">
              <a:buNone/>
            </a:pPr>
            <a:endParaRPr lang="en-US" dirty="0"/>
          </a:p>
          <a:p>
            <a:pPr marL="0" indent="0" algn="l">
              <a:buNone/>
            </a:pPr>
            <a:r>
              <a:rPr lang="en-US" b="1" dirty="0" smtClean="0">
                <a:solidFill>
                  <a:srgbClr val="FF0000"/>
                </a:solidFill>
              </a:rPr>
              <a:t>VOMITING</a:t>
            </a:r>
            <a:endParaRPr lang="ar-SA" b="1" dirty="0">
              <a:solidFill>
                <a:srgbClr val="FF0000"/>
              </a:solidFill>
            </a:endParaRPr>
          </a:p>
        </p:txBody>
      </p:sp>
    </p:spTree>
    <p:extLst>
      <p:ext uri="{BB962C8B-B14F-4D97-AF65-F5344CB8AC3E}">
        <p14:creationId xmlns:p14="http://schemas.microsoft.com/office/powerpoint/2010/main" val="3259524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lnSpcReduction="10000"/>
          </a:bodyPr>
          <a:lstStyle/>
          <a:p>
            <a:pPr marL="0" indent="0" algn="l">
              <a:buNone/>
            </a:pPr>
            <a:r>
              <a:rPr lang="en-US" sz="4000" b="1" dirty="0" smtClean="0"/>
              <a:t>LABs:</a:t>
            </a:r>
          </a:p>
          <a:p>
            <a:pPr marL="0" indent="0" algn="l">
              <a:buNone/>
            </a:pPr>
            <a:r>
              <a:rPr lang="en-US" dirty="0" smtClean="0"/>
              <a:t>CBC</a:t>
            </a:r>
          </a:p>
          <a:p>
            <a:pPr marL="0" indent="0" algn="l">
              <a:buNone/>
            </a:pPr>
            <a:r>
              <a:rPr lang="en-US" dirty="0" smtClean="0"/>
              <a:t>U&amp;Es</a:t>
            </a:r>
          </a:p>
          <a:p>
            <a:pPr marL="0" indent="0" algn="l">
              <a:buNone/>
            </a:pPr>
            <a:r>
              <a:rPr lang="en-US" dirty="0" smtClean="0"/>
              <a:t>LFTs</a:t>
            </a:r>
          </a:p>
          <a:p>
            <a:pPr marL="0" indent="0" algn="l">
              <a:buNone/>
            </a:pPr>
            <a:r>
              <a:rPr lang="en-US" dirty="0" smtClean="0"/>
              <a:t>BGs</a:t>
            </a:r>
          </a:p>
          <a:p>
            <a:pPr marL="0" indent="0" algn="l">
              <a:buNone/>
            </a:pPr>
            <a:r>
              <a:rPr lang="en-US" dirty="0" smtClean="0"/>
              <a:t>Glucose</a:t>
            </a:r>
          </a:p>
          <a:p>
            <a:pPr marL="0" indent="0" algn="l">
              <a:buNone/>
            </a:pPr>
            <a:r>
              <a:rPr lang="en-US" dirty="0" smtClean="0"/>
              <a:t>Coagulation</a:t>
            </a:r>
          </a:p>
          <a:p>
            <a:pPr marL="0" indent="0" algn="l">
              <a:buNone/>
            </a:pPr>
            <a:r>
              <a:rPr lang="en-US" dirty="0" smtClean="0"/>
              <a:t>Serum level</a:t>
            </a:r>
            <a:endParaRPr lang="ar-SA" dirty="0"/>
          </a:p>
        </p:txBody>
      </p:sp>
    </p:spTree>
    <p:extLst>
      <p:ext uri="{BB962C8B-B14F-4D97-AF65-F5344CB8AC3E}">
        <p14:creationId xmlns:p14="http://schemas.microsoft.com/office/powerpoint/2010/main" val="3556859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r>
              <a:rPr lang="en-US" dirty="0" smtClean="0"/>
              <a:t>A serum iron level measured at its peak</a:t>
            </a:r>
            <a:r>
              <a:rPr lang="en-US" b="1" dirty="0" smtClean="0"/>
              <a:t>, 3 to 5 </a:t>
            </a:r>
            <a:r>
              <a:rPr lang="en-US" dirty="0" smtClean="0"/>
              <a:t>hours after ingestion, is the most useful laboratory test to evaluate the potential severity of an iron overdoes</a:t>
            </a:r>
            <a:endParaRPr lang="ar-SA" dirty="0"/>
          </a:p>
        </p:txBody>
      </p:sp>
    </p:spTree>
    <p:extLst>
      <p:ext uri="{BB962C8B-B14F-4D97-AF65-F5344CB8AC3E}">
        <p14:creationId xmlns:p14="http://schemas.microsoft.com/office/powerpoint/2010/main" val="20483096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dirty="0" smtClean="0"/>
              <a:t>Peak serum iron levels below </a:t>
            </a:r>
            <a:r>
              <a:rPr lang="en-US" b="1" dirty="0" smtClean="0"/>
              <a:t>350 </a:t>
            </a:r>
            <a:r>
              <a:rPr lang="en-US" b="1" dirty="0" err="1" smtClean="0"/>
              <a:t>μg</a:t>
            </a:r>
            <a:r>
              <a:rPr lang="en-US" b="1" dirty="0" smtClean="0"/>
              <a:t>/</a:t>
            </a:r>
            <a:r>
              <a:rPr lang="en-US" b="1" dirty="0" err="1" smtClean="0"/>
              <a:t>dL</a:t>
            </a:r>
            <a:r>
              <a:rPr lang="en-US" b="1" dirty="0" smtClean="0"/>
              <a:t> </a:t>
            </a:r>
            <a:r>
              <a:rPr lang="en-US" dirty="0" smtClean="0"/>
              <a:t>are generally associated with </a:t>
            </a:r>
            <a:r>
              <a:rPr lang="en-US" b="1" dirty="0" smtClean="0">
                <a:solidFill>
                  <a:srgbClr val="FF0000"/>
                </a:solidFill>
              </a:rPr>
              <a:t>minimal toxicity</a:t>
            </a:r>
            <a:r>
              <a:rPr lang="en-US" dirty="0" smtClean="0"/>
              <a:t>.</a:t>
            </a:r>
          </a:p>
          <a:p>
            <a:pPr marL="0" indent="0" algn="l">
              <a:buNone/>
            </a:pPr>
            <a:endParaRPr lang="en-US" dirty="0" smtClean="0"/>
          </a:p>
          <a:p>
            <a:pPr marL="0" indent="0" algn="l">
              <a:buNone/>
            </a:pPr>
            <a:r>
              <a:rPr lang="en-US" b="1" dirty="0" smtClean="0"/>
              <a:t>350 to 500 </a:t>
            </a:r>
            <a:r>
              <a:rPr lang="en-US" b="1" dirty="0" err="1" smtClean="0"/>
              <a:t>μg</a:t>
            </a:r>
            <a:r>
              <a:rPr lang="en-US" b="1" dirty="0" smtClean="0"/>
              <a:t>/</a:t>
            </a:r>
            <a:r>
              <a:rPr lang="en-US" b="1" dirty="0" err="1" smtClean="0"/>
              <a:t>dL</a:t>
            </a:r>
            <a:r>
              <a:rPr lang="en-US" dirty="0" smtClean="0"/>
              <a:t>, </a:t>
            </a:r>
            <a:r>
              <a:rPr lang="en-US" b="1" dirty="0" smtClean="0">
                <a:solidFill>
                  <a:srgbClr val="FF0000"/>
                </a:solidFill>
              </a:rPr>
              <a:t>with moderate toxicity</a:t>
            </a:r>
            <a:r>
              <a:rPr lang="en-US" dirty="0" smtClean="0">
                <a:solidFill>
                  <a:srgbClr val="FF0000"/>
                </a:solidFill>
              </a:rPr>
              <a:t>.</a:t>
            </a:r>
          </a:p>
          <a:p>
            <a:pPr marL="0" indent="0" algn="l">
              <a:buNone/>
            </a:pPr>
            <a:endParaRPr lang="en-US" dirty="0" smtClean="0"/>
          </a:p>
          <a:p>
            <a:pPr marL="0" indent="0" algn="l">
              <a:buNone/>
            </a:pPr>
            <a:r>
              <a:rPr lang="en-US" b="1" dirty="0" smtClean="0"/>
              <a:t>above 500 </a:t>
            </a:r>
            <a:r>
              <a:rPr lang="en-US" b="1" dirty="0" err="1" smtClean="0"/>
              <a:t>μg</a:t>
            </a:r>
            <a:r>
              <a:rPr lang="en-US" b="1" dirty="0" smtClean="0"/>
              <a:t>/</a:t>
            </a:r>
            <a:r>
              <a:rPr lang="en-US" b="1" dirty="0" err="1" smtClean="0"/>
              <a:t>dL</a:t>
            </a:r>
            <a:r>
              <a:rPr lang="en-US" dirty="0" smtClean="0"/>
              <a:t>, with potentially </a:t>
            </a:r>
            <a:r>
              <a:rPr lang="en-US" b="1" dirty="0" smtClean="0">
                <a:solidFill>
                  <a:srgbClr val="FF0000"/>
                </a:solidFill>
              </a:rPr>
              <a:t>severe toxicity</a:t>
            </a:r>
            <a:endParaRPr lang="ar-SA" dirty="0">
              <a:solidFill>
                <a:srgbClr val="FF0000"/>
              </a:solidFill>
            </a:endParaRPr>
          </a:p>
        </p:txBody>
      </p:sp>
    </p:spTree>
    <p:extLst>
      <p:ext uri="{BB962C8B-B14F-4D97-AF65-F5344CB8AC3E}">
        <p14:creationId xmlns:p14="http://schemas.microsoft.com/office/powerpoint/2010/main" val="28904829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marL="0" indent="0" algn="l">
              <a:buNone/>
            </a:pPr>
            <a:r>
              <a:rPr lang="en-US" dirty="0" smtClean="0"/>
              <a:t>Most tablets that contain a significant amount of elemental iron are </a:t>
            </a:r>
            <a:r>
              <a:rPr lang="en-US" b="1" dirty="0" smtClean="0">
                <a:solidFill>
                  <a:srgbClr val="FF0000"/>
                </a:solidFill>
              </a:rPr>
              <a:t>radiopaque</a:t>
            </a:r>
            <a:r>
              <a:rPr lang="en-US" dirty="0" smtClean="0"/>
              <a:t>.</a:t>
            </a:r>
          </a:p>
          <a:p>
            <a:pPr marL="0" indent="0" algn="l">
              <a:buNone/>
            </a:pPr>
            <a:endParaRPr lang="en-US" dirty="0" smtClean="0"/>
          </a:p>
          <a:p>
            <a:pPr marL="0" indent="0" algn="l">
              <a:buNone/>
            </a:pPr>
            <a:r>
              <a:rPr lang="en-US" dirty="0" smtClean="0"/>
              <a:t>The presence of tablets on a radiograph correlates with the severity of the ingestion</a:t>
            </a:r>
            <a:endParaRPr lang="ar-SA" dirty="0"/>
          </a:p>
        </p:txBody>
      </p:sp>
    </p:spTree>
    <p:extLst>
      <p:ext uri="{BB962C8B-B14F-4D97-AF65-F5344CB8AC3E}">
        <p14:creationId xmlns:p14="http://schemas.microsoft.com/office/powerpoint/2010/main" val="709818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404664"/>
            <a:ext cx="6120680"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3508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Management </a:t>
            </a:r>
            <a:endParaRPr lang="ar-SA" b="1" dirty="0"/>
          </a:p>
        </p:txBody>
      </p:sp>
      <p:sp>
        <p:nvSpPr>
          <p:cNvPr id="3" name="عنصر نائب للمحتوى 2"/>
          <p:cNvSpPr>
            <a:spLocks noGrp="1"/>
          </p:cNvSpPr>
          <p:nvPr>
            <p:ph idx="1"/>
          </p:nvPr>
        </p:nvSpPr>
        <p:spPr/>
        <p:txBody>
          <a:bodyPr/>
          <a:lstStyle/>
          <a:p>
            <a:pPr marL="0" indent="0" algn="l">
              <a:buNone/>
            </a:pPr>
            <a:r>
              <a:rPr lang="en-US" b="1" i="1" dirty="0" smtClean="0"/>
              <a:t>Supportive measures:</a:t>
            </a:r>
          </a:p>
          <a:p>
            <a:pPr marL="0" indent="0" algn="l">
              <a:buNone/>
            </a:pPr>
            <a:endParaRPr lang="en-US" dirty="0"/>
          </a:p>
          <a:p>
            <a:pPr marL="0" indent="0" algn="l">
              <a:buNone/>
            </a:pPr>
            <a:r>
              <a:rPr lang="en-US" b="1" dirty="0" smtClean="0">
                <a:solidFill>
                  <a:srgbClr val="FF0000"/>
                </a:solidFill>
              </a:rPr>
              <a:t>Airway</a:t>
            </a:r>
          </a:p>
          <a:p>
            <a:pPr marL="0" indent="0" algn="l">
              <a:buNone/>
            </a:pPr>
            <a:r>
              <a:rPr lang="en-US" b="1" dirty="0" smtClean="0">
                <a:solidFill>
                  <a:srgbClr val="FF0000"/>
                </a:solidFill>
              </a:rPr>
              <a:t>Breathing </a:t>
            </a:r>
          </a:p>
          <a:p>
            <a:pPr marL="0" indent="0" algn="l">
              <a:buNone/>
            </a:pPr>
            <a:r>
              <a:rPr lang="en-US" b="1" dirty="0" smtClean="0">
                <a:solidFill>
                  <a:srgbClr val="FF0000"/>
                </a:solidFill>
              </a:rPr>
              <a:t>circulation</a:t>
            </a:r>
            <a:endParaRPr lang="ar-SA" b="1" dirty="0">
              <a:solidFill>
                <a:srgbClr val="FF0000"/>
              </a:solidFill>
            </a:endParaRPr>
          </a:p>
        </p:txBody>
      </p:sp>
    </p:spTree>
    <p:extLst>
      <p:ext uri="{BB962C8B-B14F-4D97-AF65-F5344CB8AC3E}">
        <p14:creationId xmlns:p14="http://schemas.microsoft.com/office/powerpoint/2010/main" val="3016468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Overview </a:t>
            </a:r>
            <a:endParaRPr lang="ar-SA" b="1" dirty="0"/>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r>
              <a:rPr lang="en-US" dirty="0" smtClean="0"/>
              <a:t>Iron, which is essential to the function of hemoglobin, myoglobin, many cytochromes, and many catalytic enzymes, can be extremely toxic when levels are elevated after an overdose or from accumulation in disease states.</a:t>
            </a:r>
            <a:endParaRPr lang="ar-SA" dirty="0"/>
          </a:p>
        </p:txBody>
      </p:sp>
    </p:spTree>
    <p:extLst>
      <p:ext uri="{BB962C8B-B14F-4D97-AF65-F5344CB8AC3E}">
        <p14:creationId xmlns:p14="http://schemas.microsoft.com/office/powerpoint/2010/main" val="26570883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marL="0" indent="0" algn="l">
              <a:buNone/>
            </a:pPr>
            <a:r>
              <a:rPr lang="en-US" b="1" i="1" dirty="0" smtClean="0"/>
              <a:t>Gastric decontamination:</a:t>
            </a:r>
          </a:p>
          <a:p>
            <a:pPr marL="0" indent="0" algn="l">
              <a:buNone/>
            </a:pPr>
            <a:r>
              <a:rPr lang="en-US" dirty="0"/>
              <a:t>Activated </a:t>
            </a:r>
            <a:r>
              <a:rPr lang="en-US" dirty="0" smtClean="0"/>
              <a:t>charcoal </a:t>
            </a:r>
            <a:r>
              <a:rPr lang="en-US" b="1" dirty="0" smtClean="0">
                <a:solidFill>
                  <a:srgbClr val="FF0000"/>
                </a:solidFill>
              </a:rPr>
              <a:t>does </a:t>
            </a:r>
            <a:r>
              <a:rPr lang="en-US" b="1" dirty="0">
                <a:solidFill>
                  <a:srgbClr val="FF0000"/>
                </a:solidFill>
              </a:rPr>
              <a:t>not </a:t>
            </a:r>
            <a:r>
              <a:rPr lang="en-US" dirty="0"/>
              <a:t>bind iron, and neither gastric lavage </a:t>
            </a:r>
            <a:r>
              <a:rPr lang="en-US" dirty="0" smtClean="0"/>
              <a:t>effectively removes </a:t>
            </a:r>
            <a:r>
              <a:rPr lang="en-US" dirty="0"/>
              <a:t>large numbers of </a:t>
            </a:r>
            <a:r>
              <a:rPr lang="en-US" dirty="0" smtClean="0"/>
              <a:t>pills.</a:t>
            </a:r>
          </a:p>
          <a:p>
            <a:pPr marL="0" indent="0" algn="l">
              <a:buNone/>
            </a:pPr>
            <a:endParaRPr lang="en-US" dirty="0"/>
          </a:p>
          <a:p>
            <a:pPr marL="0" indent="0" algn="l">
              <a:buNone/>
            </a:pPr>
            <a:r>
              <a:rPr lang="en-US" dirty="0"/>
              <a:t>Whole-bowel irrigation is generally the </a:t>
            </a:r>
            <a:r>
              <a:rPr lang="en-US" b="1" dirty="0">
                <a:solidFill>
                  <a:srgbClr val="FF0000"/>
                </a:solidFill>
              </a:rPr>
              <a:t>preferred</a:t>
            </a:r>
            <a:r>
              <a:rPr lang="en-US" dirty="0"/>
              <a:t> </a:t>
            </a:r>
            <a:r>
              <a:rPr lang="en-US" dirty="0" smtClean="0"/>
              <a:t>method of </a:t>
            </a:r>
            <a:r>
              <a:rPr lang="en-US" dirty="0"/>
              <a:t>decontamination for significant iron ingestions.</a:t>
            </a:r>
            <a:endParaRPr lang="ar-SA" dirty="0"/>
          </a:p>
        </p:txBody>
      </p:sp>
    </p:spTree>
    <p:extLst>
      <p:ext uri="{BB962C8B-B14F-4D97-AF65-F5344CB8AC3E}">
        <p14:creationId xmlns:p14="http://schemas.microsoft.com/office/powerpoint/2010/main" val="22597803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endParaRPr lang="en-US" dirty="0"/>
          </a:p>
          <a:p>
            <a:pPr marL="0" indent="0" algn="l">
              <a:buNone/>
            </a:pPr>
            <a:r>
              <a:rPr lang="en-US" dirty="0"/>
              <a:t>Hemodialysis and hemoperfusion are </a:t>
            </a:r>
            <a:r>
              <a:rPr lang="en-US" b="1" dirty="0">
                <a:solidFill>
                  <a:srgbClr val="FF0000"/>
                </a:solidFill>
              </a:rPr>
              <a:t>not effective </a:t>
            </a:r>
            <a:r>
              <a:rPr lang="en-US" dirty="0"/>
              <a:t>in </a:t>
            </a:r>
            <a:r>
              <a:rPr lang="en-US" dirty="0" smtClean="0"/>
              <a:t>the removal </a:t>
            </a:r>
            <a:r>
              <a:rPr lang="en-US" dirty="0"/>
              <a:t>of iron because of its large volume of distribution.</a:t>
            </a:r>
            <a:endParaRPr lang="ar-SA" dirty="0"/>
          </a:p>
        </p:txBody>
      </p:sp>
    </p:spTree>
    <p:extLst>
      <p:ext uri="{BB962C8B-B14F-4D97-AF65-F5344CB8AC3E}">
        <p14:creationId xmlns:p14="http://schemas.microsoft.com/office/powerpoint/2010/main" val="2674784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smtClean="0"/>
              <a:t>Deferoxamine</a:t>
            </a:r>
            <a:r>
              <a:rPr lang="en-US" dirty="0" smtClean="0"/>
              <a:t>:</a:t>
            </a:r>
          </a:p>
          <a:p>
            <a:pPr marL="0" indent="0" algn="l">
              <a:buNone/>
            </a:pPr>
            <a:r>
              <a:rPr lang="en-US" dirty="0"/>
              <a:t> is the </a:t>
            </a:r>
            <a:r>
              <a:rPr lang="en-US" b="1" dirty="0">
                <a:solidFill>
                  <a:srgbClr val="FF0000"/>
                </a:solidFill>
              </a:rPr>
              <a:t>antidote</a:t>
            </a:r>
            <a:r>
              <a:rPr lang="en-US" dirty="0"/>
              <a:t> of choice for serious iron overdose</a:t>
            </a:r>
            <a:r>
              <a:rPr lang="en-US" dirty="0" smtClean="0"/>
              <a:t>.</a:t>
            </a:r>
          </a:p>
          <a:p>
            <a:pPr marL="0" indent="0" algn="l">
              <a:buNone/>
            </a:pPr>
            <a:endParaRPr lang="en-US" dirty="0"/>
          </a:p>
          <a:p>
            <a:pPr marL="0" indent="0" algn="l">
              <a:buNone/>
            </a:pPr>
            <a:r>
              <a:rPr lang="en-US" dirty="0"/>
              <a:t> It is a </a:t>
            </a:r>
            <a:r>
              <a:rPr lang="en-US" b="1" dirty="0"/>
              <a:t>chelating</a:t>
            </a:r>
            <a:r>
              <a:rPr lang="en-US" dirty="0"/>
              <a:t> agent that, in acute iron intoxication, binds with </a:t>
            </a:r>
            <a:r>
              <a:rPr lang="en-US" b="1" dirty="0"/>
              <a:t>ferric iron (Fe3+) </a:t>
            </a:r>
            <a:r>
              <a:rPr lang="en-US" dirty="0"/>
              <a:t>in the blood to form water-soluble </a:t>
            </a:r>
            <a:r>
              <a:rPr lang="en-US" b="1" dirty="0" err="1">
                <a:solidFill>
                  <a:srgbClr val="FF0000"/>
                </a:solidFill>
              </a:rPr>
              <a:t>ferrioxamine</a:t>
            </a:r>
            <a:r>
              <a:rPr lang="en-US" dirty="0">
                <a:solidFill>
                  <a:srgbClr val="FF0000"/>
                </a:solidFill>
              </a:rPr>
              <a:t> </a:t>
            </a:r>
            <a:r>
              <a:rPr lang="en-US" dirty="0"/>
              <a:t>that is then </a:t>
            </a:r>
            <a:r>
              <a:rPr lang="en-US" b="1" dirty="0"/>
              <a:t>excreted</a:t>
            </a:r>
            <a:r>
              <a:rPr lang="en-US" dirty="0"/>
              <a:t> by the kidneys.</a:t>
            </a:r>
            <a:endParaRPr lang="ar-SA" dirty="0"/>
          </a:p>
        </p:txBody>
      </p:sp>
    </p:spTree>
    <p:extLst>
      <p:ext uri="{BB962C8B-B14F-4D97-AF65-F5344CB8AC3E}">
        <p14:creationId xmlns:p14="http://schemas.microsoft.com/office/powerpoint/2010/main" val="5794725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a:t>Indications for deferoxamine </a:t>
            </a:r>
            <a:r>
              <a:rPr lang="en-US" b="1" i="1" dirty="0" smtClean="0"/>
              <a:t>include:</a:t>
            </a:r>
          </a:p>
          <a:p>
            <a:pPr marL="0" indent="0" algn="l">
              <a:buNone/>
            </a:pPr>
            <a:endParaRPr lang="en-US" dirty="0"/>
          </a:p>
          <a:p>
            <a:pPr marL="0" indent="0" algn="l">
              <a:buNone/>
            </a:pPr>
            <a:r>
              <a:rPr lang="en-US" dirty="0" smtClean="0"/>
              <a:t>_ sever symptoms</a:t>
            </a:r>
          </a:p>
          <a:p>
            <a:pPr marL="0" indent="0" algn="l">
              <a:buNone/>
            </a:pPr>
            <a:r>
              <a:rPr lang="en-US" dirty="0" smtClean="0"/>
              <a:t>_ high anion metabolic acidosis</a:t>
            </a:r>
          </a:p>
          <a:p>
            <a:pPr marL="0" indent="0" algn="l">
              <a:buNone/>
            </a:pPr>
            <a:r>
              <a:rPr lang="en-US" dirty="0" smtClean="0"/>
              <a:t>_ serum level more than 500mcg/Dl</a:t>
            </a:r>
          </a:p>
          <a:p>
            <a:pPr marL="0" indent="0" algn="l">
              <a:buNone/>
            </a:pPr>
            <a:r>
              <a:rPr lang="en-US" dirty="0" smtClean="0"/>
              <a:t>_ significant number of pills on abdominal radiography.</a:t>
            </a:r>
            <a:endParaRPr lang="ar-SA" dirty="0"/>
          </a:p>
        </p:txBody>
      </p:sp>
    </p:spTree>
    <p:extLst>
      <p:ext uri="{BB962C8B-B14F-4D97-AF65-F5344CB8AC3E}">
        <p14:creationId xmlns:p14="http://schemas.microsoft.com/office/powerpoint/2010/main" val="34466691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i="1" dirty="0"/>
              <a:t>Dose and duration of </a:t>
            </a:r>
            <a:r>
              <a:rPr lang="en-US" b="1" i="1" dirty="0" smtClean="0"/>
              <a:t>treatment:</a:t>
            </a:r>
          </a:p>
          <a:p>
            <a:pPr marL="0" indent="0" algn="l">
              <a:buNone/>
            </a:pPr>
            <a:r>
              <a:rPr lang="en-US" dirty="0"/>
              <a:t>continuous infusion at </a:t>
            </a:r>
            <a:r>
              <a:rPr lang="en-US" b="1" dirty="0">
                <a:solidFill>
                  <a:srgbClr val="FF0000"/>
                </a:solidFill>
              </a:rPr>
              <a:t>15 mg/kg/</a:t>
            </a:r>
            <a:r>
              <a:rPr lang="en-US" b="1" dirty="0" err="1">
                <a:solidFill>
                  <a:srgbClr val="FF0000"/>
                </a:solidFill>
              </a:rPr>
              <a:t>hr</a:t>
            </a:r>
            <a:r>
              <a:rPr lang="en-US" b="1" dirty="0">
                <a:solidFill>
                  <a:srgbClr val="FF0000"/>
                </a:solidFill>
              </a:rPr>
              <a:t> for up to 24 hours</a:t>
            </a:r>
            <a:r>
              <a:rPr lang="en-US" b="1" dirty="0" smtClean="0">
                <a:solidFill>
                  <a:srgbClr val="FF0000"/>
                </a:solidFill>
              </a:rPr>
              <a:t>.</a:t>
            </a:r>
          </a:p>
          <a:p>
            <a:pPr marL="0" indent="0" algn="l">
              <a:buNone/>
            </a:pPr>
            <a:endParaRPr lang="en-US" b="1" dirty="0">
              <a:solidFill>
                <a:srgbClr val="FF0000"/>
              </a:solidFill>
            </a:endParaRPr>
          </a:p>
          <a:p>
            <a:pPr marL="0" indent="0" algn="l">
              <a:buNone/>
            </a:pPr>
            <a:r>
              <a:rPr lang="en-US" dirty="0" smtClean="0"/>
              <a:t> </a:t>
            </a:r>
            <a:r>
              <a:rPr lang="en-US" dirty="0"/>
              <a:t>The maximum rate of administration is </a:t>
            </a:r>
            <a:r>
              <a:rPr lang="en-US" b="1" dirty="0"/>
              <a:t>35 mg/kg/hr</a:t>
            </a:r>
            <a:r>
              <a:rPr lang="en-US" dirty="0"/>
              <a:t>.</a:t>
            </a:r>
            <a:endParaRPr lang="ar-SA" dirty="0"/>
          </a:p>
        </p:txBody>
      </p:sp>
    </p:spTree>
    <p:extLst>
      <p:ext uri="{BB962C8B-B14F-4D97-AF65-F5344CB8AC3E}">
        <p14:creationId xmlns:p14="http://schemas.microsoft.com/office/powerpoint/2010/main" val="166578983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endParaRPr lang="en-US" dirty="0" smtClean="0"/>
          </a:p>
          <a:p>
            <a:pPr marL="0" indent="0" algn="l">
              <a:buNone/>
            </a:pPr>
            <a:endParaRPr lang="en-US" dirty="0"/>
          </a:p>
          <a:p>
            <a:pPr marL="0" indent="0" algn="l">
              <a:buNone/>
            </a:pPr>
            <a:r>
              <a:rPr lang="en-US" dirty="0"/>
              <a:t> Significant adverse effects of intravenous deferoxamine therapy include </a:t>
            </a:r>
            <a:r>
              <a:rPr lang="en-US" b="1" dirty="0">
                <a:solidFill>
                  <a:srgbClr val="FF0000"/>
                </a:solidFill>
              </a:rPr>
              <a:t>hypotension</a:t>
            </a:r>
            <a:r>
              <a:rPr lang="en-US" dirty="0">
                <a:solidFill>
                  <a:srgbClr val="FF0000"/>
                </a:solidFill>
              </a:rPr>
              <a:t> </a:t>
            </a:r>
            <a:r>
              <a:rPr lang="en-US" dirty="0"/>
              <a:t>and the development of </a:t>
            </a:r>
            <a:r>
              <a:rPr lang="en-US" b="1" dirty="0">
                <a:solidFill>
                  <a:srgbClr val="FF0000"/>
                </a:solidFill>
              </a:rPr>
              <a:t>acute respiratory distress syndrome (ARDS)</a:t>
            </a:r>
            <a:endParaRPr lang="ar-SA" b="1" dirty="0">
              <a:solidFill>
                <a:srgbClr val="FF0000"/>
              </a:solidFill>
            </a:endParaRPr>
          </a:p>
        </p:txBody>
      </p:sp>
    </p:spTree>
    <p:extLst>
      <p:ext uri="{BB962C8B-B14F-4D97-AF65-F5344CB8AC3E}">
        <p14:creationId xmlns:p14="http://schemas.microsoft.com/office/powerpoint/2010/main" val="41314661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ctr">
              <a:buNone/>
            </a:pPr>
            <a:endParaRPr lang="en-US" dirty="0" smtClean="0"/>
          </a:p>
          <a:p>
            <a:pPr marL="0" indent="0" algn="ctr">
              <a:buNone/>
            </a:pPr>
            <a:endParaRPr lang="en-US" dirty="0"/>
          </a:p>
          <a:p>
            <a:pPr marL="0" indent="0" algn="ctr">
              <a:buNone/>
            </a:pPr>
            <a:r>
              <a:rPr lang="en-US" sz="8000" b="1" dirty="0"/>
              <a:t>Q?</a:t>
            </a:r>
            <a:endParaRPr lang="ar-SA" sz="8000" b="1" dirty="0"/>
          </a:p>
          <a:p>
            <a:pPr marL="0" indent="0" algn="ctr">
              <a:buNone/>
            </a:pPr>
            <a:endParaRPr lang="en-US" dirty="0" smtClean="0"/>
          </a:p>
        </p:txBody>
      </p:sp>
    </p:spTree>
    <p:extLst>
      <p:ext uri="{BB962C8B-B14F-4D97-AF65-F5344CB8AC3E}">
        <p14:creationId xmlns:p14="http://schemas.microsoft.com/office/powerpoint/2010/main" val="1841866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dirty="0" smtClean="0"/>
              <a:t>The acute ingestion of iron is especially hazardous to children.</a:t>
            </a:r>
          </a:p>
          <a:p>
            <a:pPr marL="0" indent="0" algn="l">
              <a:buNone/>
            </a:pPr>
            <a:endParaRPr lang="en-US" dirty="0" smtClean="0"/>
          </a:p>
          <a:p>
            <a:pPr marL="0" indent="0" algn="l">
              <a:buNone/>
            </a:pPr>
            <a:r>
              <a:rPr lang="en-US" dirty="0" smtClean="0"/>
              <a:t>Serious iron ingestions in adults are usually associated with suicide attempts.</a:t>
            </a:r>
          </a:p>
          <a:p>
            <a:pPr marL="0" indent="0" algn="l">
              <a:buNone/>
            </a:pPr>
            <a:r>
              <a:rPr lang="en-US" dirty="0" smtClean="0"/>
              <a:t> </a:t>
            </a:r>
          </a:p>
          <a:p>
            <a:pPr marL="0" indent="0" algn="l">
              <a:buNone/>
            </a:pPr>
            <a:r>
              <a:rPr lang="en-US" dirty="0" smtClean="0"/>
              <a:t>Early recognition is necessary to ensure appropriate therapy and prevention of fatalities.</a:t>
            </a:r>
            <a:endParaRPr lang="ar-SA" dirty="0"/>
          </a:p>
        </p:txBody>
      </p:sp>
    </p:spTree>
    <p:extLst>
      <p:ext uri="{BB962C8B-B14F-4D97-AF65-F5344CB8AC3E}">
        <p14:creationId xmlns:p14="http://schemas.microsoft.com/office/powerpoint/2010/main" val="31996868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Principle of the disease</a:t>
            </a:r>
            <a:endParaRPr lang="ar-SA" b="1" dirty="0"/>
          </a:p>
        </p:txBody>
      </p:sp>
      <p:sp>
        <p:nvSpPr>
          <p:cNvPr id="3" name="عنصر نائب للمحتوى 2"/>
          <p:cNvSpPr>
            <a:spLocks noGrp="1"/>
          </p:cNvSpPr>
          <p:nvPr>
            <p:ph idx="1"/>
          </p:nvPr>
        </p:nvSpPr>
        <p:spPr/>
        <p:txBody>
          <a:bodyPr/>
          <a:lstStyle/>
          <a:p>
            <a:pPr marL="0" indent="0" algn="l">
              <a:buNone/>
            </a:pPr>
            <a:r>
              <a:rPr lang="en-US" b="1" i="1" dirty="0" smtClean="0"/>
              <a:t>Normally:</a:t>
            </a:r>
          </a:p>
          <a:p>
            <a:pPr marL="0" indent="0" algn="l">
              <a:buNone/>
            </a:pPr>
            <a:endParaRPr lang="en-US" dirty="0"/>
          </a:p>
          <a:p>
            <a:pPr marL="0" indent="0" algn="l">
              <a:buNone/>
            </a:pPr>
            <a:r>
              <a:rPr lang="en-US" dirty="0" smtClean="0"/>
              <a:t>approximately 10% of ingested iron is absorbed from the intestine and subsequently bound to </a:t>
            </a:r>
            <a:r>
              <a:rPr lang="en-US" b="1" dirty="0" smtClean="0">
                <a:solidFill>
                  <a:srgbClr val="FF0000"/>
                </a:solidFill>
              </a:rPr>
              <a:t>transferrin</a:t>
            </a:r>
            <a:r>
              <a:rPr lang="en-US" dirty="0" smtClean="0"/>
              <a:t>, using only 15 to 35% of the iron-binding capacity of transferrin.</a:t>
            </a:r>
            <a:endParaRPr lang="ar-SA" dirty="0"/>
          </a:p>
        </p:txBody>
      </p:sp>
    </p:spTree>
    <p:extLst>
      <p:ext uri="{BB962C8B-B14F-4D97-AF65-F5344CB8AC3E}">
        <p14:creationId xmlns:p14="http://schemas.microsoft.com/office/powerpoint/2010/main" val="3437191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b="1" dirty="0" smtClean="0"/>
              <a:t>Normal</a:t>
            </a:r>
            <a:r>
              <a:rPr lang="en-US" dirty="0" smtClean="0"/>
              <a:t> serum iron levels range from </a:t>
            </a:r>
            <a:r>
              <a:rPr lang="en-US" b="1" dirty="0" smtClean="0">
                <a:solidFill>
                  <a:srgbClr val="FF0000"/>
                </a:solidFill>
              </a:rPr>
              <a:t>50 to 150 </a:t>
            </a:r>
            <a:r>
              <a:rPr lang="en-US" dirty="0" err="1" smtClean="0"/>
              <a:t>μg</a:t>
            </a:r>
            <a:r>
              <a:rPr lang="en-US" dirty="0" smtClean="0"/>
              <a:t>/</a:t>
            </a:r>
            <a:r>
              <a:rPr lang="en-US" dirty="0" err="1" smtClean="0"/>
              <a:t>dL</a:t>
            </a:r>
            <a:r>
              <a:rPr lang="en-US" dirty="0" smtClean="0"/>
              <a:t>.</a:t>
            </a:r>
          </a:p>
          <a:p>
            <a:pPr marL="0" indent="0" algn="l">
              <a:buNone/>
            </a:pPr>
            <a:endParaRPr lang="en-US" dirty="0"/>
          </a:p>
          <a:p>
            <a:pPr marL="0" indent="0" algn="l">
              <a:buNone/>
            </a:pPr>
            <a:r>
              <a:rPr lang="en-US" dirty="0" smtClean="0"/>
              <a:t>The total iron-binding capacity (</a:t>
            </a:r>
            <a:r>
              <a:rPr lang="en-US" b="1" dirty="0" smtClean="0"/>
              <a:t>TIBC</a:t>
            </a:r>
            <a:r>
              <a:rPr lang="en-US" dirty="0" smtClean="0"/>
              <a:t>), ranges from </a:t>
            </a:r>
            <a:r>
              <a:rPr lang="en-US" b="1" dirty="0" smtClean="0">
                <a:solidFill>
                  <a:srgbClr val="FF0000"/>
                </a:solidFill>
              </a:rPr>
              <a:t>300 to 400 </a:t>
            </a:r>
            <a:r>
              <a:rPr lang="en-US" b="1" dirty="0" err="1" smtClean="0">
                <a:solidFill>
                  <a:srgbClr val="FF0000"/>
                </a:solidFill>
              </a:rPr>
              <a:t>μg</a:t>
            </a:r>
            <a:r>
              <a:rPr lang="en-US" b="1" dirty="0" smtClean="0">
                <a:solidFill>
                  <a:srgbClr val="FF0000"/>
                </a:solidFill>
              </a:rPr>
              <a:t>/</a:t>
            </a:r>
            <a:r>
              <a:rPr lang="en-US" b="1" dirty="0" err="1" smtClean="0">
                <a:solidFill>
                  <a:srgbClr val="FF0000"/>
                </a:solidFill>
              </a:rPr>
              <a:t>dL</a:t>
            </a:r>
            <a:r>
              <a:rPr lang="en-US" dirty="0" smtClean="0"/>
              <a:t>.</a:t>
            </a:r>
          </a:p>
          <a:p>
            <a:pPr marL="0" indent="0" algn="l">
              <a:buNone/>
            </a:pPr>
            <a:endParaRPr lang="en-US" dirty="0"/>
          </a:p>
          <a:p>
            <a:pPr marL="0" indent="0" algn="l">
              <a:buNone/>
            </a:pPr>
            <a:r>
              <a:rPr lang="en-US" sz="2800" b="1" dirty="0" smtClean="0"/>
              <a:t>TIBC</a:t>
            </a:r>
            <a:r>
              <a:rPr lang="en-US" sz="2800" dirty="0" smtClean="0"/>
              <a:t> is a crude measure of the ability of serum proteins—including transferrin—to bind iron.</a:t>
            </a:r>
            <a:endParaRPr lang="ar-SA" dirty="0"/>
          </a:p>
        </p:txBody>
      </p:sp>
    </p:spTree>
    <p:extLst>
      <p:ext uri="{BB962C8B-B14F-4D97-AF65-F5344CB8AC3E}">
        <p14:creationId xmlns:p14="http://schemas.microsoft.com/office/powerpoint/2010/main" val="16011105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pPr marL="0" indent="0" algn="l">
              <a:buNone/>
            </a:pPr>
            <a:r>
              <a:rPr lang="en-US" dirty="0" smtClean="0"/>
              <a:t>When iron levels rise after a significant iron overdose, transferrin becomes </a:t>
            </a:r>
            <a:r>
              <a:rPr lang="en-US" b="1" dirty="0" smtClean="0">
                <a:solidFill>
                  <a:srgbClr val="FF0000"/>
                </a:solidFill>
              </a:rPr>
              <a:t>saturated </a:t>
            </a:r>
            <a:r>
              <a:rPr lang="en-US" dirty="0" smtClean="0"/>
              <a:t>so that excess iron circulates as free, unbound iron in the serum.</a:t>
            </a:r>
          </a:p>
          <a:p>
            <a:pPr marL="0" indent="0" algn="l">
              <a:buNone/>
            </a:pPr>
            <a:endParaRPr lang="en-US" dirty="0"/>
          </a:p>
          <a:p>
            <a:pPr marL="0" indent="0" algn="l">
              <a:buNone/>
            </a:pPr>
            <a:r>
              <a:rPr lang="en-US" dirty="0" smtClean="0"/>
              <a:t>This unbound iron is directly </a:t>
            </a:r>
            <a:r>
              <a:rPr lang="en-US" b="1" dirty="0" smtClean="0">
                <a:solidFill>
                  <a:srgbClr val="FF0000"/>
                </a:solidFill>
              </a:rPr>
              <a:t>toxic </a:t>
            </a:r>
            <a:r>
              <a:rPr lang="en-US" dirty="0" smtClean="0"/>
              <a:t>to target organs.</a:t>
            </a:r>
            <a:endParaRPr lang="ar-SA" dirty="0"/>
          </a:p>
        </p:txBody>
      </p:sp>
    </p:spTree>
    <p:extLst>
      <p:ext uri="{BB962C8B-B14F-4D97-AF65-F5344CB8AC3E}">
        <p14:creationId xmlns:p14="http://schemas.microsoft.com/office/powerpoint/2010/main" val="2703693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a:bodyPr>
          <a:lstStyle/>
          <a:p>
            <a:pPr marL="0" indent="0" algn="l">
              <a:buNone/>
            </a:pPr>
            <a:r>
              <a:rPr lang="en-US" b="1" dirty="0" smtClean="0"/>
              <a:t>Iron preparations:</a:t>
            </a:r>
          </a:p>
          <a:p>
            <a:pPr marL="0" indent="0" algn="l">
              <a:buNone/>
            </a:pPr>
            <a:endParaRPr lang="en-US" dirty="0"/>
          </a:p>
          <a:p>
            <a:pPr marL="0" indent="0" algn="l">
              <a:buNone/>
            </a:pPr>
            <a:r>
              <a:rPr lang="en-US" dirty="0" smtClean="0"/>
              <a:t>In assessment of the severity of an iron exposure, it is important to refer to the amount of </a:t>
            </a:r>
            <a:r>
              <a:rPr lang="en-US" b="1" dirty="0" smtClean="0">
                <a:solidFill>
                  <a:srgbClr val="FF0000"/>
                </a:solidFill>
              </a:rPr>
              <a:t>elemental iron </a:t>
            </a:r>
            <a:r>
              <a:rPr lang="en-US" dirty="0" smtClean="0"/>
              <a:t>ingested because the toxicity of an iron compound depends on the amount of elemental iron it contains.</a:t>
            </a:r>
          </a:p>
        </p:txBody>
      </p:sp>
    </p:spTree>
    <p:extLst>
      <p:ext uri="{BB962C8B-B14F-4D97-AF65-F5344CB8AC3E}">
        <p14:creationId xmlns:p14="http://schemas.microsoft.com/office/powerpoint/2010/main" val="359506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71600" y="836712"/>
            <a:ext cx="7200800" cy="5400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8646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2168</TotalTime>
  <Words>880</Words>
  <Application>Microsoft Office PowerPoint</Application>
  <PresentationFormat>عرض على الشاشة (3:4)‏</PresentationFormat>
  <Paragraphs>130</Paragraphs>
  <Slides>36</Slides>
  <Notes>0</Notes>
  <HiddenSlides>0</HiddenSlides>
  <MMClips>0</MMClips>
  <ScaleCrop>false</ScaleCrop>
  <HeadingPairs>
    <vt:vector size="4" baseType="variant">
      <vt:variant>
        <vt:lpstr>نسق</vt:lpstr>
      </vt:variant>
      <vt:variant>
        <vt:i4>1</vt:i4>
      </vt:variant>
      <vt:variant>
        <vt:lpstr>عناوين الشرائح</vt:lpstr>
      </vt:variant>
      <vt:variant>
        <vt:i4>36</vt:i4>
      </vt:variant>
    </vt:vector>
  </HeadingPairs>
  <TitlesOfParts>
    <vt:vector size="37" baseType="lpstr">
      <vt:lpstr>نسق Office</vt:lpstr>
      <vt:lpstr>Iron Toxicity </vt:lpstr>
      <vt:lpstr>عرض تقديمي في PowerPoint</vt:lpstr>
      <vt:lpstr>Overview </vt:lpstr>
      <vt:lpstr>عرض تقديمي في PowerPoint</vt:lpstr>
      <vt:lpstr>Principle of the disease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Clinical features</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Diagnosis </vt:lpstr>
      <vt:lpstr>عرض تقديمي في PowerPoint</vt:lpstr>
      <vt:lpstr>عرض تقديمي في PowerPoint</vt:lpstr>
      <vt:lpstr>عرض تقديمي في PowerPoint</vt:lpstr>
      <vt:lpstr>عرض تقديمي في PowerPoint</vt:lpstr>
      <vt:lpstr>عرض تقديمي في PowerPoint</vt:lpstr>
      <vt:lpstr>Management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Iron toxicity</dc:title>
  <dc:creator>ADEL</dc:creator>
  <cp:lastModifiedBy>ADEL</cp:lastModifiedBy>
  <cp:revision>11</cp:revision>
  <dcterms:created xsi:type="dcterms:W3CDTF">2015-04-25T06:35:58Z</dcterms:created>
  <dcterms:modified xsi:type="dcterms:W3CDTF">2015-04-26T19:54:22Z</dcterms:modified>
</cp:coreProperties>
</file>