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302"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30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9" r:id="rId44"/>
    <p:sldId id="300" r:id="rId45"/>
    <p:sldId id="301" r:id="rId46"/>
    <p:sldId id="304"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9" d="100"/>
          <a:sy n="89" d="100"/>
        </p:scale>
        <p:origin x="32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074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3568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995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2681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655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3108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5967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72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9470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12/3/2014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299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4650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12/3/2014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06378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760625"/>
          </a:xfrm>
        </p:spPr>
        <p:txBody>
          <a:bodyPr>
            <a:normAutofit/>
          </a:bodyPr>
          <a:lstStyle/>
          <a:p>
            <a:pPr algn="ctr"/>
            <a:r>
              <a:rPr lang="en-US" sz="6000" dirty="0" smtClean="0"/>
              <a:t>Diabetic Emergencies     </a:t>
            </a:r>
            <a:endParaRPr lang="en-US" sz="6000" dirty="0"/>
          </a:p>
        </p:txBody>
      </p:sp>
      <p:sp>
        <p:nvSpPr>
          <p:cNvPr id="3" name="Subtitle 2"/>
          <p:cNvSpPr>
            <a:spLocks noGrp="1"/>
          </p:cNvSpPr>
          <p:nvPr>
            <p:ph type="subTitle" idx="1"/>
          </p:nvPr>
        </p:nvSpPr>
        <p:spPr>
          <a:xfrm>
            <a:off x="1097279" y="3519577"/>
            <a:ext cx="10807173" cy="2363637"/>
          </a:xfrm>
        </p:spPr>
        <p:txBody>
          <a:bodyPr>
            <a:normAutofit lnSpcReduction="10000"/>
          </a:bodyPr>
          <a:lstStyle/>
          <a:p>
            <a:pPr algn="ctr"/>
            <a:r>
              <a:rPr lang="en-US" dirty="0" smtClean="0"/>
              <a:t>Abdullah ALSAKKA</a:t>
            </a:r>
          </a:p>
          <a:p>
            <a:pPr algn="ctr"/>
            <a:r>
              <a:rPr lang="en-US" dirty="0" smtClean="0"/>
              <a:t>EM. Consultant</a:t>
            </a:r>
          </a:p>
          <a:p>
            <a:pPr algn="ctr"/>
            <a:r>
              <a:rPr lang="en-US" dirty="0" smtClean="0"/>
              <a:t>Head of Arab board for emergency medicine </a:t>
            </a:r>
            <a:endParaRPr lang="en-US" dirty="0" smtClean="0"/>
          </a:p>
          <a:p>
            <a:pPr algn="ctr"/>
            <a:r>
              <a:rPr lang="en-US" dirty="0" smtClean="0"/>
              <a:t>KING KHALID UNIVERSITY HOSPITAL </a:t>
            </a:r>
          </a:p>
          <a:p>
            <a:pPr algn="ctr"/>
            <a:r>
              <a:rPr lang="en-US" dirty="0" smtClean="0"/>
              <a:t>RIYADH, SAUDIA RABIA </a:t>
            </a:r>
            <a:endParaRPr lang="en-US" dirty="0" smtClean="0"/>
          </a:p>
          <a:p>
            <a:endParaRPr lang="en-US" dirty="0"/>
          </a:p>
        </p:txBody>
      </p:sp>
    </p:spTree>
    <p:extLst>
      <p:ext uri="{BB962C8B-B14F-4D97-AF65-F5344CB8AC3E}">
        <p14:creationId xmlns:p14="http://schemas.microsoft.com/office/powerpoint/2010/main" val="3577726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In either condition, fluid deficits are significant. </a:t>
            </a:r>
            <a:endParaRPr lang="en-US" sz="2800" dirty="0" smtClean="0"/>
          </a:p>
          <a:p>
            <a:r>
              <a:rPr lang="en-US" sz="2800" dirty="0" smtClean="0"/>
              <a:t>Fluid </a:t>
            </a:r>
            <a:r>
              <a:rPr lang="en-US" sz="2800" dirty="0"/>
              <a:t>losses in DKA </a:t>
            </a:r>
            <a:r>
              <a:rPr lang="en-US" sz="2800" dirty="0" smtClean="0"/>
              <a:t>average between </a:t>
            </a:r>
            <a:r>
              <a:rPr lang="en-US" sz="2800" dirty="0"/>
              <a:t>5 and 7 </a:t>
            </a:r>
            <a:r>
              <a:rPr lang="en-US" sz="2800" dirty="0" smtClean="0"/>
              <a:t>Litters </a:t>
            </a:r>
            <a:endParaRPr lang="en-US" sz="2800" baseline="30000" dirty="0"/>
          </a:p>
          <a:p>
            <a:r>
              <a:rPr lang="en-US" sz="2800" dirty="0"/>
              <a:t>In HHS, fluid losses average </a:t>
            </a:r>
            <a:r>
              <a:rPr lang="en-US" sz="2800" dirty="0" smtClean="0"/>
              <a:t>between 8 and 12 litters</a:t>
            </a:r>
          </a:p>
          <a:p>
            <a:r>
              <a:rPr lang="en-US" sz="2800" dirty="0" smtClean="0"/>
              <a:t>There </a:t>
            </a:r>
            <a:r>
              <a:rPr lang="en-US" sz="2800" dirty="0"/>
              <a:t>are total body losses of important electrolytes through the urine, such as sodium, chloride, and potassium. </a:t>
            </a:r>
          </a:p>
        </p:txBody>
      </p:sp>
    </p:spTree>
    <p:extLst>
      <p:ext uri="{BB962C8B-B14F-4D97-AF65-F5344CB8AC3E}">
        <p14:creationId xmlns:p14="http://schemas.microsoft.com/office/powerpoint/2010/main" val="8731354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b="1" dirty="0" smtClean="0"/>
              <a:t>Causes</a:t>
            </a:r>
            <a:endParaRPr lang="en-US" b="1" dirty="0"/>
          </a:p>
        </p:txBody>
      </p:sp>
      <p:sp>
        <p:nvSpPr>
          <p:cNvPr id="3" name="Content Placeholder 2"/>
          <p:cNvSpPr>
            <a:spLocks noGrp="1"/>
          </p:cNvSpPr>
          <p:nvPr>
            <p:ph idx="1"/>
          </p:nvPr>
        </p:nvSpPr>
        <p:spPr/>
        <p:txBody>
          <a:bodyPr>
            <a:normAutofit/>
          </a:bodyPr>
          <a:lstStyle/>
          <a:p>
            <a:r>
              <a:rPr lang="en-US" sz="3200" dirty="0"/>
              <a:t>Lack of exogenous insulin (noncompliance or </a:t>
            </a:r>
            <a:r>
              <a:rPr lang="en-US" sz="3200" dirty="0" err="1"/>
              <a:t>undertreatment</a:t>
            </a:r>
            <a:r>
              <a:rPr lang="en-US" sz="3200" dirty="0"/>
              <a:t>) and infection are the most common precipitants of DKA and HHS.</a:t>
            </a:r>
          </a:p>
        </p:txBody>
      </p:sp>
    </p:spTree>
    <p:extLst>
      <p:ext uri="{BB962C8B-B14F-4D97-AF65-F5344CB8AC3E}">
        <p14:creationId xmlns:p14="http://schemas.microsoft.com/office/powerpoint/2010/main" val="22271470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sz="2800" b="1" u="sng" dirty="0" smtClean="0"/>
              <a:t>Precipitating </a:t>
            </a:r>
            <a:r>
              <a:rPr lang="en-US" sz="2800" b="1" u="sng" dirty="0"/>
              <a:t>factors for hyperglycemic </a:t>
            </a:r>
            <a:r>
              <a:rPr lang="en-US" sz="2800" b="1" u="sng" dirty="0" smtClean="0"/>
              <a:t>crisis</a:t>
            </a:r>
          </a:p>
          <a:p>
            <a:r>
              <a:rPr lang="en-US" sz="2800" dirty="0"/>
              <a:t>Medication noncompliance</a:t>
            </a:r>
          </a:p>
          <a:p>
            <a:r>
              <a:rPr lang="en-US" sz="2800" b="1" dirty="0"/>
              <a:t>Infection</a:t>
            </a:r>
          </a:p>
          <a:p>
            <a:r>
              <a:rPr lang="en-US" sz="2800" dirty="0"/>
              <a:t>Urinary tract infection</a:t>
            </a:r>
          </a:p>
          <a:p>
            <a:r>
              <a:rPr lang="en-US" sz="2800" dirty="0"/>
              <a:t>Pneumonia</a:t>
            </a:r>
          </a:p>
          <a:p>
            <a:r>
              <a:rPr lang="en-US" sz="2800" dirty="0"/>
              <a:t>Dental abscess</a:t>
            </a:r>
          </a:p>
          <a:p>
            <a:r>
              <a:rPr lang="en-US" sz="2800" dirty="0"/>
              <a:t>Skin infections</a:t>
            </a:r>
          </a:p>
          <a:p>
            <a:r>
              <a:rPr lang="en-US" sz="2800" dirty="0"/>
              <a:t>Sepsis/septic shock</a:t>
            </a:r>
          </a:p>
          <a:p>
            <a:endParaRPr lang="en-US" sz="2800" b="1" u="sng" dirty="0"/>
          </a:p>
        </p:txBody>
      </p:sp>
    </p:spTree>
    <p:extLst>
      <p:ext uri="{BB962C8B-B14F-4D97-AF65-F5344CB8AC3E}">
        <p14:creationId xmlns:p14="http://schemas.microsoft.com/office/powerpoint/2010/main" val="3273455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b="1" u="sng" dirty="0"/>
              <a:t>Precipitating factors for hyperglycemic </a:t>
            </a:r>
            <a:r>
              <a:rPr lang="en-US" sz="2800" b="1" u="sng" dirty="0" smtClean="0"/>
              <a:t>crisis</a:t>
            </a:r>
            <a:endParaRPr lang="en-US" sz="2800" dirty="0" smtClean="0"/>
          </a:p>
          <a:p>
            <a:r>
              <a:rPr lang="en-US" sz="2800" b="1" dirty="0"/>
              <a:t>Cardiovascular incidents</a:t>
            </a:r>
          </a:p>
          <a:p>
            <a:r>
              <a:rPr lang="en-US" sz="2800" dirty="0"/>
              <a:t>MI</a:t>
            </a:r>
          </a:p>
          <a:p>
            <a:r>
              <a:rPr lang="en-US" sz="2800" dirty="0"/>
              <a:t>CVA</a:t>
            </a:r>
          </a:p>
          <a:p>
            <a:r>
              <a:rPr lang="en-US" sz="2800" b="1" dirty="0"/>
              <a:t>Abdominal inflammation</a:t>
            </a:r>
          </a:p>
          <a:p>
            <a:r>
              <a:rPr lang="en-US" sz="2800" dirty="0"/>
              <a:t>Appendicitis</a:t>
            </a:r>
          </a:p>
          <a:p>
            <a:r>
              <a:rPr lang="en-US" sz="2800" dirty="0"/>
              <a:t>Pancreatitis</a:t>
            </a:r>
          </a:p>
          <a:p>
            <a:endParaRPr lang="en-US" dirty="0"/>
          </a:p>
        </p:txBody>
      </p:sp>
    </p:spTree>
    <p:extLst>
      <p:ext uri="{BB962C8B-B14F-4D97-AF65-F5344CB8AC3E}">
        <p14:creationId xmlns:p14="http://schemas.microsoft.com/office/powerpoint/2010/main" val="2707106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b="1" u="sng" dirty="0"/>
              <a:t>Precipitating factors for hyperglycemic </a:t>
            </a:r>
            <a:r>
              <a:rPr lang="en-US" sz="2800" b="1" u="sng" dirty="0" smtClean="0"/>
              <a:t>crisis</a:t>
            </a:r>
            <a:endParaRPr lang="en-US" sz="2800" dirty="0" smtClean="0"/>
          </a:p>
          <a:p>
            <a:r>
              <a:rPr lang="en-US" sz="2800" dirty="0"/>
              <a:t>Trauma</a:t>
            </a:r>
          </a:p>
          <a:p>
            <a:r>
              <a:rPr lang="en-US" sz="2800" dirty="0"/>
              <a:t>Pregnancy</a:t>
            </a:r>
          </a:p>
          <a:p>
            <a:r>
              <a:rPr lang="en-US" sz="2800" b="1" dirty="0"/>
              <a:t>Ingestions</a:t>
            </a:r>
          </a:p>
          <a:p>
            <a:r>
              <a:rPr lang="en-US" sz="2800" dirty="0"/>
              <a:t>Cocaine</a:t>
            </a:r>
          </a:p>
          <a:p>
            <a:r>
              <a:rPr lang="en-US" sz="2800" dirty="0"/>
              <a:t>Alcohol abuse</a:t>
            </a:r>
          </a:p>
          <a:p>
            <a:endParaRPr lang="en-US" dirty="0"/>
          </a:p>
        </p:txBody>
      </p:sp>
    </p:spTree>
    <p:extLst>
      <p:ext uri="{BB962C8B-B14F-4D97-AF65-F5344CB8AC3E}">
        <p14:creationId xmlns:p14="http://schemas.microsoft.com/office/powerpoint/2010/main" val="3166325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u="sng" dirty="0"/>
              <a:t>Precipitating factors for hyperglycemic </a:t>
            </a:r>
            <a:r>
              <a:rPr lang="en-US" sz="2800" b="1" u="sng" dirty="0" smtClean="0"/>
              <a:t>crisis</a:t>
            </a:r>
            <a:endParaRPr lang="en-US" sz="2800" dirty="0" smtClean="0"/>
          </a:p>
          <a:p>
            <a:r>
              <a:rPr lang="en-US" sz="2800" b="1" dirty="0"/>
              <a:t>Medications</a:t>
            </a:r>
          </a:p>
          <a:p>
            <a:r>
              <a:rPr lang="en-US" sz="2800" dirty="0" err="1"/>
              <a:t>Sympathomimetics</a:t>
            </a:r>
            <a:endParaRPr lang="en-US" sz="2800" dirty="0"/>
          </a:p>
          <a:p>
            <a:r>
              <a:rPr lang="en-US" sz="2800" dirty="0"/>
              <a:t>Atypical antipsychotics</a:t>
            </a:r>
          </a:p>
          <a:p>
            <a:r>
              <a:rPr lang="en-US" sz="2800" dirty="0"/>
              <a:t>Corticosteroids</a:t>
            </a:r>
          </a:p>
          <a:p>
            <a:r>
              <a:rPr lang="en-US" sz="2800" dirty="0"/>
              <a:t>Thiazide diuretics</a:t>
            </a:r>
          </a:p>
        </p:txBody>
      </p:sp>
    </p:spTree>
    <p:extLst>
      <p:ext uri="{BB962C8B-B14F-4D97-AF65-F5344CB8AC3E}">
        <p14:creationId xmlns:p14="http://schemas.microsoft.com/office/powerpoint/2010/main" val="12317197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Differential Diagnosis</a:t>
            </a:r>
            <a:endParaRPr lang="en-US" b="1" dirty="0"/>
          </a:p>
        </p:txBody>
      </p:sp>
      <p:sp>
        <p:nvSpPr>
          <p:cNvPr id="3" name="Content Placeholder 2"/>
          <p:cNvSpPr>
            <a:spLocks noGrp="1"/>
          </p:cNvSpPr>
          <p:nvPr>
            <p:ph idx="1"/>
          </p:nvPr>
        </p:nvSpPr>
        <p:spPr/>
        <p:txBody>
          <a:bodyPr>
            <a:normAutofit/>
          </a:bodyPr>
          <a:lstStyle/>
          <a:p>
            <a:r>
              <a:rPr lang="en-US" dirty="0"/>
              <a:t>Alcoholic ketoacidosis</a:t>
            </a:r>
          </a:p>
          <a:p>
            <a:r>
              <a:rPr lang="en-US" dirty="0"/>
              <a:t>Wernicke encephalopathy</a:t>
            </a:r>
          </a:p>
          <a:p>
            <a:r>
              <a:rPr lang="en-US" dirty="0"/>
              <a:t>Seizure/postictal state</a:t>
            </a:r>
          </a:p>
          <a:p>
            <a:r>
              <a:rPr lang="en-US" dirty="0"/>
              <a:t>Opiate overdose</a:t>
            </a:r>
          </a:p>
          <a:p>
            <a:r>
              <a:rPr lang="en-US" dirty="0"/>
              <a:t>Salicylate toxicity</a:t>
            </a:r>
          </a:p>
          <a:p>
            <a:r>
              <a:rPr lang="en-US" dirty="0"/>
              <a:t>Methanol</a:t>
            </a:r>
          </a:p>
          <a:p>
            <a:r>
              <a:rPr lang="en-US" dirty="0"/>
              <a:t>Toxic alcohol ingestion</a:t>
            </a:r>
          </a:p>
          <a:p>
            <a:r>
              <a:rPr lang="en-US" dirty="0"/>
              <a:t>Paraldehyde ingestion</a:t>
            </a:r>
          </a:p>
          <a:p>
            <a:r>
              <a:rPr lang="en-US" dirty="0"/>
              <a:t>Isoniazid</a:t>
            </a:r>
          </a:p>
          <a:p>
            <a:endParaRPr lang="en-US" dirty="0"/>
          </a:p>
        </p:txBody>
      </p:sp>
    </p:spTree>
    <p:extLst>
      <p:ext uri="{BB962C8B-B14F-4D97-AF65-F5344CB8AC3E}">
        <p14:creationId xmlns:p14="http://schemas.microsoft.com/office/powerpoint/2010/main" val="20780075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Differential Diagnosis</a:t>
            </a:r>
            <a:endParaRPr lang="en-US" b="1" dirty="0"/>
          </a:p>
        </p:txBody>
      </p:sp>
      <p:sp>
        <p:nvSpPr>
          <p:cNvPr id="3" name="Content Placeholder 2"/>
          <p:cNvSpPr>
            <a:spLocks noGrp="1"/>
          </p:cNvSpPr>
          <p:nvPr>
            <p:ph idx="1"/>
          </p:nvPr>
        </p:nvSpPr>
        <p:spPr/>
        <p:txBody>
          <a:bodyPr/>
          <a:lstStyle/>
          <a:p>
            <a:r>
              <a:rPr lang="en-US" dirty="0"/>
              <a:t>Lactic acidosis</a:t>
            </a:r>
          </a:p>
          <a:p>
            <a:r>
              <a:rPr lang="en-US" dirty="0"/>
              <a:t>Appendicitis</a:t>
            </a:r>
          </a:p>
          <a:p>
            <a:r>
              <a:rPr lang="en-US" dirty="0"/>
              <a:t>Pancreatitis</a:t>
            </a:r>
          </a:p>
          <a:p>
            <a:r>
              <a:rPr lang="en-US" dirty="0"/>
              <a:t>Pneumonia</a:t>
            </a:r>
          </a:p>
          <a:p>
            <a:r>
              <a:rPr lang="en-US" dirty="0"/>
              <a:t>MI</a:t>
            </a:r>
          </a:p>
          <a:p>
            <a:r>
              <a:rPr lang="en-US" dirty="0"/>
              <a:t>CVA</a:t>
            </a:r>
          </a:p>
          <a:p>
            <a:r>
              <a:rPr lang="en-US" dirty="0"/>
              <a:t>Renal failure</a:t>
            </a:r>
          </a:p>
        </p:txBody>
      </p:sp>
    </p:spTree>
    <p:extLst>
      <p:ext uri="{BB962C8B-B14F-4D97-AF65-F5344CB8AC3E}">
        <p14:creationId xmlns:p14="http://schemas.microsoft.com/office/powerpoint/2010/main" val="2237089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grpSp>
        <p:nvGrpSpPr>
          <p:cNvPr id="4" name="Group 3"/>
          <p:cNvGrpSpPr/>
          <p:nvPr/>
        </p:nvGrpSpPr>
        <p:grpSpPr>
          <a:xfrm>
            <a:off x="336430" y="103517"/>
            <a:ext cx="10688128" cy="5765577"/>
            <a:chOff x="0" y="0"/>
            <a:chExt cx="4510021" cy="1573924"/>
          </a:xfrm>
        </p:grpSpPr>
        <p:sp>
          <p:nvSpPr>
            <p:cNvPr id="5" name="Shape 14131"/>
            <p:cNvSpPr/>
            <p:nvPr/>
          </p:nvSpPr>
          <p:spPr>
            <a:xfrm>
              <a:off x="12243" y="5042"/>
              <a:ext cx="4276802" cy="290881"/>
            </a:xfrm>
            <a:custGeom>
              <a:avLst/>
              <a:gdLst/>
              <a:ahLst/>
              <a:cxnLst/>
              <a:rect l="0" t="0" r="0" b="0"/>
              <a:pathLst>
                <a:path w="4276802" h="290881">
                  <a:moveTo>
                    <a:pt x="0" y="0"/>
                  </a:moveTo>
                  <a:lnTo>
                    <a:pt x="4276802" y="0"/>
                  </a:lnTo>
                  <a:lnTo>
                    <a:pt x="4276802" y="290881"/>
                  </a:lnTo>
                  <a:lnTo>
                    <a:pt x="0" y="290881"/>
                  </a:lnTo>
                  <a:lnTo>
                    <a:pt x="0" y="0"/>
                  </a:lnTo>
                </a:path>
              </a:pathLst>
            </a:custGeom>
            <a:ln w="0" cap="rnd">
              <a:round/>
            </a:ln>
          </p:spPr>
          <p:style>
            <a:lnRef idx="0">
              <a:srgbClr val="000000">
                <a:alpha val="0"/>
              </a:srgbClr>
            </a:lnRef>
            <a:fillRef idx="1">
              <a:srgbClr val="CCCCCC"/>
            </a:fillRef>
            <a:effectRef idx="0">
              <a:scrgbClr r="0" g="0" b="0"/>
            </a:effectRef>
            <a:fontRef idx="none"/>
          </p:style>
          <p:txBody>
            <a:bodyPr/>
            <a:lstStyle/>
            <a:p>
              <a:endParaRPr lang="en-US"/>
            </a:p>
          </p:txBody>
        </p:sp>
        <p:sp>
          <p:nvSpPr>
            <p:cNvPr id="6" name="Shape 14132"/>
            <p:cNvSpPr/>
            <p:nvPr/>
          </p:nvSpPr>
          <p:spPr>
            <a:xfrm>
              <a:off x="4289031" y="0"/>
              <a:ext cx="12960" cy="295923"/>
            </a:xfrm>
            <a:custGeom>
              <a:avLst/>
              <a:gdLst/>
              <a:ahLst/>
              <a:cxnLst/>
              <a:rect l="0" t="0" r="0" b="0"/>
              <a:pathLst>
                <a:path w="12960" h="295923">
                  <a:moveTo>
                    <a:pt x="0" y="0"/>
                  </a:moveTo>
                  <a:lnTo>
                    <a:pt x="12960" y="0"/>
                  </a:lnTo>
                  <a:lnTo>
                    <a:pt x="12960" y="295923"/>
                  </a:lnTo>
                  <a:lnTo>
                    <a:pt x="0" y="295923"/>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7" name="Shape 14133"/>
            <p:cNvSpPr/>
            <p:nvPr/>
          </p:nvSpPr>
          <p:spPr>
            <a:xfrm>
              <a:off x="3" y="0"/>
              <a:ext cx="12240" cy="295923"/>
            </a:xfrm>
            <a:custGeom>
              <a:avLst/>
              <a:gdLst/>
              <a:ahLst/>
              <a:cxnLst/>
              <a:rect l="0" t="0" r="0" b="0"/>
              <a:pathLst>
                <a:path w="12240" h="295923">
                  <a:moveTo>
                    <a:pt x="0" y="0"/>
                  </a:moveTo>
                  <a:lnTo>
                    <a:pt x="12240" y="0"/>
                  </a:lnTo>
                  <a:lnTo>
                    <a:pt x="12240" y="295923"/>
                  </a:lnTo>
                  <a:lnTo>
                    <a:pt x="0" y="295923"/>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8" name="Shape 14134"/>
            <p:cNvSpPr/>
            <p:nvPr/>
          </p:nvSpPr>
          <p:spPr>
            <a:xfrm>
              <a:off x="12243" y="0"/>
              <a:ext cx="4276802" cy="12960"/>
            </a:xfrm>
            <a:custGeom>
              <a:avLst/>
              <a:gdLst/>
              <a:ahLst/>
              <a:cxnLst/>
              <a:rect l="0" t="0" r="0" b="0"/>
              <a:pathLst>
                <a:path w="4276802" h="12960">
                  <a:moveTo>
                    <a:pt x="0" y="0"/>
                  </a:moveTo>
                  <a:lnTo>
                    <a:pt x="4276802" y="0"/>
                  </a:lnTo>
                  <a:lnTo>
                    <a:pt x="4276802" y="12960"/>
                  </a:lnTo>
                  <a:lnTo>
                    <a:pt x="0" y="12960"/>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9" name="Shape 416"/>
            <p:cNvSpPr/>
            <p:nvPr/>
          </p:nvSpPr>
          <p:spPr>
            <a:xfrm>
              <a:off x="4289031" y="295923"/>
              <a:ext cx="12967" cy="1278001"/>
            </a:xfrm>
            <a:custGeom>
              <a:avLst/>
              <a:gdLst/>
              <a:ahLst/>
              <a:cxnLst/>
              <a:rect l="0" t="0" r="0" b="0"/>
              <a:pathLst>
                <a:path w="12967" h="1278001">
                  <a:moveTo>
                    <a:pt x="0" y="0"/>
                  </a:moveTo>
                  <a:lnTo>
                    <a:pt x="12967" y="0"/>
                  </a:lnTo>
                  <a:lnTo>
                    <a:pt x="12967" y="1278001"/>
                  </a:lnTo>
                  <a:lnTo>
                    <a:pt x="0" y="1265034"/>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0" name="Shape 417"/>
            <p:cNvSpPr/>
            <p:nvPr/>
          </p:nvSpPr>
          <p:spPr>
            <a:xfrm>
              <a:off x="0" y="1560957"/>
              <a:ext cx="4301998" cy="12954"/>
            </a:xfrm>
            <a:custGeom>
              <a:avLst/>
              <a:gdLst/>
              <a:ahLst/>
              <a:cxnLst/>
              <a:rect l="0" t="0" r="0" b="0"/>
              <a:pathLst>
                <a:path w="4301998" h="12954">
                  <a:moveTo>
                    <a:pt x="12243" y="0"/>
                  </a:moveTo>
                  <a:lnTo>
                    <a:pt x="4289031" y="0"/>
                  </a:lnTo>
                  <a:lnTo>
                    <a:pt x="4301998" y="12954"/>
                  </a:lnTo>
                  <a:lnTo>
                    <a:pt x="0" y="12954"/>
                  </a:lnTo>
                  <a:lnTo>
                    <a:pt x="12243"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1" name="Shape 418"/>
            <p:cNvSpPr/>
            <p:nvPr/>
          </p:nvSpPr>
          <p:spPr>
            <a:xfrm>
              <a:off x="0" y="295910"/>
              <a:ext cx="12243" cy="1278001"/>
            </a:xfrm>
            <a:custGeom>
              <a:avLst/>
              <a:gdLst/>
              <a:ahLst/>
              <a:cxnLst/>
              <a:rect l="0" t="0" r="0" b="0"/>
              <a:pathLst>
                <a:path w="12243" h="1278001">
                  <a:moveTo>
                    <a:pt x="0" y="0"/>
                  </a:moveTo>
                  <a:lnTo>
                    <a:pt x="12243" y="0"/>
                  </a:lnTo>
                  <a:lnTo>
                    <a:pt x="12243" y="1265047"/>
                  </a:lnTo>
                  <a:lnTo>
                    <a:pt x="0" y="1278001"/>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2" name="Shape 14135"/>
            <p:cNvSpPr/>
            <p:nvPr/>
          </p:nvSpPr>
          <p:spPr>
            <a:xfrm>
              <a:off x="88570" y="473037"/>
              <a:ext cx="1293114" cy="12954"/>
            </a:xfrm>
            <a:custGeom>
              <a:avLst/>
              <a:gdLst/>
              <a:ahLst/>
              <a:cxnLst/>
              <a:rect l="0" t="0" r="0" b="0"/>
              <a:pathLst>
                <a:path w="1293114" h="12954">
                  <a:moveTo>
                    <a:pt x="0" y="0"/>
                  </a:moveTo>
                  <a:lnTo>
                    <a:pt x="1293114" y="0"/>
                  </a:lnTo>
                  <a:lnTo>
                    <a:pt x="1293114" y="12954"/>
                  </a:lnTo>
                  <a:lnTo>
                    <a:pt x="0" y="1295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3" name="Shape 14136"/>
            <p:cNvSpPr/>
            <p:nvPr/>
          </p:nvSpPr>
          <p:spPr>
            <a:xfrm>
              <a:off x="1290231" y="473037"/>
              <a:ext cx="612724" cy="12954"/>
            </a:xfrm>
            <a:custGeom>
              <a:avLst/>
              <a:gdLst/>
              <a:ahLst/>
              <a:cxnLst/>
              <a:rect l="0" t="0" r="0" b="0"/>
              <a:pathLst>
                <a:path w="612724" h="12954">
                  <a:moveTo>
                    <a:pt x="0" y="0"/>
                  </a:moveTo>
                  <a:lnTo>
                    <a:pt x="612724" y="0"/>
                  </a:lnTo>
                  <a:lnTo>
                    <a:pt x="612724" y="12954"/>
                  </a:lnTo>
                  <a:lnTo>
                    <a:pt x="0" y="1295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4" name="Shape 14137"/>
            <p:cNvSpPr/>
            <p:nvPr/>
          </p:nvSpPr>
          <p:spPr>
            <a:xfrm>
              <a:off x="1811515" y="473037"/>
              <a:ext cx="848157" cy="12954"/>
            </a:xfrm>
            <a:custGeom>
              <a:avLst/>
              <a:gdLst/>
              <a:ahLst/>
              <a:cxnLst/>
              <a:rect l="0" t="0" r="0" b="0"/>
              <a:pathLst>
                <a:path w="848157" h="12954">
                  <a:moveTo>
                    <a:pt x="0" y="0"/>
                  </a:moveTo>
                  <a:lnTo>
                    <a:pt x="848157" y="0"/>
                  </a:lnTo>
                  <a:lnTo>
                    <a:pt x="848157" y="12954"/>
                  </a:lnTo>
                  <a:lnTo>
                    <a:pt x="0" y="1295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5" name="Shape 14138"/>
            <p:cNvSpPr/>
            <p:nvPr/>
          </p:nvSpPr>
          <p:spPr>
            <a:xfrm>
              <a:off x="2568245" y="473037"/>
              <a:ext cx="743039" cy="12954"/>
            </a:xfrm>
            <a:custGeom>
              <a:avLst/>
              <a:gdLst/>
              <a:ahLst/>
              <a:cxnLst/>
              <a:rect l="0" t="0" r="0" b="0"/>
              <a:pathLst>
                <a:path w="743039" h="12954">
                  <a:moveTo>
                    <a:pt x="0" y="0"/>
                  </a:moveTo>
                  <a:lnTo>
                    <a:pt x="743039" y="0"/>
                  </a:lnTo>
                  <a:lnTo>
                    <a:pt x="743039" y="12954"/>
                  </a:lnTo>
                  <a:lnTo>
                    <a:pt x="0" y="1295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6" name="Shape 14139"/>
            <p:cNvSpPr/>
            <p:nvPr/>
          </p:nvSpPr>
          <p:spPr>
            <a:xfrm>
              <a:off x="3311284" y="473037"/>
              <a:ext cx="902157" cy="12954"/>
            </a:xfrm>
            <a:custGeom>
              <a:avLst/>
              <a:gdLst/>
              <a:ahLst/>
              <a:cxnLst/>
              <a:rect l="0" t="0" r="0" b="0"/>
              <a:pathLst>
                <a:path w="902157" h="12954">
                  <a:moveTo>
                    <a:pt x="0" y="0"/>
                  </a:moveTo>
                  <a:lnTo>
                    <a:pt x="902157" y="0"/>
                  </a:lnTo>
                  <a:lnTo>
                    <a:pt x="902157" y="12954"/>
                  </a:lnTo>
                  <a:lnTo>
                    <a:pt x="0" y="1295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7" name="Shape 14140"/>
            <p:cNvSpPr/>
            <p:nvPr/>
          </p:nvSpPr>
          <p:spPr>
            <a:xfrm>
              <a:off x="88570" y="624954"/>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8" name="Shape 14141"/>
            <p:cNvSpPr/>
            <p:nvPr/>
          </p:nvSpPr>
          <p:spPr>
            <a:xfrm>
              <a:off x="1290231" y="624951"/>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9" name="Shape 14142"/>
            <p:cNvSpPr/>
            <p:nvPr/>
          </p:nvSpPr>
          <p:spPr>
            <a:xfrm>
              <a:off x="1811515" y="624951"/>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0" name="Shape 14143"/>
            <p:cNvSpPr/>
            <p:nvPr/>
          </p:nvSpPr>
          <p:spPr>
            <a:xfrm>
              <a:off x="2568245" y="624951"/>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1" name="Shape 14144"/>
            <p:cNvSpPr/>
            <p:nvPr/>
          </p:nvSpPr>
          <p:spPr>
            <a:xfrm>
              <a:off x="3219844" y="624951"/>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2" name="Shape 14145"/>
            <p:cNvSpPr/>
            <p:nvPr/>
          </p:nvSpPr>
          <p:spPr>
            <a:xfrm>
              <a:off x="88570" y="776884"/>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3" name="Shape 14146"/>
            <p:cNvSpPr/>
            <p:nvPr/>
          </p:nvSpPr>
          <p:spPr>
            <a:xfrm>
              <a:off x="1290231" y="776881"/>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4" name="Shape 14147"/>
            <p:cNvSpPr/>
            <p:nvPr/>
          </p:nvSpPr>
          <p:spPr>
            <a:xfrm>
              <a:off x="1811515" y="776881"/>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5" name="Shape 14148"/>
            <p:cNvSpPr/>
            <p:nvPr/>
          </p:nvSpPr>
          <p:spPr>
            <a:xfrm>
              <a:off x="2568245" y="776881"/>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6" name="Shape 14149"/>
            <p:cNvSpPr/>
            <p:nvPr/>
          </p:nvSpPr>
          <p:spPr>
            <a:xfrm>
              <a:off x="3219844" y="776881"/>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7" name="Shape 14150"/>
            <p:cNvSpPr/>
            <p:nvPr/>
          </p:nvSpPr>
          <p:spPr>
            <a:xfrm>
              <a:off x="88570" y="928790"/>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8" name="Shape 14151"/>
            <p:cNvSpPr/>
            <p:nvPr/>
          </p:nvSpPr>
          <p:spPr>
            <a:xfrm>
              <a:off x="1290231" y="928795"/>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9" name="Shape 14152"/>
            <p:cNvSpPr/>
            <p:nvPr/>
          </p:nvSpPr>
          <p:spPr>
            <a:xfrm>
              <a:off x="1811515" y="928795"/>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0" name="Shape 14153"/>
            <p:cNvSpPr/>
            <p:nvPr/>
          </p:nvSpPr>
          <p:spPr>
            <a:xfrm>
              <a:off x="2568245" y="928795"/>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1" name="Shape 14154"/>
            <p:cNvSpPr/>
            <p:nvPr/>
          </p:nvSpPr>
          <p:spPr>
            <a:xfrm>
              <a:off x="3219844" y="928795"/>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2" name="Shape 14155"/>
            <p:cNvSpPr/>
            <p:nvPr/>
          </p:nvSpPr>
          <p:spPr>
            <a:xfrm>
              <a:off x="88570" y="1080707"/>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3" name="Shape 14156"/>
            <p:cNvSpPr/>
            <p:nvPr/>
          </p:nvSpPr>
          <p:spPr>
            <a:xfrm>
              <a:off x="1290231" y="1080712"/>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4" name="Shape 14157"/>
            <p:cNvSpPr/>
            <p:nvPr/>
          </p:nvSpPr>
          <p:spPr>
            <a:xfrm>
              <a:off x="1811515" y="1080712"/>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5" name="Shape 14158"/>
            <p:cNvSpPr/>
            <p:nvPr/>
          </p:nvSpPr>
          <p:spPr>
            <a:xfrm>
              <a:off x="2568245" y="1080712"/>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6" name="Shape 14159"/>
            <p:cNvSpPr/>
            <p:nvPr/>
          </p:nvSpPr>
          <p:spPr>
            <a:xfrm>
              <a:off x="3219844" y="1080712"/>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7" name="Shape 14160"/>
            <p:cNvSpPr/>
            <p:nvPr/>
          </p:nvSpPr>
          <p:spPr>
            <a:xfrm>
              <a:off x="88570" y="1231926"/>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8" name="Shape 14161"/>
            <p:cNvSpPr/>
            <p:nvPr/>
          </p:nvSpPr>
          <p:spPr>
            <a:xfrm>
              <a:off x="1290231" y="1231923"/>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39" name="Shape 14162"/>
            <p:cNvSpPr/>
            <p:nvPr/>
          </p:nvSpPr>
          <p:spPr>
            <a:xfrm>
              <a:off x="1811515" y="1231923"/>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0" name="Shape 14163"/>
            <p:cNvSpPr/>
            <p:nvPr/>
          </p:nvSpPr>
          <p:spPr>
            <a:xfrm>
              <a:off x="2568245" y="1231923"/>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1" name="Shape 14164"/>
            <p:cNvSpPr/>
            <p:nvPr/>
          </p:nvSpPr>
          <p:spPr>
            <a:xfrm>
              <a:off x="3219844" y="1231923"/>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2" name="Shape 14165"/>
            <p:cNvSpPr/>
            <p:nvPr/>
          </p:nvSpPr>
          <p:spPr>
            <a:xfrm>
              <a:off x="88570" y="1383843"/>
              <a:ext cx="1293114" cy="9144"/>
            </a:xfrm>
            <a:custGeom>
              <a:avLst/>
              <a:gdLst/>
              <a:ahLst/>
              <a:cxnLst/>
              <a:rect l="0" t="0" r="0" b="0"/>
              <a:pathLst>
                <a:path w="1293114" h="9144">
                  <a:moveTo>
                    <a:pt x="0" y="0"/>
                  </a:moveTo>
                  <a:lnTo>
                    <a:pt x="1293114" y="0"/>
                  </a:lnTo>
                  <a:lnTo>
                    <a:pt x="129311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3" name="Shape 14166"/>
            <p:cNvSpPr/>
            <p:nvPr/>
          </p:nvSpPr>
          <p:spPr>
            <a:xfrm>
              <a:off x="1290231" y="1383840"/>
              <a:ext cx="612724" cy="9144"/>
            </a:xfrm>
            <a:custGeom>
              <a:avLst/>
              <a:gdLst/>
              <a:ahLst/>
              <a:cxnLst/>
              <a:rect l="0" t="0" r="0" b="0"/>
              <a:pathLst>
                <a:path w="612724" h="9144">
                  <a:moveTo>
                    <a:pt x="0" y="0"/>
                  </a:moveTo>
                  <a:lnTo>
                    <a:pt x="612724" y="0"/>
                  </a:lnTo>
                  <a:lnTo>
                    <a:pt x="612724"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4" name="Shape 14167"/>
            <p:cNvSpPr/>
            <p:nvPr/>
          </p:nvSpPr>
          <p:spPr>
            <a:xfrm>
              <a:off x="1811515" y="1383840"/>
              <a:ext cx="848157" cy="9144"/>
            </a:xfrm>
            <a:custGeom>
              <a:avLst/>
              <a:gdLst/>
              <a:ahLst/>
              <a:cxnLst/>
              <a:rect l="0" t="0" r="0" b="0"/>
              <a:pathLst>
                <a:path w="848157" h="9144">
                  <a:moveTo>
                    <a:pt x="0" y="0"/>
                  </a:moveTo>
                  <a:lnTo>
                    <a:pt x="848157" y="0"/>
                  </a:lnTo>
                  <a:lnTo>
                    <a:pt x="84815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5" name="Shape 14168"/>
            <p:cNvSpPr/>
            <p:nvPr/>
          </p:nvSpPr>
          <p:spPr>
            <a:xfrm>
              <a:off x="2568245" y="1383840"/>
              <a:ext cx="743039" cy="9144"/>
            </a:xfrm>
            <a:custGeom>
              <a:avLst/>
              <a:gdLst/>
              <a:ahLst/>
              <a:cxnLst/>
              <a:rect l="0" t="0" r="0" b="0"/>
              <a:pathLst>
                <a:path w="743039" h="9144">
                  <a:moveTo>
                    <a:pt x="0" y="0"/>
                  </a:moveTo>
                  <a:lnTo>
                    <a:pt x="743039" y="0"/>
                  </a:lnTo>
                  <a:lnTo>
                    <a:pt x="743039"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6" name="Shape 14169"/>
            <p:cNvSpPr/>
            <p:nvPr/>
          </p:nvSpPr>
          <p:spPr>
            <a:xfrm>
              <a:off x="3219844" y="1383840"/>
              <a:ext cx="993597" cy="9144"/>
            </a:xfrm>
            <a:custGeom>
              <a:avLst/>
              <a:gdLst/>
              <a:ahLst/>
              <a:cxnLst/>
              <a:rect l="0" t="0" r="0" b="0"/>
              <a:pathLst>
                <a:path w="993597" h="9144">
                  <a:moveTo>
                    <a:pt x="0" y="0"/>
                  </a:moveTo>
                  <a:lnTo>
                    <a:pt x="993597" y="0"/>
                  </a:lnTo>
                  <a:lnTo>
                    <a:pt x="993597"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47" name="Rectangle 46"/>
            <p:cNvSpPr/>
            <p:nvPr/>
          </p:nvSpPr>
          <p:spPr>
            <a:xfrm>
              <a:off x="88558" y="54109"/>
              <a:ext cx="416329"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endParaRPr lang="en-US" sz="9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8" name="Rectangle 47"/>
            <p:cNvSpPr/>
            <p:nvPr/>
          </p:nvSpPr>
          <p:spPr>
            <a:xfrm>
              <a:off x="88558" y="174347"/>
              <a:ext cx="2146023"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Diagnostic</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criteria</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DKA</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and</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HHS</a:t>
              </a:r>
            </a:p>
          </p:txBody>
        </p:sp>
        <p:sp>
          <p:nvSpPr>
            <p:cNvPr id="49" name="Rectangle 48"/>
            <p:cNvSpPr/>
            <p:nvPr/>
          </p:nvSpPr>
          <p:spPr>
            <a:xfrm>
              <a:off x="1381669" y="376665"/>
              <a:ext cx="5717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Mild</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DKA</a:t>
              </a:r>
            </a:p>
          </p:txBody>
        </p:sp>
        <p:sp>
          <p:nvSpPr>
            <p:cNvPr id="50" name="Rectangle 49"/>
            <p:cNvSpPr/>
            <p:nvPr/>
          </p:nvSpPr>
          <p:spPr>
            <a:xfrm>
              <a:off x="1902957" y="376665"/>
              <a:ext cx="88487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Moderate</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DKA</a:t>
              </a:r>
            </a:p>
          </p:txBody>
        </p:sp>
        <p:sp>
          <p:nvSpPr>
            <p:cNvPr id="51" name="Rectangle 50"/>
            <p:cNvSpPr/>
            <p:nvPr/>
          </p:nvSpPr>
          <p:spPr>
            <a:xfrm>
              <a:off x="2659691" y="376665"/>
              <a:ext cx="699081" cy="122546"/>
            </a:xfrm>
            <a:prstGeom prst="rect">
              <a:avLst/>
            </a:prstGeom>
            <a:ln>
              <a:noFill/>
            </a:ln>
          </p:spPr>
          <p:txBody>
            <a:bodyPr vert="horz" lIns="0" tIns="0" rIns="0" bIns="0" rtlCol="0">
              <a:noAutofit/>
            </a:bodyPr>
            <a:lstStyle/>
            <a:p>
              <a:pPr>
                <a:lnSpc>
                  <a:spcPct val="107000"/>
                </a:lnSpc>
                <a:spcAft>
                  <a:spcPts val="800"/>
                </a:spcAft>
              </a:pPr>
              <a:r>
                <a:rPr lang="en-US" sz="1200" dirty="0" err="1"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Severe</a:t>
              </a:r>
              <a:r>
                <a:rPr lang="en-US"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DKA</a:t>
              </a:r>
              <a:endPar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2" name="Rectangle 51"/>
            <p:cNvSpPr/>
            <p:nvPr/>
          </p:nvSpPr>
          <p:spPr>
            <a:xfrm>
              <a:off x="3311295" y="376665"/>
              <a:ext cx="250898"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HHS</a:t>
              </a:r>
            </a:p>
          </p:txBody>
        </p:sp>
        <p:sp>
          <p:nvSpPr>
            <p:cNvPr id="53" name="Rectangle 52"/>
            <p:cNvSpPr/>
            <p:nvPr/>
          </p:nvSpPr>
          <p:spPr>
            <a:xfrm>
              <a:off x="3311295" y="528587"/>
              <a:ext cx="2852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&gt;600</a:t>
              </a:r>
            </a:p>
          </p:txBody>
        </p:sp>
        <p:sp>
          <p:nvSpPr>
            <p:cNvPr id="54" name="Rectangle 53"/>
            <p:cNvSpPr/>
            <p:nvPr/>
          </p:nvSpPr>
          <p:spPr>
            <a:xfrm>
              <a:off x="1902967" y="528587"/>
              <a:ext cx="2852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&gt;250</a:t>
              </a:r>
            </a:p>
          </p:txBody>
        </p:sp>
        <p:sp>
          <p:nvSpPr>
            <p:cNvPr id="55" name="Rectangle 54"/>
            <p:cNvSpPr/>
            <p:nvPr/>
          </p:nvSpPr>
          <p:spPr>
            <a:xfrm>
              <a:off x="88559" y="528587"/>
              <a:ext cx="1373388"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Plasma</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glucose</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(mg/</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dL</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p:txBody>
        </p:sp>
        <p:sp>
          <p:nvSpPr>
            <p:cNvPr id="56" name="Rectangle 55"/>
            <p:cNvSpPr/>
            <p:nvPr/>
          </p:nvSpPr>
          <p:spPr>
            <a:xfrm>
              <a:off x="1381688" y="528587"/>
              <a:ext cx="2852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&gt;250</a:t>
              </a:r>
            </a:p>
          </p:txBody>
        </p:sp>
        <p:sp>
          <p:nvSpPr>
            <p:cNvPr id="57" name="Rectangle 56"/>
            <p:cNvSpPr/>
            <p:nvPr/>
          </p:nvSpPr>
          <p:spPr>
            <a:xfrm>
              <a:off x="2659691" y="528587"/>
              <a:ext cx="2852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&gt;250</a:t>
              </a:r>
            </a:p>
          </p:txBody>
        </p:sp>
        <p:sp>
          <p:nvSpPr>
            <p:cNvPr id="58" name="Rectangle 57"/>
            <p:cNvSpPr/>
            <p:nvPr/>
          </p:nvSpPr>
          <p:spPr>
            <a:xfrm>
              <a:off x="3311286" y="680509"/>
              <a:ext cx="251024"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&gt;7.3</a:t>
              </a:r>
            </a:p>
          </p:txBody>
        </p:sp>
        <p:sp>
          <p:nvSpPr>
            <p:cNvPr id="59" name="Rectangle 58"/>
            <p:cNvSpPr/>
            <p:nvPr/>
          </p:nvSpPr>
          <p:spPr>
            <a:xfrm>
              <a:off x="1381669" y="680509"/>
              <a:ext cx="48236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7.25–7.3</a:t>
              </a:r>
            </a:p>
          </p:txBody>
        </p:sp>
        <p:sp>
          <p:nvSpPr>
            <p:cNvPr id="60" name="Rectangle 59"/>
            <p:cNvSpPr/>
            <p:nvPr/>
          </p:nvSpPr>
          <p:spPr>
            <a:xfrm>
              <a:off x="1902957" y="680509"/>
              <a:ext cx="48236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7.0–7.24</a:t>
              </a:r>
            </a:p>
          </p:txBody>
        </p:sp>
        <p:sp>
          <p:nvSpPr>
            <p:cNvPr id="61" name="Rectangle 60"/>
            <p:cNvSpPr/>
            <p:nvPr/>
          </p:nvSpPr>
          <p:spPr>
            <a:xfrm>
              <a:off x="2659682" y="680509"/>
              <a:ext cx="251024"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&lt;7.0</a:t>
              </a:r>
            </a:p>
          </p:txBody>
        </p:sp>
        <p:sp>
          <p:nvSpPr>
            <p:cNvPr id="62" name="Rectangle 61"/>
            <p:cNvSpPr/>
            <p:nvPr/>
          </p:nvSpPr>
          <p:spPr>
            <a:xfrm>
              <a:off x="88559" y="680509"/>
              <a:ext cx="168107"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pH</a:t>
              </a:r>
            </a:p>
          </p:txBody>
        </p:sp>
        <p:sp>
          <p:nvSpPr>
            <p:cNvPr id="63" name="Rectangle 62"/>
            <p:cNvSpPr/>
            <p:nvPr/>
          </p:nvSpPr>
          <p:spPr>
            <a:xfrm>
              <a:off x="3311304" y="832431"/>
              <a:ext cx="215560"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&gt;18</a:t>
              </a:r>
            </a:p>
          </p:txBody>
        </p:sp>
        <p:sp>
          <p:nvSpPr>
            <p:cNvPr id="64" name="Rectangle 63"/>
            <p:cNvSpPr/>
            <p:nvPr/>
          </p:nvSpPr>
          <p:spPr>
            <a:xfrm>
              <a:off x="1381697" y="832431"/>
              <a:ext cx="139331"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a:t>
              </a:r>
            </a:p>
          </p:txBody>
        </p:sp>
        <p:sp>
          <p:nvSpPr>
            <p:cNvPr id="65" name="Rectangle 64"/>
            <p:cNvSpPr/>
            <p:nvPr/>
          </p:nvSpPr>
          <p:spPr>
            <a:xfrm>
              <a:off x="1486458" y="832431"/>
              <a:ext cx="63103"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p:txBody>
        </p:sp>
        <p:sp>
          <p:nvSpPr>
            <p:cNvPr id="66" name="Rectangle 65"/>
            <p:cNvSpPr/>
            <p:nvPr/>
          </p:nvSpPr>
          <p:spPr>
            <a:xfrm>
              <a:off x="1533904" y="832431"/>
              <a:ext cx="139332"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18</a:t>
              </a:r>
            </a:p>
          </p:txBody>
        </p:sp>
        <p:sp>
          <p:nvSpPr>
            <p:cNvPr id="67" name="Rectangle 66"/>
            <p:cNvSpPr/>
            <p:nvPr/>
          </p:nvSpPr>
          <p:spPr>
            <a:xfrm>
              <a:off x="88559" y="832431"/>
              <a:ext cx="1597303"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Serum</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bicarbonate</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mEq</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t>
              </a:r>
            </a:p>
          </p:txBody>
        </p:sp>
        <p:sp>
          <p:nvSpPr>
            <p:cNvPr id="68" name="Rectangle 67"/>
            <p:cNvSpPr/>
            <p:nvPr/>
          </p:nvSpPr>
          <p:spPr>
            <a:xfrm>
              <a:off x="1991107" y="832431"/>
              <a:ext cx="79733"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p:txBody>
        </p:sp>
        <p:sp>
          <p:nvSpPr>
            <p:cNvPr id="69" name="Rectangle 68"/>
            <p:cNvSpPr/>
            <p:nvPr/>
          </p:nvSpPr>
          <p:spPr>
            <a:xfrm>
              <a:off x="2055183" y="832431"/>
              <a:ext cx="139332"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a:t>
              </a:r>
            </a:p>
          </p:txBody>
        </p:sp>
        <p:sp>
          <p:nvSpPr>
            <p:cNvPr id="70" name="Rectangle 69"/>
            <p:cNvSpPr/>
            <p:nvPr/>
          </p:nvSpPr>
          <p:spPr>
            <a:xfrm>
              <a:off x="1902976" y="832431"/>
              <a:ext cx="139332"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a:t>
              </a:r>
            </a:p>
          </p:txBody>
        </p:sp>
        <p:sp>
          <p:nvSpPr>
            <p:cNvPr id="71" name="Rectangle 70"/>
            <p:cNvSpPr/>
            <p:nvPr/>
          </p:nvSpPr>
          <p:spPr>
            <a:xfrm>
              <a:off x="2659701" y="832431"/>
              <a:ext cx="215560"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&lt;10</a:t>
              </a:r>
            </a:p>
          </p:txBody>
        </p:sp>
        <p:sp>
          <p:nvSpPr>
            <p:cNvPr id="72" name="Rectangle 71"/>
            <p:cNvSpPr/>
            <p:nvPr/>
          </p:nvSpPr>
          <p:spPr>
            <a:xfrm>
              <a:off x="1381697" y="983631"/>
              <a:ext cx="448032"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Positive</a:t>
              </a:r>
            </a:p>
          </p:txBody>
        </p:sp>
        <p:sp>
          <p:nvSpPr>
            <p:cNvPr id="73" name="Rectangle 72"/>
            <p:cNvSpPr/>
            <p:nvPr/>
          </p:nvSpPr>
          <p:spPr>
            <a:xfrm>
              <a:off x="1902986" y="983631"/>
              <a:ext cx="448032"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Positive</a:t>
              </a:r>
            </a:p>
          </p:txBody>
        </p:sp>
        <p:sp>
          <p:nvSpPr>
            <p:cNvPr id="74" name="Rectangle 73"/>
            <p:cNvSpPr/>
            <p:nvPr/>
          </p:nvSpPr>
          <p:spPr>
            <a:xfrm>
              <a:off x="88559" y="983631"/>
              <a:ext cx="1465797"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Ketones</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(urine</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serum)</a:t>
              </a:r>
            </a:p>
          </p:txBody>
        </p:sp>
        <p:sp>
          <p:nvSpPr>
            <p:cNvPr id="75" name="Rectangle 74"/>
            <p:cNvSpPr/>
            <p:nvPr/>
          </p:nvSpPr>
          <p:spPr>
            <a:xfrm>
              <a:off x="2659710" y="983631"/>
              <a:ext cx="448032"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Positive</a:t>
              </a:r>
            </a:p>
          </p:txBody>
        </p:sp>
        <p:sp>
          <p:nvSpPr>
            <p:cNvPr id="76" name="Rectangle 75"/>
            <p:cNvSpPr/>
            <p:nvPr/>
          </p:nvSpPr>
          <p:spPr>
            <a:xfrm>
              <a:off x="3311314" y="983631"/>
              <a:ext cx="1198707"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Minimal</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negative</a:t>
              </a:r>
            </a:p>
          </p:txBody>
        </p:sp>
        <p:sp>
          <p:nvSpPr>
            <p:cNvPr id="77" name="Rectangle 76"/>
            <p:cNvSpPr/>
            <p:nvPr/>
          </p:nvSpPr>
          <p:spPr>
            <a:xfrm>
              <a:off x="88559" y="1135553"/>
              <a:ext cx="622133"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Anion</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gap</a:t>
              </a:r>
            </a:p>
          </p:txBody>
        </p:sp>
        <p:sp>
          <p:nvSpPr>
            <p:cNvPr id="78" name="Rectangle 77"/>
            <p:cNvSpPr/>
            <p:nvPr/>
          </p:nvSpPr>
          <p:spPr>
            <a:xfrm>
              <a:off x="1381678" y="1135553"/>
              <a:ext cx="21556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&gt;10</a:t>
              </a:r>
            </a:p>
          </p:txBody>
        </p:sp>
        <p:sp>
          <p:nvSpPr>
            <p:cNvPr id="79" name="Rectangle 78"/>
            <p:cNvSpPr/>
            <p:nvPr/>
          </p:nvSpPr>
          <p:spPr>
            <a:xfrm>
              <a:off x="1902957" y="1135553"/>
              <a:ext cx="21556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&gt;12</a:t>
              </a:r>
            </a:p>
          </p:txBody>
        </p:sp>
        <p:sp>
          <p:nvSpPr>
            <p:cNvPr id="80" name="Rectangle 79"/>
            <p:cNvSpPr/>
            <p:nvPr/>
          </p:nvSpPr>
          <p:spPr>
            <a:xfrm>
              <a:off x="2659672" y="1135553"/>
              <a:ext cx="21556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&gt;12</a:t>
              </a:r>
            </a:p>
          </p:txBody>
        </p:sp>
        <p:sp>
          <p:nvSpPr>
            <p:cNvPr id="81" name="Rectangle 80"/>
            <p:cNvSpPr/>
            <p:nvPr/>
          </p:nvSpPr>
          <p:spPr>
            <a:xfrm>
              <a:off x="3311276" y="1135553"/>
              <a:ext cx="484531"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Variable</a:t>
              </a:r>
            </a:p>
          </p:txBody>
        </p:sp>
        <p:sp>
          <p:nvSpPr>
            <p:cNvPr id="82" name="Rectangle 81"/>
            <p:cNvSpPr/>
            <p:nvPr/>
          </p:nvSpPr>
          <p:spPr>
            <a:xfrm>
              <a:off x="88559" y="1287475"/>
              <a:ext cx="1301224"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Osmolality</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mOsm</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/kg)</a:t>
              </a:r>
            </a:p>
          </p:txBody>
        </p:sp>
        <p:sp>
          <p:nvSpPr>
            <p:cNvPr id="83" name="Rectangle 82"/>
            <p:cNvSpPr/>
            <p:nvPr/>
          </p:nvSpPr>
          <p:spPr>
            <a:xfrm>
              <a:off x="3311314" y="1287475"/>
              <a:ext cx="285226"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&gt;320</a:t>
              </a:r>
            </a:p>
          </p:txBody>
        </p:sp>
        <p:sp>
          <p:nvSpPr>
            <p:cNvPr id="84" name="Rectangle 83"/>
            <p:cNvSpPr/>
            <p:nvPr/>
          </p:nvSpPr>
          <p:spPr>
            <a:xfrm>
              <a:off x="1381697" y="1287475"/>
              <a:ext cx="484531"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Variable</a:t>
              </a:r>
            </a:p>
          </p:txBody>
        </p:sp>
        <p:sp>
          <p:nvSpPr>
            <p:cNvPr id="85" name="Rectangle 84"/>
            <p:cNvSpPr/>
            <p:nvPr/>
          </p:nvSpPr>
          <p:spPr>
            <a:xfrm>
              <a:off x="1902986" y="1287475"/>
              <a:ext cx="484531"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Variable</a:t>
              </a:r>
            </a:p>
          </p:txBody>
        </p:sp>
        <p:sp>
          <p:nvSpPr>
            <p:cNvPr id="86" name="Rectangle 85"/>
            <p:cNvSpPr/>
            <p:nvPr/>
          </p:nvSpPr>
          <p:spPr>
            <a:xfrm>
              <a:off x="2659710" y="1287475"/>
              <a:ext cx="48549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Variable</a:t>
              </a:r>
            </a:p>
          </p:txBody>
        </p:sp>
        <p:sp>
          <p:nvSpPr>
            <p:cNvPr id="87" name="Rectangle 86"/>
            <p:cNvSpPr/>
            <p:nvPr/>
          </p:nvSpPr>
          <p:spPr>
            <a:xfrm>
              <a:off x="1381688" y="1439397"/>
              <a:ext cx="292924"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Alert</a:t>
              </a:r>
            </a:p>
          </p:txBody>
        </p:sp>
        <p:sp>
          <p:nvSpPr>
            <p:cNvPr id="88" name="Rectangle 87"/>
            <p:cNvSpPr/>
            <p:nvPr/>
          </p:nvSpPr>
          <p:spPr>
            <a:xfrm>
              <a:off x="1902967" y="1439397"/>
              <a:ext cx="748781"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Alert/drowsy</a:t>
              </a:r>
            </a:p>
          </p:txBody>
        </p:sp>
        <p:sp>
          <p:nvSpPr>
            <p:cNvPr id="89" name="Rectangle 88"/>
            <p:cNvSpPr/>
            <p:nvPr/>
          </p:nvSpPr>
          <p:spPr>
            <a:xfrm>
              <a:off x="2659701" y="1439397"/>
              <a:ext cx="74348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Stupor/coma</a:t>
              </a:r>
            </a:p>
          </p:txBody>
        </p:sp>
        <p:sp>
          <p:nvSpPr>
            <p:cNvPr id="90" name="Rectangle 89"/>
            <p:cNvSpPr/>
            <p:nvPr/>
          </p:nvSpPr>
          <p:spPr>
            <a:xfrm>
              <a:off x="88559" y="1439397"/>
              <a:ext cx="800210"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Mental</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status</a:t>
              </a:r>
            </a:p>
          </p:txBody>
        </p:sp>
        <p:sp>
          <p:nvSpPr>
            <p:cNvPr id="91" name="Rectangle 90"/>
            <p:cNvSpPr/>
            <p:nvPr/>
          </p:nvSpPr>
          <p:spPr>
            <a:xfrm>
              <a:off x="3311314" y="1439397"/>
              <a:ext cx="743481"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Stupor/coma</a:t>
              </a:r>
            </a:p>
          </p:txBody>
        </p:sp>
      </p:grpSp>
    </p:spTree>
    <p:extLst>
      <p:ext uri="{BB962C8B-B14F-4D97-AF65-F5344CB8AC3E}">
        <p14:creationId xmlns:p14="http://schemas.microsoft.com/office/powerpoint/2010/main" val="3958749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Diagnostic Evaluation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6698877"/>
              </p:ext>
            </p:extLst>
          </p:nvPr>
        </p:nvGraphicFramePr>
        <p:xfrm>
          <a:off x="1164566" y="1737360"/>
          <a:ext cx="9411420" cy="4525417"/>
        </p:xfrm>
        <a:graphic>
          <a:graphicData uri="http://schemas.openxmlformats.org/drawingml/2006/table">
            <a:tbl>
              <a:tblPr firstRow="1" firstCol="1" bandRow="1">
                <a:tableStyleId>{5C22544A-7EE6-4342-B048-85BDC9FD1C3A}</a:tableStyleId>
              </a:tblPr>
              <a:tblGrid>
                <a:gridCol w="9411420"/>
              </a:tblGrid>
              <a:tr h="922908">
                <a:tc>
                  <a:txBody>
                    <a:bodyPr/>
                    <a:lstStyle/>
                    <a:p>
                      <a:pPr marL="0" marR="0" indent="0" algn="l">
                        <a:lnSpc>
                          <a:spcPct val="107000"/>
                        </a:lnSpc>
                        <a:spcBef>
                          <a:spcPts val="0"/>
                        </a:spcBef>
                        <a:spcAft>
                          <a:spcPts val="0"/>
                        </a:spcAft>
                      </a:pPr>
                      <a:endParaRPr lang="en-US" sz="1800" dirty="0" smtClean="0">
                        <a:solidFill>
                          <a:schemeClr val="bg1"/>
                        </a:solidFill>
                        <a:effectLst/>
                      </a:endParaRPr>
                    </a:p>
                    <a:p>
                      <a:pPr marL="0" marR="0" indent="0" algn="l">
                        <a:lnSpc>
                          <a:spcPct val="107000"/>
                        </a:lnSpc>
                        <a:spcBef>
                          <a:spcPts val="0"/>
                        </a:spcBef>
                        <a:spcAft>
                          <a:spcPts val="0"/>
                        </a:spcAft>
                      </a:pPr>
                      <a:r>
                        <a:rPr lang="en-US" sz="1800" dirty="0" smtClean="0">
                          <a:solidFill>
                            <a:schemeClr val="bg1"/>
                          </a:solidFill>
                          <a:effectLst/>
                        </a:rPr>
                        <a:t>Calculations </a:t>
                      </a:r>
                      <a:r>
                        <a:rPr lang="en-US" sz="1800" dirty="0">
                          <a:solidFill>
                            <a:schemeClr val="bg1"/>
                          </a:solidFill>
                          <a:effectLst/>
                        </a:rPr>
                        <a:t>in DKA and HHS</a:t>
                      </a:r>
                      <a:endPar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74295" marR="73025" marT="48260" marB="0"/>
                </a:tc>
              </a:tr>
              <a:tr h="3602509">
                <a:tc>
                  <a:txBody>
                    <a:bodyPr/>
                    <a:lstStyle/>
                    <a:p>
                      <a:pPr marL="1270" marR="0" indent="0" algn="l">
                        <a:lnSpc>
                          <a:spcPct val="107000"/>
                        </a:lnSpc>
                        <a:spcBef>
                          <a:spcPts val="0"/>
                        </a:spcBef>
                        <a:spcAft>
                          <a:spcPts val="965"/>
                        </a:spcAft>
                      </a:pPr>
                      <a:r>
                        <a:rPr lang="en-US" sz="750" dirty="0">
                          <a:solidFill>
                            <a:schemeClr val="bg1"/>
                          </a:solidFill>
                          <a:effectLst/>
                        </a:rPr>
                        <a:t> </a:t>
                      </a:r>
                      <a:r>
                        <a:rPr lang="en-US" sz="1800" dirty="0">
                          <a:solidFill>
                            <a:schemeClr val="bg1"/>
                          </a:solidFill>
                          <a:effectLst/>
                        </a:rPr>
                        <a:t>Anion gap: [Na (</a:t>
                      </a:r>
                      <a:r>
                        <a:rPr lang="en-US" sz="1800" dirty="0" err="1">
                          <a:solidFill>
                            <a:schemeClr val="bg1"/>
                          </a:solidFill>
                          <a:effectLst/>
                        </a:rPr>
                        <a:t>mEq</a:t>
                      </a:r>
                      <a:r>
                        <a:rPr lang="en-US" sz="1800" dirty="0">
                          <a:solidFill>
                            <a:schemeClr val="bg1"/>
                          </a:solidFill>
                          <a:effectLst/>
                        </a:rPr>
                        <a:t>/L) </a:t>
                      </a:r>
                      <a:r>
                        <a:rPr lang="en-US" sz="1800" dirty="0" smtClean="0">
                          <a:solidFill>
                            <a:schemeClr val="bg1"/>
                          </a:solidFill>
                          <a:effectLst/>
                        </a:rPr>
                        <a:t>- </a:t>
                      </a:r>
                      <a:r>
                        <a:rPr lang="en-US" sz="1800" dirty="0">
                          <a:solidFill>
                            <a:schemeClr val="bg1"/>
                          </a:solidFill>
                          <a:effectLst/>
                        </a:rPr>
                        <a:t>[Cl (</a:t>
                      </a:r>
                      <a:r>
                        <a:rPr lang="en-US" sz="1800" dirty="0" err="1">
                          <a:solidFill>
                            <a:schemeClr val="bg1"/>
                          </a:solidFill>
                          <a:effectLst/>
                        </a:rPr>
                        <a:t>mEq</a:t>
                      </a:r>
                      <a:r>
                        <a:rPr lang="en-US" sz="1800" dirty="0">
                          <a:solidFill>
                            <a:schemeClr val="bg1"/>
                          </a:solidFill>
                          <a:effectLst/>
                        </a:rPr>
                        <a:t>/L) </a:t>
                      </a:r>
                      <a:r>
                        <a:rPr lang="en-US" sz="1800" dirty="0" smtClean="0">
                          <a:solidFill>
                            <a:schemeClr val="bg1"/>
                          </a:solidFill>
                          <a:effectLst/>
                        </a:rPr>
                        <a:t> </a:t>
                      </a:r>
                      <a:r>
                        <a:rPr lang="en-US" sz="1800" dirty="0">
                          <a:solidFill>
                            <a:schemeClr val="bg1"/>
                          </a:solidFill>
                          <a:effectLst/>
                        </a:rPr>
                        <a:t>HCO</a:t>
                      </a:r>
                      <a:r>
                        <a:rPr lang="en-US" sz="1800" baseline="-25000" dirty="0">
                          <a:solidFill>
                            <a:schemeClr val="bg1"/>
                          </a:solidFill>
                          <a:effectLst/>
                        </a:rPr>
                        <a:t>3 </a:t>
                      </a:r>
                      <a:r>
                        <a:rPr lang="en-US" sz="1800" dirty="0">
                          <a:solidFill>
                            <a:schemeClr val="bg1"/>
                          </a:solidFill>
                          <a:effectLst/>
                        </a:rPr>
                        <a:t>(</a:t>
                      </a:r>
                      <a:r>
                        <a:rPr lang="en-US" sz="1800" dirty="0" err="1">
                          <a:solidFill>
                            <a:schemeClr val="bg1"/>
                          </a:solidFill>
                          <a:effectLst/>
                        </a:rPr>
                        <a:t>mEq</a:t>
                      </a:r>
                      <a:r>
                        <a:rPr lang="en-US" sz="1800" dirty="0">
                          <a:solidFill>
                            <a:schemeClr val="bg1"/>
                          </a:solidFill>
                          <a:effectLst/>
                        </a:rPr>
                        <a:t>/L)]</a:t>
                      </a:r>
                    </a:p>
                    <a:p>
                      <a:pPr marL="1270" marR="53340" indent="0" algn="l">
                        <a:lnSpc>
                          <a:spcPct val="216000"/>
                        </a:lnSpc>
                        <a:spcBef>
                          <a:spcPts val="0"/>
                        </a:spcBef>
                        <a:spcAft>
                          <a:spcPts val="0"/>
                        </a:spcAft>
                      </a:pPr>
                      <a:r>
                        <a:rPr lang="en-US" sz="1800" dirty="0">
                          <a:solidFill>
                            <a:schemeClr val="bg1"/>
                          </a:solidFill>
                          <a:effectLst/>
                        </a:rPr>
                        <a:t> Serum osmolality: [2  measured Na (</a:t>
                      </a:r>
                      <a:r>
                        <a:rPr lang="en-US" sz="1800" dirty="0" err="1">
                          <a:solidFill>
                            <a:schemeClr val="bg1"/>
                          </a:solidFill>
                          <a:effectLst/>
                        </a:rPr>
                        <a:t>mEq</a:t>
                      </a:r>
                      <a:r>
                        <a:rPr lang="en-US" sz="1800" dirty="0">
                          <a:solidFill>
                            <a:schemeClr val="bg1"/>
                          </a:solidFill>
                          <a:effectLst/>
                        </a:rPr>
                        <a:t>/L)] </a:t>
                      </a:r>
                      <a:r>
                        <a:rPr lang="en-US" sz="1800" dirty="0" smtClean="0">
                          <a:solidFill>
                            <a:schemeClr val="bg1"/>
                          </a:solidFill>
                          <a:effectLst/>
                        </a:rPr>
                        <a:t>+ </a:t>
                      </a:r>
                      <a:r>
                        <a:rPr lang="en-US" sz="1800" dirty="0">
                          <a:solidFill>
                            <a:schemeClr val="bg1"/>
                          </a:solidFill>
                          <a:effectLst/>
                        </a:rPr>
                        <a:t>[glucose (mg/</a:t>
                      </a:r>
                      <a:r>
                        <a:rPr lang="en-US" sz="1800" dirty="0" err="1">
                          <a:solidFill>
                            <a:schemeClr val="bg1"/>
                          </a:solidFill>
                          <a:effectLst/>
                        </a:rPr>
                        <a:t>dL</a:t>
                      </a:r>
                      <a:r>
                        <a:rPr lang="en-US" sz="1800" dirty="0">
                          <a:solidFill>
                            <a:schemeClr val="bg1"/>
                          </a:solidFill>
                          <a:effectLst/>
                        </a:rPr>
                        <a:t>)/18] </a:t>
                      </a:r>
                      <a:r>
                        <a:rPr lang="en-US" sz="1800" dirty="0" smtClean="0">
                          <a:solidFill>
                            <a:schemeClr val="bg1"/>
                          </a:solidFill>
                          <a:effectLst/>
                        </a:rPr>
                        <a:t>+ </a:t>
                      </a:r>
                      <a:r>
                        <a:rPr lang="en-US" sz="1800" dirty="0">
                          <a:solidFill>
                            <a:schemeClr val="bg1"/>
                          </a:solidFill>
                          <a:effectLst/>
                        </a:rPr>
                        <a:t>[SUN (mg/</a:t>
                      </a:r>
                      <a:r>
                        <a:rPr lang="en-US" sz="1800" dirty="0" err="1">
                          <a:solidFill>
                            <a:schemeClr val="bg1"/>
                          </a:solidFill>
                          <a:effectLst/>
                        </a:rPr>
                        <a:t>dL</a:t>
                      </a:r>
                      <a:r>
                        <a:rPr lang="en-US" sz="1800" dirty="0">
                          <a:solidFill>
                            <a:schemeClr val="bg1"/>
                          </a:solidFill>
                          <a:effectLst/>
                        </a:rPr>
                        <a:t>)/2.8]  Corrected serum sodium</a:t>
                      </a:r>
                    </a:p>
                    <a:p>
                      <a:pPr marL="97790" marR="0" indent="0" algn="l">
                        <a:lnSpc>
                          <a:spcPct val="107000"/>
                        </a:lnSpc>
                        <a:spcBef>
                          <a:spcPts val="0"/>
                        </a:spcBef>
                        <a:spcAft>
                          <a:spcPts val="975"/>
                        </a:spcAft>
                      </a:pPr>
                      <a:r>
                        <a:rPr lang="en-US" sz="1800" dirty="0">
                          <a:solidFill>
                            <a:schemeClr val="bg1"/>
                          </a:solidFill>
                          <a:effectLst/>
                        </a:rPr>
                        <a:t> Measured Na (</a:t>
                      </a:r>
                      <a:r>
                        <a:rPr lang="en-US" sz="1800" dirty="0" err="1">
                          <a:solidFill>
                            <a:schemeClr val="bg1"/>
                          </a:solidFill>
                          <a:effectLst/>
                        </a:rPr>
                        <a:t>mEq</a:t>
                      </a:r>
                      <a:r>
                        <a:rPr lang="en-US" sz="1800" dirty="0">
                          <a:solidFill>
                            <a:schemeClr val="bg1"/>
                          </a:solidFill>
                          <a:effectLst/>
                        </a:rPr>
                        <a:t>/L) </a:t>
                      </a:r>
                      <a:r>
                        <a:rPr lang="en-US" sz="1800" dirty="0" smtClean="0">
                          <a:solidFill>
                            <a:schemeClr val="bg1"/>
                          </a:solidFill>
                          <a:effectLst/>
                        </a:rPr>
                        <a:t>+ </a:t>
                      </a:r>
                      <a:r>
                        <a:rPr lang="en-US" sz="1800" dirty="0">
                          <a:solidFill>
                            <a:schemeClr val="bg1"/>
                          </a:solidFill>
                          <a:effectLst/>
                        </a:rPr>
                        <a:t>0.016 </a:t>
                      </a:r>
                      <a:r>
                        <a:rPr lang="en-US" sz="1800" dirty="0" smtClean="0">
                          <a:solidFill>
                            <a:schemeClr val="bg1"/>
                          </a:solidFill>
                          <a:effectLst/>
                        </a:rPr>
                        <a:t>* </a:t>
                      </a:r>
                      <a:r>
                        <a:rPr lang="en-US" sz="1800" dirty="0">
                          <a:solidFill>
                            <a:schemeClr val="bg1"/>
                          </a:solidFill>
                          <a:effectLst/>
                        </a:rPr>
                        <a:t>[glucose(mg/</a:t>
                      </a:r>
                      <a:r>
                        <a:rPr lang="en-US" sz="1800" dirty="0" err="1">
                          <a:solidFill>
                            <a:schemeClr val="bg1"/>
                          </a:solidFill>
                          <a:effectLst/>
                        </a:rPr>
                        <a:t>dL</a:t>
                      </a:r>
                      <a:r>
                        <a:rPr lang="en-US" sz="1800" dirty="0">
                          <a:solidFill>
                            <a:schemeClr val="bg1"/>
                          </a:solidFill>
                          <a:effectLst/>
                        </a:rPr>
                        <a:t>) </a:t>
                      </a:r>
                      <a:r>
                        <a:rPr lang="en-US" sz="1800" dirty="0" smtClean="0">
                          <a:solidFill>
                            <a:schemeClr val="bg1"/>
                          </a:solidFill>
                          <a:effectLst/>
                        </a:rPr>
                        <a:t>- </a:t>
                      </a:r>
                      <a:r>
                        <a:rPr lang="en-US" sz="1800" dirty="0">
                          <a:solidFill>
                            <a:schemeClr val="bg1"/>
                          </a:solidFill>
                          <a:effectLst/>
                        </a:rPr>
                        <a:t>100] for glucose &lt;400 mg/</a:t>
                      </a:r>
                      <a:r>
                        <a:rPr lang="en-US" sz="1800" dirty="0" err="1">
                          <a:solidFill>
                            <a:schemeClr val="bg1"/>
                          </a:solidFill>
                          <a:effectLst/>
                        </a:rPr>
                        <a:t>dL</a:t>
                      </a:r>
                      <a:endParaRPr lang="en-US" sz="1800" dirty="0">
                        <a:solidFill>
                          <a:schemeClr val="bg1"/>
                        </a:solidFill>
                        <a:effectLst/>
                      </a:endParaRPr>
                    </a:p>
                    <a:p>
                      <a:pPr marL="97790" marR="0" indent="0" algn="l">
                        <a:lnSpc>
                          <a:spcPct val="107000"/>
                        </a:lnSpc>
                        <a:spcBef>
                          <a:spcPts val="0"/>
                        </a:spcBef>
                        <a:spcAft>
                          <a:spcPts val="0"/>
                        </a:spcAft>
                      </a:pPr>
                      <a:r>
                        <a:rPr lang="en-US" sz="1800" dirty="0">
                          <a:solidFill>
                            <a:schemeClr val="bg1"/>
                          </a:solidFill>
                          <a:effectLst/>
                        </a:rPr>
                        <a:t> Measured Na (</a:t>
                      </a:r>
                      <a:r>
                        <a:rPr lang="en-US" sz="1800" dirty="0" err="1">
                          <a:solidFill>
                            <a:schemeClr val="bg1"/>
                          </a:solidFill>
                          <a:effectLst/>
                        </a:rPr>
                        <a:t>mEq</a:t>
                      </a:r>
                      <a:r>
                        <a:rPr lang="en-US" sz="1800" dirty="0">
                          <a:solidFill>
                            <a:schemeClr val="bg1"/>
                          </a:solidFill>
                          <a:effectLst/>
                        </a:rPr>
                        <a:t>/L) </a:t>
                      </a:r>
                      <a:r>
                        <a:rPr lang="en-US" sz="1800" dirty="0" smtClean="0">
                          <a:solidFill>
                            <a:schemeClr val="bg1"/>
                          </a:solidFill>
                          <a:effectLst/>
                        </a:rPr>
                        <a:t>+ </a:t>
                      </a:r>
                      <a:r>
                        <a:rPr lang="en-US" sz="1800" dirty="0">
                          <a:solidFill>
                            <a:schemeClr val="bg1"/>
                          </a:solidFill>
                          <a:effectLst/>
                        </a:rPr>
                        <a:t>0.024 </a:t>
                      </a:r>
                      <a:r>
                        <a:rPr lang="en-US" sz="1800" dirty="0" smtClean="0">
                          <a:solidFill>
                            <a:schemeClr val="bg1"/>
                          </a:solidFill>
                          <a:effectLst/>
                        </a:rPr>
                        <a:t>* </a:t>
                      </a:r>
                      <a:r>
                        <a:rPr lang="en-US" sz="1800" dirty="0">
                          <a:solidFill>
                            <a:schemeClr val="bg1"/>
                          </a:solidFill>
                          <a:effectLst/>
                        </a:rPr>
                        <a:t>[glucose (mg/</a:t>
                      </a:r>
                      <a:r>
                        <a:rPr lang="en-US" sz="1800" dirty="0" err="1">
                          <a:solidFill>
                            <a:schemeClr val="bg1"/>
                          </a:solidFill>
                          <a:effectLst/>
                        </a:rPr>
                        <a:t>dL</a:t>
                      </a:r>
                      <a:r>
                        <a:rPr lang="en-US" sz="1800" dirty="0">
                          <a:solidFill>
                            <a:schemeClr val="bg1"/>
                          </a:solidFill>
                          <a:effectLst/>
                        </a:rPr>
                        <a:t>) </a:t>
                      </a:r>
                      <a:r>
                        <a:rPr lang="en-US" sz="1800" dirty="0" smtClean="0">
                          <a:solidFill>
                            <a:schemeClr val="bg1"/>
                          </a:solidFill>
                          <a:effectLst/>
                        </a:rPr>
                        <a:t>- </a:t>
                      </a:r>
                      <a:r>
                        <a:rPr lang="en-US" sz="1800" dirty="0">
                          <a:solidFill>
                            <a:schemeClr val="bg1"/>
                          </a:solidFill>
                          <a:effectLst/>
                        </a:rPr>
                        <a:t>100] for glucose &gt;400 mg/</a:t>
                      </a:r>
                      <a:r>
                        <a:rPr lang="en-US" sz="1800" dirty="0" err="1">
                          <a:solidFill>
                            <a:schemeClr val="bg1"/>
                          </a:solidFill>
                          <a:effectLst/>
                        </a:rPr>
                        <a:t>dL</a:t>
                      </a:r>
                      <a:endPar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74295" marR="73025" marT="48260" marB="0" anchor="ctr"/>
                </a:tc>
              </a:tr>
            </a:tbl>
          </a:graphicData>
        </a:graphic>
      </p:graphicFrame>
    </p:spTree>
    <p:extLst>
      <p:ext uri="{BB962C8B-B14F-4D97-AF65-F5344CB8AC3E}">
        <p14:creationId xmlns:p14="http://schemas.microsoft.com/office/powerpoint/2010/main" val="4078366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sz="2800" dirty="0"/>
              <a:t>DKA and HHS are the most feared and life-threatening hyperglycemic emergencies in diabetes. </a:t>
            </a:r>
            <a:endParaRPr lang="en-US" sz="2800" dirty="0" smtClean="0"/>
          </a:p>
          <a:p>
            <a:r>
              <a:rPr lang="en-US" sz="2800" dirty="0" smtClean="0"/>
              <a:t>Both </a:t>
            </a:r>
            <a:r>
              <a:rPr lang="en-US" sz="2800" dirty="0"/>
              <a:t>of these diseases are associated with uncontrolled diabetes mellitus and may lead to significant neurologic morbidity and death</a:t>
            </a:r>
            <a:r>
              <a:rPr lang="en-US" dirty="0" smtClean="0"/>
              <a:t>.</a:t>
            </a:r>
          </a:p>
          <a:p>
            <a:r>
              <a:rPr lang="en-US" sz="2800" dirty="0"/>
              <a:t>Early diagnosis and management in an emergency department is </a:t>
            </a:r>
            <a:r>
              <a:rPr lang="en-US" sz="2800" dirty="0" smtClean="0"/>
              <a:t>paramount </a:t>
            </a:r>
            <a:r>
              <a:rPr lang="en-US" sz="2800" dirty="0"/>
              <a:t>to </a:t>
            </a:r>
            <a:r>
              <a:rPr lang="en-US" sz="2800" dirty="0" smtClean="0"/>
              <a:t>Improve </a:t>
            </a:r>
            <a:r>
              <a:rPr lang="en-US" sz="2800" dirty="0"/>
              <a:t>patient </a:t>
            </a:r>
            <a:r>
              <a:rPr lang="en-US" sz="2800" dirty="0" smtClean="0"/>
              <a:t>outcomes</a:t>
            </a:r>
          </a:p>
          <a:p>
            <a:r>
              <a:rPr lang="en-US" sz="2800" dirty="0"/>
              <a:t>The </a:t>
            </a:r>
            <a:r>
              <a:rPr lang="en-US" sz="2800" dirty="0" smtClean="0"/>
              <a:t>mainstays </a:t>
            </a:r>
            <a:r>
              <a:rPr lang="en-US" sz="2800" dirty="0"/>
              <a:t>of treatment in both DKA and HHS are aggressive rehydration, insulin therapy, electrolyte </a:t>
            </a:r>
            <a:r>
              <a:rPr lang="en-US" sz="2800" dirty="0" smtClean="0"/>
              <a:t>management, discovery </a:t>
            </a:r>
            <a:r>
              <a:rPr lang="en-US" sz="2800" dirty="0"/>
              <a:t>and treatment of any underlying precipitating events</a:t>
            </a:r>
            <a:r>
              <a:rPr lang="en-US" sz="2800" dirty="0" smtClean="0"/>
              <a:t> </a:t>
            </a:r>
          </a:p>
          <a:p>
            <a:endParaRPr lang="en-US" sz="2800" dirty="0" smtClean="0"/>
          </a:p>
        </p:txBody>
      </p:sp>
    </p:spTree>
    <p:extLst>
      <p:ext uri="{BB962C8B-B14F-4D97-AF65-F5344CB8AC3E}">
        <p14:creationId xmlns:p14="http://schemas.microsoft.com/office/powerpoint/2010/main" val="1897009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a:t/>
            </a:r>
            <a:br>
              <a:rPr lang="en-US" dirty="0"/>
            </a:br>
            <a:r>
              <a:rPr lang="en-US" b="1" dirty="0" smtClean="0"/>
              <a:t>TREATMENT</a:t>
            </a:r>
            <a:endParaRPr lang="en-US" dirty="0"/>
          </a:p>
        </p:txBody>
      </p:sp>
      <p:sp>
        <p:nvSpPr>
          <p:cNvPr id="3" name="Content Placeholder 2"/>
          <p:cNvSpPr>
            <a:spLocks noGrp="1"/>
          </p:cNvSpPr>
          <p:nvPr>
            <p:ph idx="1"/>
          </p:nvPr>
        </p:nvSpPr>
        <p:spPr/>
        <p:txBody>
          <a:bodyPr>
            <a:normAutofit/>
          </a:bodyPr>
          <a:lstStyle/>
          <a:p>
            <a:r>
              <a:rPr lang="en-US" sz="2800" dirty="0"/>
              <a:t>Successful treatment of DKA and HHS involves the correction of hypovolemia, hyperglycemia, </a:t>
            </a:r>
            <a:r>
              <a:rPr lang="en-US" sz="2800" dirty="0" err="1"/>
              <a:t>ketoacid</a:t>
            </a:r>
            <a:r>
              <a:rPr lang="en-US" sz="2800" dirty="0"/>
              <a:t> production, and electrolyte abnormalities and treating any precipitating illnesses. </a:t>
            </a:r>
            <a:endParaRPr lang="en-US" sz="2800" dirty="0" smtClean="0"/>
          </a:p>
          <a:p>
            <a:r>
              <a:rPr lang="en-US" sz="2800" dirty="0" smtClean="0"/>
              <a:t>The </a:t>
            </a:r>
            <a:r>
              <a:rPr lang="en-US" sz="2800" dirty="0"/>
              <a:t>fluid, electrolyte, and insulin regimens for initial emergency department resuscitation of DKA and HHS share many commonalities</a:t>
            </a:r>
          </a:p>
        </p:txBody>
      </p:sp>
    </p:spTree>
    <p:extLst>
      <p:ext uri="{BB962C8B-B14F-4D97-AF65-F5344CB8AC3E}">
        <p14:creationId xmlns:p14="http://schemas.microsoft.com/office/powerpoint/2010/main" val="8095092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Fluid </a:t>
            </a:r>
            <a:r>
              <a:rPr lang="en-US" b="1" dirty="0" smtClean="0"/>
              <a:t>Resuscitation</a:t>
            </a:r>
            <a:endParaRPr lang="en-US" b="1" dirty="0"/>
          </a:p>
        </p:txBody>
      </p:sp>
      <p:sp>
        <p:nvSpPr>
          <p:cNvPr id="3" name="Content Placeholder 2"/>
          <p:cNvSpPr>
            <a:spLocks noGrp="1"/>
          </p:cNvSpPr>
          <p:nvPr>
            <p:ph idx="1"/>
          </p:nvPr>
        </p:nvSpPr>
        <p:spPr/>
        <p:txBody>
          <a:bodyPr>
            <a:normAutofit/>
          </a:bodyPr>
          <a:lstStyle/>
          <a:p>
            <a:r>
              <a:rPr lang="en-US" sz="3200" dirty="0"/>
              <a:t>Fluid replacement therapy should be initiated immediately after diagnosis, because further delay while awaiting initial electrolyte results could lead to further deterioration of hemodynamic status</a:t>
            </a:r>
          </a:p>
        </p:txBody>
      </p:sp>
    </p:spTree>
    <p:extLst>
      <p:ext uri="{BB962C8B-B14F-4D97-AF65-F5344CB8AC3E}">
        <p14:creationId xmlns:p14="http://schemas.microsoft.com/office/powerpoint/2010/main" val="29020363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dirty="0"/>
              <a:t>Fluid resuscitation </a:t>
            </a:r>
            <a:r>
              <a:rPr lang="en-US" sz="2800" b="1" dirty="0" smtClean="0"/>
              <a:t>serves </a:t>
            </a:r>
            <a:r>
              <a:rPr lang="en-US" sz="2800" b="1" dirty="0"/>
              <a:t>several </a:t>
            </a:r>
            <a:r>
              <a:rPr lang="en-US" sz="2800" b="1" dirty="0" smtClean="0"/>
              <a:t>functions :</a:t>
            </a:r>
          </a:p>
          <a:p>
            <a:r>
              <a:rPr lang="en-US" sz="2800" dirty="0" smtClean="0"/>
              <a:t>1- Initial </a:t>
            </a:r>
            <a:r>
              <a:rPr lang="en-US" sz="2800" dirty="0"/>
              <a:t>resuscitation helps restore depleted intravascular </a:t>
            </a:r>
            <a:r>
              <a:rPr lang="en-US" sz="2800" dirty="0" smtClean="0"/>
              <a:t>volume</a:t>
            </a:r>
          </a:p>
          <a:p>
            <a:r>
              <a:rPr lang="en-US" sz="2800" dirty="0" smtClean="0"/>
              <a:t>2- Achieve </a:t>
            </a:r>
            <a:r>
              <a:rPr lang="en-US" sz="2800" dirty="0"/>
              <a:t>normal tonicity, and decrease the level of ICRHs. </a:t>
            </a:r>
          </a:p>
          <a:p>
            <a:r>
              <a:rPr lang="en-US" sz="2800" dirty="0" smtClean="0"/>
              <a:t>3- Increases </a:t>
            </a:r>
            <a:r>
              <a:rPr lang="en-US" sz="2800" dirty="0"/>
              <a:t>tissue/organ perfusion decreasing lactate formation, improves renal perfusion promoting renal excretion of glucose and ketone bodies, and decreases plasma </a:t>
            </a:r>
            <a:r>
              <a:rPr lang="en-US" sz="2800" dirty="0" err="1"/>
              <a:t>osmolarity</a:t>
            </a:r>
            <a:r>
              <a:rPr lang="en-US" sz="2800" dirty="0"/>
              <a:t> by decreasing serum glucose concentration</a:t>
            </a:r>
            <a:endParaRPr lang="en-US" sz="2800" b="1" dirty="0"/>
          </a:p>
        </p:txBody>
      </p:sp>
    </p:spTree>
    <p:extLst>
      <p:ext uri="{BB962C8B-B14F-4D97-AF65-F5344CB8AC3E}">
        <p14:creationId xmlns:p14="http://schemas.microsoft.com/office/powerpoint/2010/main" val="3005753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Mean plasma glucose concentrations have been noted to drop by approximately 25 to 70 mg/</a:t>
            </a:r>
            <a:r>
              <a:rPr lang="en-US" sz="2800" dirty="0" err="1"/>
              <a:t>dL</a:t>
            </a:r>
            <a:r>
              <a:rPr lang="en-US" sz="2800" dirty="0"/>
              <a:t>/h on average, solely in response to saline in the absence of </a:t>
            </a:r>
            <a:r>
              <a:rPr lang="en-US" sz="2800" dirty="0" smtClean="0"/>
              <a:t>insulin.</a:t>
            </a:r>
            <a:endParaRPr lang="en-US" sz="2800" baseline="30000" dirty="0"/>
          </a:p>
          <a:p>
            <a:r>
              <a:rPr lang="en-US" sz="2800" dirty="0" smtClean="0"/>
              <a:t>This rate of decrease may be even more pronounced in HHS.</a:t>
            </a:r>
          </a:p>
          <a:p>
            <a:r>
              <a:rPr lang="en-US" sz="2800" dirty="0" smtClean="0"/>
              <a:t>The main function in HHS treatment is to restore intravascular volume and decrease plasma </a:t>
            </a:r>
            <a:r>
              <a:rPr lang="en-US" sz="2800" dirty="0" err="1" smtClean="0"/>
              <a:t>osmolarity</a:t>
            </a:r>
            <a:r>
              <a:rPr lang="en-US" sz="2800" dirty="0" smtClean="0"/>
              <a:t>.</a:t>
            </a:r>
          </a:p>
          <a:p>
            <a:endParaRPr lang="en-US" dirty="0"/>
          </a:p>
        </p:txBody>
      </p:sp>
    </p:spTree>
    <p:extLst>
      <p:ext uri="{BB962C8B-B14F-4D97-AF65-F5344CB8AC3E}">
        <p14:creationId xmlns:p14="http://schemas.microsoft.com/office/powerpoint/2010/main" val="246860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b="1" dirty="0"/>
              <a:t>The fluid of choice for initial resuscitation is 0.9% normal </a:t>
            </a:r>
            <a:r>
              <a:rPr lang="en-US" sz="2800" b="1"/>
              <a:t>saline </a:t>
            </a:r>
            <a:r>
              <a:rPr lang="en-US" sz="2800" b="1" smtClean="0"/>
              <a:t>  </a:t>
            </a:r>
            <a:endParaRPr lang="en-US" sz="2800" b="1" dirty="0" smtClean="0"/>
          </a:p>
          <a:p>
            <a:pPr marL="0" indent="0">
              <a:buNone/>
            </a:pPr>
            <a:r>
              <a:rPr lang="en-US" sz="2800" dirty="0"/>
              <a:t> </a:t>
            </a:r>
            <a:r>
              <a:rPr lang="en-US" sz="2800" dirty="0" smtClean="0"/>
              <a:t>Fluids </a:t>
            </a:r>
            <a:r>
              <a:rPr lang="en-US" sz="2800" dirty="0"/>
              <a:t>should be infused as quickly as possible in patients who are in </a:t>
            </a:r>
            <a:r>
              <a:rPr lang="en-US" sz="2800" dirty="0" smtClean="0"/>
              <a:t> shock.</a:t>
            </a:r>
          </a:p>
          <a:p>
            <a:r>
              <a:rPr lang="en-US" sz="2800" dirty="0" smtClean="0"/>
              <a:t>In DKA In </a:t>
            </a:r>
            <a:r>
              <a:rPr lang="en-US" sz="2800" dirty="0"/>
              <a:t>adult patients without signs of overt shock or heart failure, 1 L of NS may be administered in the first 30 to 60 minutes with a goal of 15 to 20 mL/kg/h over the first 2 hours</a:t>
            </a:r>
            <a:r>
              <a:rPr lang="en-US" dirty="0"/>
              <a:t>.</a:t>
            </a:r>
          </a:p>
        </p:txBody>
      </p:sp>
    </p:spTree>
    <p:extLst>
      <p:ext uri="{BB962C8B-B14F-4D97-AF65-F5344CB8AC3E}">
        <p14:creationId xmlns:p14="http://schemas.microsoft.com/office/powerpoint/2010/main" val="279181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Another 2 L of fluid may be given over the following 2 to 6 hours, and an additional 2 L may be given over the following 6 to 12 </a:t>
            </a:r>
            <a:r>
              <a:rPr lang="en-US" sz="2800" dirty="0" smtClean="0"/>
              <a:t>hours.</a:t>
            </a:r>
          </a:p>
          <a:p>
            <a:r>
              <a:rPr lang="en-US" sz="2800" b="1" dirty="0" smtClean="0"/>
              <a:t>A </a:t>
            </a:r>
            <a:r>
              <a:rPr lang="en-US" sz="2800" b="1" dirty="0"/>
              <a:t>good rule of thumb for the subsequent rate of fluid administration is between 250 and 500 mL/h because faster rates have not been shown to be </a:t>
            </a:r>
            <a:r>
              <a:rPr lang="en-US" sz="2800" b="1" dirty="0" smtClean="0"/>
              <a:t>beneficial.</a:t>
            </a:r>
            <a:endParaRPr lang="en-US" sz="2800" b="1" baseline="30000" dirty="0"/>
          </a:p>
          <a:p>
            <a:r>
              <a:rPr lang="en-US" sz="2800" dirty="0" smtClean="0"/>
              <a:t>This </a:t>
            </a:r>
            <a:r>
              <a:rPr lang="en-US" sz="2800" dirty="0"/>
              <a:t>resuscitation strategy </a:t>
            </a:r>
            <a:r>
              <a:rPr lang="en-US" sz="2800" dirty="0" smtClean="0"/>
              <a:t>replete </a:t>
            </a:r>
            <a:r>
              <a:rPr lang="en-US" sz="2800" dirty="0"/>
              <a:t>approximately 50% of the fluid losses in the first 12 hours</a:t>
            </a:r>
          </a:p>
        </p:txBody>
      </p:sp>
    </p:spTree>
    <p:extLst>
      <p:ext uri="{BB962C8B-B14F-4D97-AF65-F5344CB8AC3E}">
        <p14:creationId xmlns:p14="http://schemas.microsoft.com/office/powerpoint/2010/main" val="4180292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a:t>I</a:t>
            </a:r>
            <a:r>
              <a:rPr lang="en-US" sz="3200" dirty="0" smtClean="0"/>
              <a:t>n </a:t>
            </a:r>
            <a:r>
              <a:rPr lang="en-US" sz="3200" dirty="0"/>
              <a:t>HHS, due to the larger fluid deficits, the goal is to correct one-half of the fluid deficit in the first 8 to 12 hours. </a:t>
            </a:r>
            <a:endParaRPr lang="en-US" sz="3200" dirty="0" smtClean="0"/>
          </a:p>
          <a:p>
            <a:r>
              <a:rPr lang="en-US" sz="3200" dirty="0" smtClean="0"/>
              <a:t>The </a:t>
            </a:r>
            <a:r>
              <a:rPr lang="en-US" sz="3200" dirty="0"/>
              <a:t>remaining fluid requirement is addressed in the following 12 to 36 hours during admission</a:t>
            </a:r>
            <a:r>
              <a:rPr lang="en-US" dirty="0"/>
              <a:t>.</a:t>
            </a:r>
          </a:p>
          <a:p>
            <a:endParaRPr lang="en-US" dirty="0"/>
          </a:p>
        </p:txBody>
      </p:sp>
    </p:spTree>
    <p:extLst>
      <p:ext uri="{BB962C8B-B14F-4D97-AF65-F5344CB8AC3E}">
        <p14:creationId xmlns:p14="http://schemas.microsoft.com/office/powerpoint/2010/main" val="5306559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In both DKA and HHS, when the plasma glucose level falls to between 250 and 300 mg/</a:t>
            </a:r>
            <a:r>
              <a:rPr lang="en-US" sz="2800" dirty="0" err="1"/>
              <a:t>dL</a:t>
            </a:r>
            <a:r>
              <a:rPr lang="en-US" sz="2800" dirty="0"/>
              <a:t>, dextrose-containing fluids should be initiated</a:t>
            </a:r>
            <a:r>
              <a:rPr lang="en-US" sz="2800" dirty="0" smtClean="0"/>
              <a:t>.</a:t>
            </a:r>
          </a:p>
          <a:p>
            <a:r>
              <a:rPr lang="en-US" sz="2800" smtClean="0"/>
              <a:t>Further </a:t>
            </a:r>
            <a:r>
              <a:rPr lang="en-US" sz="2800" dirty="0"/>
              <a:t>reduction in serum glucose below this range is unnecessary</a:t>
            </a:r>
          </a:p>
        </p:txBody>
      </p:sp>
    </p:spTree>
    <p:extLst>
      <p:ext uri="{BB962C8B-B14F-4D97-AF65-F5344CB8AC3E}">
        <p14:creationId xmlns:p14="http://schemas.microsoft.com/office/powerpoint/2010/main" val="8485971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smtClean="0"/>
              <a:t>5</a:t>
            </a:r>
            <a:r>
              <a:rPr lang="en-US" sz="3200" dirty="0"/>
              <a:t>% dextrose in half NS at an initial rate of 150 to 250 mL/h is a reasonable first choice</a:t>
            </a:r>
            <a:r>
              <a:rPr lang="en-US" sz="3200" dirty="0" smtClean="0"/>
              <a:t>.</a:t>
            </a:r>
          </a:p>
          <a:p>
            <a:r>
              <a:rPr lang="en-US" sz="3200" dirty="0" smtClean="0"/>
              <a:t>If </a:t>
            </a:r>
            <a:r>
              <a:rPr lang="en-US" sz="3200" dirty="0"/>
              <a:t>the serum glucose continues to fall, increasing the concentration to 10% dextrose is recommended</a:t>
            </a:r>
          </a:p>
        </p:txBody>
      </p:sp>
    </p:spTree>
    <p:extLst>
      <p:ext uri="{BB962C8B-B14F-4D97-AF65-F5344CB8AC3E}">
        <p14:creationId xmlns:p14="http://schemas.microsoft.com/office/powerpoint/2010/main" val="37057859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a:t/>
            </a:r>
            <a:br>
              <a:rPr lang="en-US" dirty="0"/>
            </a:br>
            <a:r>
              <a:rPr lang="en-US" dirty="0" smtClean="0"/>
              <a:t/>
            </a:r>
            <a:br>
              <a:rPr lang="en-US" dirty="0" smtClean="0"/>
            </a:br>
            <a:r>
              <a:rPr lang="en-US" b="1" dirty="0" smtClean="0"/>
              <a:t>Insulin</a:t>
            </a:r>
            <a:endParaRPr lang="en-US" b="1" dirty="0"/>
          </a:p>
        </p:txBody>
      </p:sp>
      <p:sp>
        <p:nvSpPr>
          <p:cNvPr id="3" name="Content Placeholder 2"/>
          <p:cNvSpPr>
            <a:spLocks noGrp="1"/>
          </p:cNvSpPr>
          <p:nvPr>
            <p:ph idx="1"/>
          </p:nvPr>
        </p:nvSpPr>
        <p:spPr/>
        <p:txBody>
          <a:bodyPr>
            <a:normAutofit/>
          </a:bodyPr>
          <a:lstStyle/>
          <a:p>
            <a:r>
              <a:rPr lang="en-US" sz="2800" b="1" dirty="0"/>
              <a:t>Volume therapy should always precede insulin therapy. </a:t>
            </a:r>
            <a:endParaRPr lang="en-US" sz="2800" b="1" dirty="0" smtClean="0"/>
          </a:p>
          <a:p>
            <a:r>
              <a:rPr lang="en-US" sz="2800" dirty="0" smtClean="0"/>
              <a:t>Insulin </a:t>
            </a:r>
            <a:r>
              <a:rPr lang="en-US" sz="2800" dirty="0"/>
              <a:t>does not need to be started at the time of diagnosis and should never be started until electrolyte results are available to prevent potentially lethal complications.</a:t>
            </a:r>
          </a:p>
          <a:p>
            <a:endParaRPr lang="en-US" sz="2800" dirty="0"/>
          </a:p>
        </p:txBody>
      </p:sp>
    </p:spTree>
    <p:extLst>
      <p:ext uri="{BB962C8B-B14F-4D97-AF65-F5344CB8AC3E}">
        <p14:creationId xmlns:p14="http://schemas.microsoft.com/office/powerpoint/2010/main" val="1123887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PATHOPHYSIOLOGY</a:t>
            </a:r>
            <a:endParaRPr lang="en-US" dirty="0"/>
          </a:p>
        </p:txBody>
      </p:sp>
      <p:sp>
        <p:nvSpPr>
          <p:cNvPr id="3" name="Content Placeholder 2"/>
          <p:cNvSpPr>
            <a:spLocks noGrp="1"/>
          </p:cNvSpPr>
          <p:nvPr>
            <p:ph idx="1"/>
          </p:nvPr>
        </p:nvSpPr>
        <p:spPr/>
        <p:txBody>
          <a:bodyPr>
            <a:normAutofit/>
          </a:bodyPr>
          <a:lstStyle/>
          <a:p>
            <a:r>
              <a:rPr lang="en-US" sz="2800" dirty="0"/>
              <a:t>Insulin normally stimulates the transference of glucose from the bloodstream into tissues of the body, where it is needed for energy, glycogen storage, and </a:t>
            </a:r>
            <a:r>
              <a:rPr lang="en-US" sz="2800" dirty="0" err="1"/>
              <a:t>lipogenesis</a:t>
            </a:r>
            <a:r>
              <a:rPr lang="en-US" sz="2800" dirty="0"/>
              <a:t>. </a:t>
            </a:r>
          </a:p>
          <a:p>
            <a:r>
              <a:rPr lang="en-US" sz="2800" dirty="0"/>
              <a:t>Insulin also inhibits hepatic gluconeogenesis, preventing further glucose production by the body.</a:t>
            </a:r>
            <a:endParaRPr lang="en-US" sz="2800" baseline="30000" dirty="0"/>
          </a:p>
          <a:p>
            <a:endParaRPr lang="en-US" sz="2800" dirty="0"/>
          </a:p>
        </p:txBody>
      </p:sp>
    </p:spTree>
    <p:extLst>
      <p:ext uri="{BB962C8B-B14F-4D97-AF65-F5344CB8AC3E}">
        <p14:creationId xmlns:p14="http://schemas.microsoft.com/office/powerpoint/2010/main" val="17468590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dirty="0"/>
              <a:t>DKA cannot be reversed without insulin. </a:t>
            </a:r>
            <a:endParaRPr lang="en-US" sz="2800" b="1" dirty="0" smtClean="0"/>
          </a:p>
          <a:p>
            <a:r>
              <a:rPr lang="en-US" sz="2800" dirty="0" smtClean="0"/>
              <a:t>Insulin </a:t>
            </a:r>
            <a:r>
              <a:rPr lang="en-US" sz="2800" dirty="0"/>
              <a:t>therapy also addresses the core physiologic derangements of DKA. </a:t>
            </a:r>
            <a:endParaRPr lang="en-US" sz="2800" dirty="0" smtClean="0"/>
          </a:p>
          <a:p>
            <a:r>
              <a:rPr lang="en-US" sz="2800" dirty="0" smtClean="0"/>
              <a:t>Insulin </a:t>
            </a:r>
            <a:r>
              <a:rPr lang="en-US" sz="2800" dirty="0"/>
              <a:t>lowers the serum glucose primarily by inhibiting gluconeogenesis rather than enhancing peripheral </a:t>
            </a:r>
            <a:r>
              <a:rPr lang="en-US" sz="2800" dirty="0" smtClean="0"/>
              <a:t>utilization.</a:t>
            </a:r>
            <a:endParaRPr lang="en-US" sz="2800" baseline="30000" dirty="0" smtClean="0"/>
          </a:p>
          <a:p>
            <a:r>
              <a:rPr lang="en-US" sz="2800" baseline="30000" dirty="0" smtClean="0"/>
              <a:t> </a:t>
            </a:r>
            <a:r>
              <a:rPr lang="en-US" sz="2800" dirty="0"/>
              <a:t>Insulin inhibits lipolysis, </a:t>
            </a:r>
            <a:r>
              <a:rPr lang="en-US" sz="2800" dirty="0" err="1"/>
              <a:t>ketogenesis</a:t>
            </a:r>
            <a:r>
              <a:rPr lang="en-US" sz="2800" dirty="0"/>
              <a:t>, and glucagon secretion, thereby decreasing the production of </a:t>
            </a:r>
            <a:r>
              <a:rPr lang="en-US" sz="2800" dirty="0" err="1"/>
              <a:t>ketoacids</a:t>
            </a:r>
            <a:r>
              <a:rPr lang="en-US" sz="2800" dirty="0"/>
              <a:t>. </a:t>
            </a:r>
          </a:p>
        </p:txBody>
      </p:sp>
    </p:spTree>
    <p:extLst>
      <p:ext uri="{BB962C8B-B14F-4D97-AF65-F5344CB8AC3E}">
        <p14:creationId xmlns:p14="http://schemas.microsoft.com/office/powerpoint/2010/main" val="15439326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Insulin allows glucose to be used as the substrate for cellular energy production. </a:t>
            </a:r>
            <a:endParaRPr lang="en-US" sz="2800" dirty="0" smtClean="0"/>
          </a:p>
          <a:p>
            <a:r>
              <a:rPr lang="en-US" sz="2800" dirty="0" smtClean="0"/>
              <a:t>This </a:t>
            </a:r>
            <a:r>
              <a:rPr lang="en-US" sz="2800" dirty="0"/>
              <a:t>causes a steady fall in serum glucose, a decreasing anion gap, and an improvement in serum </a:t>
            </a:r>
            <a:r>
              <a:rPr lang="en-US" sz="2800" dirty="0" err="1"/>
              <a:t>pH.</a:t>
            </a:r>
            <a:r>
              <a:rPr lang="en-US" sz="2800" dirty="0"/>
              <a:t> </a:t>
            </a:r>
            <a:endParaRPr lang="en-US" sz="2800" dirty="0" smtClean="0"/>
          </a:p>
          <a:p>
            <a:r>
              <a:rPr lang="en-US" sz="2800" dirty="0" smtClean="0"/>
              <a:t>In </a:t>
            </a:r>
            <a:r>
              <a:rPr lang="en-US" sz="2800" dirty="0"/>
              <a:t>HHS, insulin serves primarily to lower the serum glucose and, subsequently, the serum </a:t>
            </a:r>
            <a:r>
              <a:rPr lang="en-US" sz="2800" dirty="0" err="1"/>
              <a:t>osmolarity</a:t>
            </a:r>
            <a:r>
              <a:rPr lang="en-US" dirty="0"/>
              <a:t>.</a:t>
            </a:r>
          </a:p>
        </p:txBody>
      </p:sp>
    </p:spTree>
    <p:extLst>
      <p:ext uri="{BB962C8B-B14F-4D97-AF65-F5344CB8AC3E}">
        <p14:creationId xmlns:p14="http://schemas.microsoft.com/office/powerpoint/2010/main" val="27647600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Continuous intravenous (IV) infusion of regular insulin is the treatment of choice. </a:t>
            </a:r>
            <a:r>
              <a:rPr lang="en-US" sz="2800" dirty="0" smtClean="0"/>
              <a:t> </a:t>
            </a:r>
          </a:p>
          <a:p>
            <a:r>
              <a:rPr lang="en-US" sz="2800" dirty="0" smtClean="0"/>
              <a:t>The bolus prior </a:t>
            </a:r>
            <a:r>
              <a:rPr lang="en-US" sz="2800" dirty="0"/>
              <a:t>to continuous infusion has not proved significantly different from just starting a continuous infusion</a:t>
            </a:r>
          </a:p>
        </p:txBody>
      </p:sp>
    </p:spTree>
    <p:extLst>
      <p:ext uri="{BB962C8B-B14F-4D97-AF65-F5344CB8AC3E}">
        <p14:creationId xmlns:p14="http://schemas.microsoft.com/office/powerpoint/2010/main" val="2942746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The </a:t>
            </a:r>
            <a:r>
              <a:rPr lang="en-US" sz="2800" dirty="0"/>
              <a:t>serum glucose does not decrease in an expected manner (glucose drop of 50–75 mg/</a:t>
            </a:r>
            <a:r>
              <a:rPr lang="en-US" sz="2800" dirty="0" err="1"/>
              <a:t>dL</a:t>
            </a:r>
            <a:r>
              <a:rPr lang="en-US" sz="2800" dirty="0"/>
              <a:t> in the first hour</a:t>
            </a:r>
            <a:r>
              <a:rPr lang="en-US" sz="2800" dirty="0" smtClean="0"/>
              <a:t>).</a:t>
            </a:r>
            <a:endParaRPr lang="en-US" sz="2800" baseline="30000" dirty="0"/>
          </a:p>
          <a:p>
            <a:r>
              <a:rPr lang="en-US" sz="2800" dirty="0" smtClean="0"/>
              <a:t>In </a:t>
            </a:r>
            <a:r>
              <a:rPr lang="en-US" sz="2800" dirty="0"/>
              <a:t>these cases, the insulin infusion can be doubled every hour until a steady decline in serum glucose occurs (beginning with 0.2 </a:t>
            </a:r>
            <a:r>
              <a:rPr lang="en-US" sz="2800" dirty="0" smtClean="0"/>
              <a:t>U/kg/h)</a:t>
            </a:r>
          </a:p>
          <a:p>
            <a:r>
              <a:rPr lang="en-US" sz="2800" dirty="0"/>
              <a:t>When the fluids are changed to dextrose-containing fluids, the insulin infusion can be reduced to half (0.02–0.05 U/kg/h), with a goal of keeping the serum glucose between 150 and 200 mg/</a:t>
            </a:r>
            <a:r>
              <a:rPr lang="en-US" sz="2800" dirty="0" err="1"/>
              <a:t>dL</a:t>
            </a:r>
            <a:r>
              <a:rPr lang="en-US" sz="2800" dirty="0"/>
              <a:t> until the anion gap has resolved</a:t>
            </a:r>
          </a:p>
        </p:txBody>
      </p:sp>
    </p:spTree>
    <p:extLst>
      <p:ext uri="{BB962C8B-B14F-4D97-AF65-F5344CB8AC3E}">
        <p14:creationId xmlns:p14="http://schemas.microsoft.com/office/powerpoint/2010/main" val="13502343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A long-acting insulin </a:t>
            </a:r>
            <a:r>
              <a:rPr lang="en-US" sz="2800" dirty="0" smtClean="0"/>
              <a:t>agent, should </a:t>
            </a:r>
            <a:r>
              <a:rPr lang="en-US" sz="2800" dirty="0"/>
              <a:t>be administered subcutaneously approximately 30 minutes before a meal and 60 to 120 minutes before discontinuing the continuous insulin </a:t>
            </a:r>
            <a:r>
              <a:rPr lang="en-US" sz="2800" dirty="0" smtClean="0"/>
              <a:t>infusion.</a:t>
            </a:r>
          </a:p>
          <a:p>
            <a:r>
              <a:rPr lang="en-US" sz="2800" dirty="0" smtClean="0"/>
              <a:t>This </a:t>
            </a:r>
            <a:r>
              <a:rPr lang="en-US" sz="2800" dirty="0"/>
              <a:t>overlap allows for maintenance of steady serum insulin concentrations and for the insulin to be given at a physiologically appropriate time, preventing both a worsening hyperglycemia and a rebound into DKA</a:t>
            </a:r>
          </a:p>
        </p:txBody>
      </p:sp>
    </p:spTree>
    <p:extLst>
      <p:ext uri="{BB962C8B-B14F-4D97-AF65-F5344CB8AC3E}">
        <p14:creationId xmlns:p14="http://schemas.microsoft.com/office/powerpoint/2010/main" val="20309965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b="1" dirty="0" smtClean="0"/>
              <a:t>Potassium</a:t>
            </a:r>
            <a:endParaRPr lang="en-US" b="1" dirty="0"/>
          </a:p>
        </p:txBody>
      </p:sp>
      <p:sp>
        <p:nvSpPr>
          <p:cNvPr id="3" name="Content Placeholder 2"/>
          <p:cNvSpPr>
            <a:spLocks noGrp="1"/>
          </p:cNvSpPr>
          <p:nvPr>
            <p:ph idx="1"/>
          </p:nvPr>
        </p:nvSpPr>
        <p:spPr/>
        <p:txBody>
          <a:bodyPr/>
          <a:lstStyle/>
          <a:p>
            <a:r>
              <a:rPr lang="en-US" sz="2800" dirty="0"/>
              <a:t>Potassium is the major electrolyte of importance in discussing management of DKA and HHS. </a:t>
            </a:r>
            <a:endParaRPr lang="en-US" dirty="0" smtClean="0"/>
          </a:p>
          <a:p>
            <a:r>
              <a:rPr lang="en-US" sz="2800" dirty="0"/>
              <a:t>Repletion is guided by initial electrolyte measurements and presence of adequate urine </a:t>
            </a:r>
            <a:endParaRPr lang="en-US" sz="2800" dirty="0" smtClean="0"/>
          </a:p>
          <a:p>
            <a:r>
              <a:rPr lang="en-US" sz="2800" dirty="0" smtClean="0"/>
              <a:t>The </a:t>
            </a:r>
            <a:r>
              <a:rPr lang="en-US" sz="2800" dirty="0"/>
              <a:t>average potassium deficit is 3 to 5 </a:t>
            </a:r>
            <a:r>
              <a:rPr lang="en-US" sz="2800" dirty="0" err="1"/>
              <a:t>mEq</a:t>
            </a:r>
            <a:r>
              <a:rPr lang="en-US" sz="2800" dirty="0"/>
              <a:t>/Kg in DKA and 4 to 6 </a:t>
            </a:r>
            <a:r>
              <a:rPr lang="en-US" sz="2800" dirty="0" err="1"/>
              <a:t>mEq</a:t>
            </a:r>
            <a:r>
              <a:rPr lang="en-US" sz="2800" dirty="0"/>
              <a:t>/Kg in HHS, although it may be as high as 10 </a:t>
            </a:r>
            <a:r>
              <a:rPr lang="en-US" sz="2800" dirty="0" err="1"/>
              <a:t>mEq</a:t>
            </a:r>
            <a:r>
              <a:rPr lang="en-US" sz="2800" dirty="0"/>
              <a:t>/kg</a:t>
            </a:r>
          </a:p>
        </p:txBody>
      </p:sp>
    </p:spTree>
    <p:extLst>
      <p:ext uri="{BB962C8B-B14F-4D97-AF65-F5344CB8AC3E}">
        <p14:creationId xmlns:p14="http://schemas.microsoft.com/office/powerpoint/2010/main" val="31482458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The initial potassium level is commonly normal or high despite large total-body </a:t>
            </a:r>
            <a:r>
              <a:rPr lang="en-US" sz="2800" dirty="0" smtClean="0"/>
              <a:t>deficits </a:t>
            </a:r>
            <a:r>
              <a:rPr lang="en-US" sz="2800" dirty="0"/>
              <a:t>is due to </a:t>
            </a:r>
            <a:r>
              <a:rPr lang="en-US" sz="2800" dirty="0" err="1"/>
              <a:t>hyperosmolarity</a:t>
            </a:r>
            <a:r>
              <a:rPr lang="en-US" sz="2800" dirty="0"/>
              <a:t>, insulin deficiency, and, to a lesser extent, the intracellular exchange of potassium for hydrogen ions in the setting of severe acidosis</a:t>
            </a:r>
            <a:r>
              <a:rPr lang="en-US" sz="2800" dirty="0" smtClean="0"/>
              <a:t>.</a:t>
            </a:r>
            <a:endParaRPr lang="en-US" sz="2800" dirty="0"/>
          </a:p>
          <a:p>
            <a:r>
              <a:rPr lang="en-US" sz="2800" dirty="0"/>
              <a:t>Once adequate renal function and urine output are confirmed, hypokalemia is treated by adding 20 to 30 </a:t>
            </a:r>
            <a:r>
              <a:rPr lang="en-US" sz="2800" dirty="0" err="1"/>
              <a:t>mEq</a:t>
            </a:r>
            <a:r>
              <a:rPr lang="en-US" sz="2800" dirty="0"/>
              <a:t>/h </a:t>
            </a:r>
            <a:r>
              <a:rPr lang="en-US" sz="2800" dirty="0" smtClean="0"/>
              <a:t>of </a:t>
            </a:r>
            <a:r>
              <a:rPr lang="en-US" sz="2800" dirty="0"/>
              <a:t>KCL to 0.45% NS in the IV fluids until the serum potassium is between 3.3 and 3.5</a:t>
            </a:r>
          </a:p>
          <a:p>
            <a:r>
              <a:rPr lang="en-US" sz="2800" dirty="0" err="1"/>
              <a:t>mEq</a:t>
            </a:r>
            <a:r>
              <a:rPr lang="en-US" sz="2800" dirty="0"/>
              <a:t>/L.</a:t>
            </a:r>
          </a:p>
          <a:p>
            <a:endParaRPr lang="en-US" sz="2800" dirty="0"/>
          </a:p>
        </p:txBody>
      </p:sp>
    </p:spTree>
    <p:extLst>
      <p:ext uri="{BB962C8B-B14F-4D97-AF65-F5344CB8AC3E}">
        <p14:creationId xmlns:p14="http://schemas.microsoft.com/office/powerpoint/2010/main" val="11474009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In cases of initial hyperkalemia, potassium repletion is normally not necessary during the first several hours of therapy. </a:t>
            </a:r>
            <a:endParaRPr lang="en-US" sz="2800" dirty="0" smtClean="0"/>
          </a:p>
          <a:p>
            <a:r>
              <a:rPr lang="en-US" sz="2800" dirty="0" smtClean="0"/>
              <a:t>If </a:t>
            </a:r>
            <a:r>
              <a:rPr lang="en-US" sz="2800" dirty="0"/>
              <a:t>the initial potassium level is normal (3.3–5.0 </a:t>
            </a:r>
            <a:r>
              <a:rPr lang="en-US" sz="2800" dirty="0" err="1"/>
              <a:t>mEq</a:t>
            </a:r>
            <a:r>
              <a:rPr lang="en-US" sz="2800" dirty="0"/>
              <a:t>/L), 20 to 30 </a:t>
            </a:r>
            <a:r>
              <a:rPr lang="en-US" sz="2800" dirty="0" err="1"/>
              <a:t>mEq</a:t>
            </a:r>
            <a:r>
              <a:rPr lang="en-US" sz="2800" dirty="0"/>
              <a:t> KCL can be added to each subsequent liter of fluid with a goal of keeping serum potassium in a physiologic normal range (4–5 </a:t>
            </a:r>
            <a:r>
              <a:rPr lang="en-US" sz="2800" dirty="0" err="1"/>
              <a:t>mEq</a:t>
            </a:r>
            <a:r>
              <a:rPr lang="en-US" sz="2800" dirty="0"/>
              <a:t>/L). </a:t>
            </a:r>
          </a:p>
        </p:txBody>
      </p:sp>
    </p:spTree>
    <p:extLst>
      <p:ext uri="{BB962C8B-B14F-4D97-AF65-F5344CB8AC3E}">
        <p14:creationId xmlns:p14="http://schemas.microsoft.com/office/powerpoint/2010/main" val="8748997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Total body potassium depletion is usually greater in HHS than in DKA, with an average requirement of 20–30 </a:t>
            </a:r>
            <a:r>
              <a:rPr lang="en-US" sz="2800" dirty="0" err="1"/>
              <a:t>mEq</a:t>
            </a:r>
            <a:r>
              <a:rPr lang="en-US" sz="2800" dirty="0"/>
              <a:t>/h. </a:t>
            </a:r>
            <a:endParaRPr lang="en-US" sz="2800" dirty="0" smtClean="0"/>
          </a:p>
          <a:p>
            <a:r>
              <a:rPr lang="en-US" sz="2800" dirty="0" smtClean="0"/>
              <a:t>Furthermore</a:t>
            </a:r>
            <a:r>
              <a:rPr lang="en-US" sz="2800" dirty="0"/>
              <a:t>, because there is no underlying acidosis in HHS, the intracellular shift of potassium is accelerated in response to treatment.</a:t>
            </a:r>
          </a:p>
          <a:p>
            <a:endParaRPr lang="en-US" dirty="0"/>
          </a:p>
        </p:txBody>
      </p:sp>
    </p:spTree>
    <p:extLst>
      <p:ext uri="{BB962C8B-B14F-4D97-AF65-F5344CB8AC3E}">
        <p14:creationId xmlns:p14="http://schemas.microsoft.com/office/powerpoint/2010/main" val="8375003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t>Frequent re-evaluation of serum electrolytes is recommended due to the rapid electrolyte shifts that occur during therapy and guides subsequent replacement. </a:t>
            </a:r>
            <a:endParaRPr lang="en-US" sz="2800" dirty="0" smtClean="0"/>
          </a:p>
          <a:p>
            <a:r>
              <a:rPr lang="en-US" sz="2800" dirty="0" smtClean="0"/>
              <a:t>In </a:t>
            </a:r>
            <a:r>
              <a:rPr lang="en-US" sz="2800" dirty="0"/>
              <a:t>the setting of renal impairment and/or oliguria, potassium replacement must be decreased and should only occur when either the serum potassium is less than 4 </a:t>
            </a:r>
            <a:r>
              <a:rPr lang="en-US" sz="2800" dirty="0" err="1"/>
              <a:t>mEq</a:t>
            </a:r>
            <a:r>
              <a:rPr lang="en-US" sz="2800" dirty="0"/>
              <a:t>/L or an ECG shows signs </a:t>
            </a:r>
            <a:r>
              <a:rPr lang="en-US" sz="2800" dirty="0" smtClean="0"/>
              <a:t>of hypokalemia</a:t>
            </a:r>
            <a:r>
              <a:rPr lang="en-US" sz="2800" dirty="0"/>
              <a:t>.</a:t>
            </a:r>
            <a:r>
              <a:rPr lang="en-US" sz="2800" dirty="0" smtClean="0"/>
              <a:t> </a:t>
            </a:r>
            <a:endParaRPr lang="en-US" sz="2800" dirty="0"/>
          </a:p>
        </p:txBody>
      </p:sp>
    </p:spTree>
    <p:extLst>
      <p:ext uri="{BB962C8B-B14F-4D97-AF65-F5344CB8AC3E}">
        <p14:creationId xmlns:p14="http://schemas.microsoft.com/office/powerpoint/2010/main" val="26303513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sz="2800" dirty="0"/>
              <a:t>When insulin is absent, hepatic gluconeogenesis continues, yet glucose cannot move into the cells and instead builds up in the bloodstream. </a:t>
            </a:r>
            <a:endParaRPr lang="en-US" sz="2800" dirty="0" smtClean="0"/>
          </a:p>
          <a:p>
            <a:r>
              <a:rPr lang="en-US" sz="2800" dirty="0" smtClean="0"/>
              <a:t>This </a:t>
            </a:r>
            <a:r>
              <a:rPr lang="en-US" sz="2800" dirty="0"/>
              <a:t>elevated glucose leads to osmotic diuresis and dehydration.</a:t>
            </a:r>
          </a:p>
          <a:p>
            <a:r>
              <a:rPr lang="en-US" sz="2800" dirty="0"/>
              <a:t>In </a:t>
            </a:r>
            <a:r>
              <a:rPr lang="en-US" sz="2800" dirty="0" smtClean="0"/>
              <a:t>DKA </a:t>
            </a:r>
            <a:r>
              <a:rPr lang="en-US" sz="2800" dirty="0"/>
              <a:t>There is an increase in the aforementioned ICRHs: glucagon, </a:t>
            </a:r>
            <a:r>
              <a:rPr lang="en-US" sz="2800" dirty="0" err="1"/>
              <a:t>catecholamines</a:t>
            </a:r>
            <a:r>
              <a:rPr lang="en-US" sz="2800" dirty="0"/>
              <a:t>, cortisol, and growth </a:t>
            </a:r>
            <a:r>
              <a:rPr lang="en-US" sz="2800" dirty="0" smtClean="0"/>
              <a:t>hormones.</a:t>
            </a:r>
            <a:endParaRPr lang="en-US" sz="2800" baseline="30000" dirty="0"/>
          </a:p>
          <a:p>
            <a:r>
              <a:rPr lang="en-US" sz="2800" baseline="30000" dirty="0" smtClean="0"/>
              <a:t> </a:t>
            </a:r>
            <a:r>
              <a:rPr lang="en-US" sz="2800" dirty="0"/>
              <a:t>These stress hormones stimulate lipolysis, which leads to free fatty acid oxidation into the ketone bodies, acetone, acetoacetate, and b-3-hydroxybutyrate, the last being the primary contributor to the resultant metabolic </a:t>
            </a:r>
            <a:r>
              <a:rPr lang="en-US" sz="2800" dirty="0" smtClean="0"/>
              <a:t>acidosis.</a:t>
            </a:r>
            <a:r>
              <a:rPr lang="en-US" dirty="0" smtClean="0"/>
              <a:t> </a:t>
            </a:r>
            <a:endParaRPr lang="en-US" dirty="0"/>
          </a:p>
        </p:txBody>
      </p:sp>
    </p:spTree>
    <p:extLst>
      <p:ext uri="{BB962C8B-B14F-4D97-AF65-F5344CB8AC3E}">
        <p14:creationId xmlns:p14="http://schemas.microsoft.com/office/powerpoint/2010/main" val="13345015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grpSp>
        <p:nvGrpSpPr>
          <p:cNvPr id="4" name="Group 3"/>
          <p:cNvGrpSpPr/>
          <p:nvPr/>
        </p:nvGrpSpPr>
        <p:grpSpPr>
          <a:xfrm>
            <a:off x="1026543" y="286603"/>
            <a:ext cx="11507638" cy="5881284"/>
            <a:chOff x="0" y="0"/>
            <a:chExt cx="5165043" cy="1238403"/>
          </a:xfrm>
        </p:grpSpPr>
        <p:sp>
          <p:nvSpPr>
            <p:cNvPr id="5" name="Shape 14301"/>
            <p:cNvSpPr/>
            <p:nvPr/>
          </p:nvSpPr>
          <p:spPr>
            <a:xfrm>
              <a:off x="12960" y="5042"/>
              <a:ext cx="4276078" cy="290881"/>
            </a:xfrm>
            <a:custGeom>
              <a:avLst/>
              <a:gdLst/>
              <a:ahLst/>
              <a:cxnLst/>
              <a:rect l="0" t="0" r="0" b="0"/>
              <a:pathLst>
                <a:path w="4276078" h="290881">
                  <a:moveTo>
                    <a:pt x="0" y="0"/>
                  </a:moveTo>
                  <a:lnTo>
                    <a:pt x="4276078" y="0"/>
                  </a:lnTo>
                  <a:lnTo>
                    <a:pt x="4276078" y="290881"/>
                  </a:lnTo>
                  <a:lnTo>
                    <a:pt x="0" y="290881"/>
                  </a:lnTo>
                  <a:lnTo>
                    <a:pt x="0" y="0"/>
                  </a:lnTo>
                </a:path>
              </a:pathLst>
            </a:custGeom>
            <a:ln w="0" cap="rnd">
              <a:round/>
            </a:ln>
          </p:spPr>
          <p:style>
            <a:lnRef idx="0">
              <a:srgbClr val="000000">
                <a:alpha val="0"/>
              </a:srgbClr>
            </a:lnRef>
            <a:fillRef idx="1">
              <a:srgbClr val="CCCCCC"/>
            </a:fillRef>
            <a:effectRef idx="0">
              <a:scrgbClr r="0" g="0" b="0"/>
            </a:effectRef>
            <a:fontRef idx="none"/>
          </p:style>
          <p:txBody>
            <a:bodyPr/>
            <a:lstStyle/>
            <a:p>
              <a:endParaRPr lang="en-US"/>
            </a:p>
          </p:txBody>
        </p:sp>
        <p:sp>
          <p:nvSpPr>
            <p:cNvPr id="6" name="Shape 948"/>
            <p:cNvSpPr/>
            <p:nvPr/>
          </p:nvSpPr>
          <p:spPr>
            <a:xfrm>
              <a:off x="4289051" y="0"/>
              <a:ext cx="12960" cy="295923"/>
            </a:xfrm>
            <a:custGeom>
              <a:avLst/>
              <a:gdLst/>
              <a:ahLst/>
              <a:cxnLst/>
              <a:rect l="0" t="0" r="0" b="0"/>
              <a:pathLst>
                <a:path w="12960" h="295923">
                  <a:moveTo>
                    <a:pt x="0" y="0"/>
                  </a:moveTo>
                  <a:lnTo>
                    <a:pt x="12954" y="0"/>
                  </a:lnTo>
                  <a:lnTo>
                    <a:pt x="12960" y="0"/>
                  </a:lnTo>
                  <a:lnTo>
                    <a:pt x="12960" y="295923"/>
                  </a:lnTo>
                  <a:lnTo>
                    <a:pt x="0" y="295923"/>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7" name="Shape 949"/>
            <p:cNvSpPr/>
            <p:nvPr/>
          </p:nvSpPr>
          <p:spPr>
            <a:xfrm>
              <a:off x="0" y="0"/>
              <a:ext cx="12960" cy="295923"/>
            </a:xfrm>
            <a:custGeom>
              <a:avLst/>
              <a:gdLst/>
              <a:ahLst/>
              <a:cxnLst/>
              <a:rect l="0" t="0" r="0" b="0"/>
              <a:pathLst>
                <a:path w="12960" h="295923">
                  <a:moveTo>
                    <a:pt x="0" y="0"/>
                  </a:moveTo>
                  <a:lnTo>
                    <a:pt x="12960" y="0"/>
                  </a:lnTo>
                  <a:lnTo>
                    <a:pt x="12960" y="295923"/>
                  </a:lnTo>
                  <a:lnTo>
                    <a:pt x="6" y="295923"/>
                  </a:lnTo>
                  <a:lnTo>
                    <a:pt x="0" y="295923"/>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8" name="Shape 14302"/>
            <p:cNvSpPr/>
            <p:nvPr/>
          </p:nvSpPr>
          <p:spPr>
            <a:xfrm>
              <a:off x="12960" y="0"/>
              <a:ext cx="4276078" cy="12959"/>
            </a:xfrm>
            <a:custGeom>
              <a:avLst/>
              <a:gdLst/>
              <a:ahLst/>
              <a:cxnLst/>
              <a:rect l="0" t="0" r="0" b="0"/>
              <a:pathLst>
                <a:path w="4276078" h="12959">
                  <a:moveTo>
                    <a:pt x="0" y="0"/>
                  </a:moveTo>
                  <a:lnTo>
                    <a:pt x="4276078" y="0"/>
                  </a:lnTo>
                  <a:lnTo>
                    <a:pt x="4276078" y="12959"/>
                  </a:lnTo>
                  <a:lnTo>
                    <a:pt x="0" y="12959"/>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9" name="Shape 951"/>
            <p:cNvSpPr/>
            <p:nvPr/>
          </p:nvSpPr>
          <p:spPr>
            <a:xfrm>
              <a:off x="4289051" y="295923"/>
              <a:ext cx="12954" cy="942480"/>
            </a:xfrm>
            <a:custGeom>
              <a:avLst/>
              <a:gdLst/>
              <a:ahLst/>
              <a:cxnLst/>
              <a:rect l="0" t="0" r="0" b="0"/>
              <a:pathLst>
                <a:path w="12954" h="942480">
                  <a:moveTo>
                    <a:pt x="0" y="0"/>
                  </a:moveTo>
                  <a:lnTo>
                    <a:pt x="12954" y="0"/>
                  </a:lnTo>
                  <a:lnTo>
                    <a:pt x="12954" y="942480"/>
                  </a:lnTo>
                  <a:lnTo>
                    <a:pt x="0" y="930237"/>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0" name="Shape 952"/>
            <p:cNvSpPr/>
            <p:nvPr/>
          </p:nvSpPr>
          <p:spPr>
            <a:xfrm>
              <a:off x="7" y="1226160"/>
              <a:ext cx="4301998" cy="12243"/>
            </a:xfrm>
            <a:custGeom>
              <a:avLst/>
              <a:gdLst/>
              <a:ahLst/>
              <a:cxnLst/>
              <a:rect l="0" t="0" r="0" b="0"/>
              <a:pathLst>
                <a:path w="4301998" h="12243">
                  <a:moveTo>
                    <a:pt x="12954" y="0"/>
                  </a:moveTo>
                  <a:lnTo>
                    <a:pt x="4289044" y="0"/>
                  </a:lnTo>
                  <a:lnTo>
                    <a:pt x="4301998" y="12243"/>
                  </a:lnTo>
                  <a:lnTo>
                    <a:pt x="0" y="12243"/>
                  </a:lnTo>
                  <a:lnTo>
                    <a:pt x="12954"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1" name="Shape 953"/>
            <p:cNvSpPr/>
            <p:nvPr/>
          </p:nvSpPr>
          <p:spPr>
            <a:xfrm>
              <a:off x="6" y="295923"/>
              <a:ext cx="12954" cy="942480"/>
            </a:xfrm>
            <a:custGeom>
              <a:avLst/>
              <a:gdLst/>
              <a:ahLst/>
              <a:cxnLst/>
              <a:rect l="0" t="0" r="0" b="0"/>
              <a:pathLst>
                <a:path w="12954" h="942480">
                  <a:moveTo>
                    <a:pt x="0" y="0"/>
                  </a:moveTo>
                  <a:lnTo>
                    <a:pt x="12954" y="0"/>
                  </a:lnTo>
                  <a:lnTo>
                    <a:pt x="12954" y="930237"/>
                  </a:lnTo>
                  <a:lnTo>
                    <a:pt x="0" y="942480"/>
                  </a:lnTo>
                  <a:lnTo>
                    <a:pt x="0" y="0"/>
                  </a:lnTo>
                  <a:close/>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2" name="Shape 14303"/>
            <p:cNvSpPr/>
            <p:nvPr/>
          </p:nvSpPr>
          <p:spPr>
            <a:xfrm>
              <a:off x="88564" y="473024"/>
              <a:ext cx="1239838" cy="12967"/>
            </a:xfrm>
            <a:custGeom>
              <a:avLst/>
              <a:gdLst/>
              <a:ahLst/>
              <a:cxnLst/>
              <a:rect l="0" t="0" r="0" b="0"/>
              <a:pathLst>
                <a:path w="1239838" h="12967">
                  <a:moveTo>
                    <a:pt x="0" y="0"/>
                  </a:moveTo>
                  <a:lnTo>
                    <a:pt x="1239838" y="0"/>
                  </a:lnTo>
                  <a:lnTo>
                    <a:pt x="1239838" y="12967"/>
                  </a:lnTo>
                  <a:lnTo>
                    <a:pt x="0" y="12967"/>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3" name="Shape 14304"/>
            <p:cNvSpPr/>
            <p:nvPr/>
          </p:nvSpPr>
          <p:spPr>
            <a:xfrm>
              <a:off x="1328414" y="473024"/>
              <a:ext cx="2885034" cy="12967"/>
            </a:xfrm>
            <a:custGeom>
              <a:avLst/>
              <a:gdLst/>
              <a:ahLst/>
              <a:cxnLst/>
              <a:rect l="0" t="0" r="0" b="0"/>
              <a:pathLst>
                <a:path w="2885034" h="12967">
                  <a:moveTo>
                    <a:pt x="0" y="0"/>
                  </a:moveTo>
                  <a:lnTo>
                    <a:pt x="2885034" y="0"/>
                  </a:lnTo>
                  <a:lnTo>
                    <a:pt x="2885034" y="12967"/>
                  </a:lnTo>
                  <a:lnTo>
                    <a:pt x="0" y="12967"/>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4" name="Shape 14305"/>
            <p:cNvSpPr/>
            <p:nvPr/>
          </p:nvSpPr>
          <p:spPr>
            <a:xfrm>
              <a:off x="88564" y="624951"/>
              <a:ext cx="1239838" cy="9144"/>
            </a:xfrm>
            <a:custGeom>
              <a:avLst/>
              <a:gdLst/>
              <a:ahLst/>
              <a:cxnLst/>
              <a:rect l="0" t="0" r="0" b="0"/>
              <a:pathLst>
                <a:path w="1239838" h="9144">
                  <a:moveTo>
                    <a:pt x="0" y="0"/>
                  </a:moveTo>
                  <a:lnTo>
                    <a:pt x="1239838" y="0"/>
                  </a:lnTo>
                  <a:lnTo>
                    <a:pt x="1239838"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5" name="Shape 14306"/>
            <p:cNvSpPr/>
            <p:nvPr/>
          </p:nvSpPr>
          <p:spPr>
            <a:xfrm>
              <a:off x="1226166" y="624951"/>
              <a:ext cx="2987281" cy="9144"/>
            </a:xfrm>
            <a:custGeom>
              <a:avLst/>
              <a:gdLst/>
              <a:ahLst/>
              <a:cxnLst/>
              <a:rect l="0" t="0" r="0" b="0"/>
              <a:pathLst>
                <a:path w="2987281" h="9144">
                  <a:moveTo>
                    <a:pt x="0" y="0"/>
                  </a:moveTo>
                  <a:lnTo>
                    <a:pt x="2987281" y="0"/>
                  </a:lnTo>
                  <a:lnTo>
                    <a:pt x="2987281"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6" name="Shape 14307"/>
            <p:cNvSpPr/>
            <p:nvPr/>
          </p:nvSpPr>
          <p:spPr>
            <a:xfrm>
              <a:off x="88564" y="776882"/>
              <a:ext cx="1239838" cy="9144"/>
            </a:xfrm>
            <a:custGeom>
              <a:avLst/>
              <a:gdLst/>
              <a:ahLst/>
              <a:cxnLst/>
              <a:rect l="0" t="0" r="0" b="0"/>
              <a:pathLst>
                <a:path w="1239838" h="9144">
                  <a:moveTo>
                    <a:pt x="0" y="0"/>
                  </a:moveTo>
                  <a:lnTo>
                    <a:pt x="1239838" y="0"/>
                  </a:lnTo>
                  <a:lnTo>
                    <a:pt x="1239838"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7" name="Shape 14308"/>
            <p:cNvSpPr/>
            <p:nvPr/>
          </p:nvSpPr>
          <p:spPr>
            <a:xfrm>
              <a:off x="1226166" y="776882"/>
              <a:ext cx="2987281" cy="9144"/>
            </a:xfrm>
            <a:custGeom>
              <a:avLst/>
              <a:gdLst/>
              <a:ahLst/>
              <a:cxnLst/>
              <a:rect l="0" t="0" r="0" b="0"/>
              <a:pathLst>
                <a:path w="2987281" h="9144">
                  <a:moveTo>
                    <a:pt x="0" y="0"/>
                  </a:moveTo>
                  <a:lnTo>
                    <a:pt x="2987281" y="0"/>
                  </a:lnTo>
                  <a:lnTo>
                    <a:pt x="2987281"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8" name="Shape 14309"/>
            <p:cNvSpPr/>
            <p:nvPr/>
          </p:nvSpPr>
          <p:spPr>
            <a:xfrm>
              <a:off x="88564" y="928795"/>
              <a:ext cx="1239838" cy="9144"/>
            </a:xfrm>
            <a:custGeom>
              <a:avLst/>
              <a:gdLst/>
              <a:ahLst/>
              <a:cxnLst/>
              <a:rect l="0" t="0" r="0" b="0"/>
              <a:pathLst>
                <a:path w="1239838" h="9144">
                  <a:moveTo>
                    <a:pt x="0" y="0"/>
                  </a:moveTo>
                  <a:lnTo>
                    <a:pt x="1239838" y="0"/>
                  </a:lnTo>
                  <a:lnTo>
                    <a:pt x="1239838"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19" name="Shape 14310"/>
            <p:cNvSpPr/>
            <p:nvPr/>
          </p:nvSpPr>
          <p:spPr>
            <a:xfrm>
              <a:off x="1226166" y="928795"/>
              <a:ext cx="2987281" cy="9144"/>
            </a:xfrm>
            <a:custGeom>
              <a:avLst/>
              <a:gdLst/>
              <a:ahLst/>
              <a:cxnLst/>
              <a:rect l="0" t="0" r="0" b="0"/>
              <a:pathLst>
                <a:path w="2987281" h="9144">
                  <a:moveTo>
                    <a:pt x="0" y="0"/>
                  </a:moveTo>
                  <a:lnTo>
                    <a:pt x="2987281" y="0"/>
                  </a:lnTo>
                  <a:lnTo>
                    <a:pt x="2987281" y="9144"/>
                  </a:lnTo>
                  <a:lnTo>
                    <a:pt x="0" y="9144"/>
                  </a:lnTo>
                  <a:lnTo>
                    <a:pt x="0" y="0"/>
                  </a:lnTo>
                </a:path>
              </a:pathLst>
            </a:custGeom>
            <a:ln w="0" cap="rnd">
              <a:round/>
            </a:ln>
          </p:spPr>
          <p:style>
            <a:lnRef idx="1">
              <a:srgbClr val="000000"/>
            </a:lnRef>
            <a:fillRef idx="1">
              <a:srgbClr val="000000"/>
            </a:fillRef>
            <a:effectRef idx="0">
              <a:scrgbClr r="0" g="0" b="0"/>
            </a:effectRef>
            <a:fontRef idx="none"/>
          </p:style>
          <p:txBody>
            <a:bodyPr/>
            <a:lstStyle/>
            <a:p>
              <a:endParaRPr lang="en-US"/>
            </a:p>
          </p:txBody>
        </p:sp>
        <p:sp>
          <p:nvSpPr>
            <p:cNvPr id="20" name="Rectangle 19"/>
            <p:cNvSpPr/>
            <p:nvPr/>
          </p:nvSpPr>
          <p:spPr>
            <a:xfrm>
              <a:off x="88562" y="54108"/>
              <a:ext cx="416329"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endParaRPr lang="en-US" sz="9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1" name="Rectangle 20"/>
            <p:cNvSpPr/>
            <p:nvPr/>
          </p:nvSpPr>
          <p:spPr>
            <a:xfrm>
              <a:off x="88562" y="174346"/>
              <a:ext cx="2188150"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Potassium</a:t>
              </a:r>
              <a:r>
                <a:rPr lang="en-US" sz="14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repletion</a:t>
              </a:r>
              <a:r>
                <a:rPr lang="en-US" sz="14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4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DKA</a:t>
              </a:r>
              <a:r>
                <a:rPr lang="en-US" sz="14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and</a:t>
              </a:r>
              <a:r>
                <a:rPr lang="en-US" sz="14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HHS</a:t>
              </a:r>
            </a:p>
          </p:txBody>
        </p:sp>
        <p:sp>
          <p:nvSpPr>
            <p:cNvPr id="22" name="Rectangle 21"/>
            <p:cNvSpPr/>
            <p:nvPr/>
          </p:nvSpPr>
          <p:spPr>
            <a:xfrm>
              <a:off x="88562" y="376665"/>
              <a:ext cx="1511811"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Serum</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Potassium</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mEq</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t>
              </a:r>
            </a:p>
          </p:txBody>
        </p:sp>
        <p:sp>
          <p:nvSpPr>
            <p:cNvPr id="23" name="Rectangle 22"/>
            <p:cNvSpPr/>
            <p:nvPr/>
          </p:nvSpPr>
          <p:spPr>
            <a:xfrm>
              <a:off x="1328429" y="376665"/>
              <a:ext cx="568811"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Repletion</a:t>
              </a:r>
            </a:p>
          </p:txBody>
        </p:sp>
        <p:sp>
          <p:nvSpPr>
            <p:cNvPr id="24" name="Rectangle 23"/>
            <p:cNvSpPr/>
            <p:nvPr/>
          </p:nvSpPr>
          <p:spPr>
            <a:xfrm>
              <a:off x="88562" y="528586"/>
              <a:ext cx="251024"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&gt;5.3</a:t>
              </a:r>
            </a:p>
          </p:txBody>
        </p:sp>
        <p:sp>
          <p:nvSpPr>
            <p:cNvPr id="25" name="Rectangle 24"/>
            <p:cNvSpPr/>
            <p:nvPr/>
          </p:nvSpPr>
          <p:spPr>
            <a:xfrm>
              <a:off x="1328400" y="528586"/>
              <a:ext cx="1614480"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repletion,</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repeat</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t>
              </a:r>
            </a:p>
          </p:txBody>
        </p:sp>
        <p:sp>
          <p:nvSpPr>
            <p:cNvPr id="26" name="Rectangle 25"/>
            <p:cNvSpPr/>
            <p:nvPr/>
          </p:nvSpPr>
          <p:spPr>
            <a:xfrm>
              <a:off x="88562" y="680508"/>
              <a:ext cx="412694"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4.0–5.3</a:t>
              </a:r>
            </a:p>
          </p:txBody>
        </p:sp>
        <p:sp>
          <p:nvSpPr>
            <p:cNvPr id="27" name="Rectangle 26"/>
            <p:cNvSpPr/>
            <p:nvPr/>
          </p:nvSpPr>
          <p:spPr>
            <a:xfrm>
              <a:off x="1328400" y="680508"/>
              <a:ext cx="1885936"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Add</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mEq</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KCl</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IV</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fluids.</a:t>
              </a:r>
            </a:p>
          </p:txBody>
        </p:sp>
        <p:sp>
          <p:nvSpPr>
            <p:cNvPr id="28" name="Rectangle 27"/>
            <p:cNvSpPr/>
            <p:nvPr/>
          </p:nvSpPr>
          <p:spPr>
            <a:xfrm>
              <a:off x="88562" y="831709"/>
              <a:ext cx="488923"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3.5–&lt;4.0</a:t>
              </a:r>
            </a:p>
          </p:txBody>
        </p:sp>
        <p:sp>
          <p:nvSpPr>
            <p:cNvPr id="29" name="Rectangle 28"/>
            <p:cNvSpPr/>
            <p:nvPr/>
          </p:nvSpPr>
          <p:spPr>
            <a:xfrm>
              <a:off x="1328400" y="831709"/>
              <a:ext cx="1885936" cy="122545"/>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Add</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mEq</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KCl</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a:t>
              </a:r>
              <a:r>
                <a:rPr lang="en-US" sz="1200" spc="5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IV</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fluids.</a:t>
              </a:r>
            </a:p>
          </p:txBody>
        </p:sp>
        <p:sp>
          <p:nvSpPr>
            <p:cNvPr id="30" name="Rectangle 29"/>
            <p:cNvSpPr/>
            <p:nvPr/>
          </p:nvSpPr>
          <p:spPr>
            <a:xfrm>
              <a:off x="88562" y="983631"/>
              <a:ext cx="251024"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&lt;3.5</a:t>
              </a:r>
            </a:p>
          </p:txBody>
        </p:sp>
        <p:sp>
          <p:nvSpPr>
            <p:cNvPr id="31" name="Rectangle 30"/>
            <p:cNvSpPr/>
            <p:nvPr/>
          </p:nvSpPr>
          <p:spPr>
            <a:xfrm>
              <a:off x="1328400" y="983631"/>
              <a:ext cx="3836643"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Hold</a:t>
              </a:r>
              <a:r>
                <a:rPr lang="en-US" sz="1200" spc="4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insulin.</a:t>
              </a:r>
              <a:r>
                <a:rPr lang="en-US" sz="1200" spc="3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Add</a:t>
              </a:r>
              <a:r>
                <a:rPr lang="en-US" sz="1200" spc="4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20–60</a:t>
              </a:r>
              <a:r>
                <a:rPr lang="en-US" sz="1200" spc="4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mEq</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/L/h</a:t>
              </a:r>
              <a:r>
                <a:rPr lang="en-US" sz="1200" spc="4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a:t>
              </a:r>
              <a:r>
                <a:rPr lang="en-US" sz="1200" spc="3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IV</a:t>
              </a:r>
              <a:r>
                <a:rPr lang="en-US" sz="1200" spc="3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fluids,</a:t>
              </a:r>
              <a:r>
                <a:rPr lang="en-US" sz="1200" spc="3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place</a:t>
              </a:r>
              <a:r>
                <a:rPr lang="en-US" sz="1200" spc="4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on</a:t>
              </a:r>
              <a:r>
                <a:rPr lang="en-US" sz="1200" spc="35"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continuous</a:t>
              </a:r>
            </a:p>
          </p:txBody>
        </p:sp>
        <p:sp>
          <p:nvSpPr>
            <p:cNvPr id="32" name="Rectangle 31"/>
            <p:cNvSpPr/>
            <p:nvPr/>
          </p:nvSpPr>
          <p:spPr>
            <a:xfrm>
              <a:off x="1423434" y="1103868"/>
              <a:ext cx="954775" cy="122546"/>
            </a:xfrm>
            <a:prstGeom prst="rect">
              <a:avLst/>
            </a:prstGeom>
            <a:ln>
              <a:noFill/>
            </a:ln>
          </p:spPr>
          <p:txBody>
            <a:bodyPr vert="horz" lIns="0" tIns="0" rIns="0" bIns="0" rtlCol="0">
              <a:noAutofit/>
            </a:bodyPr>
            <a:lstStyle/>
            <a:p>
              <a:pPr marL="0" marR="0" indent="0" algn="l">
                <a:lnSpc>
                  <a:spcPct val="107000"/>
                </a:lnSpc>
                <a:spcBef>
                  <a:spcPts val="0"/>
                </a:spcBef>
                <a:spcAft>
                  <a:spcPts val="800"/>
                </a:spcAft>
              </a:pP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cardiac</a:t>
              </a:r>
              <a:r>
                <a:rPr lang="en-US" sz="1200" spc="6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monitor.</a:t>
              </a:r>
            </a:p>
          </p:txBody>
        </p:sp>
      </p:grpSp>
    </p:spTree>
    <p:extLst>
      <p:ext uri="{BB962C8B-B14F-4D97-AF65-F5344CB8AC3E}">
        <p14:creationId xmlns:p14="http://schemas.microsoft.com/office/powerpoint/2010/main" val="21548167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b="1" dirty="0" smtClean="0"/>
              <a:t>Bicarbonate</a:t>
            </a:r>
            <a:endParaRPr lang="en-US" b="1" dirty="0"/>
          </a:p>
        </p:txBody>
      </p:sp>
      <p:sp>
        <p:nvSpPr>
          <p:cNvPr id="3" name="Content Placeholder 2"/>
          <p:cNvSpPr>
            <a:spLocks noGrp="1"/>
          </p:cNvSpPr>
          <p:nvPr>
            <p:ph idx="1"/>
          </p:nvPr>
        </p:nvSpPr>
        <p:spPr/>
        <p:txBody>
          <a:bodyPr>
            <a:normAutofit/>
          </a:bodyPr>
          <a:lstStyle/>
          <a:p>
            <a:r>
              <a:rPr lang="en-US" sz="2800" dirty="0"/>
              <a:t>The use of bicarbonate </a:t>
            </a:r>
            <a:r>
              <a:rPr lang="en-US" sz="2800" dirty="0" smtClean="0"/>
              <a:t>currently </a:t>
            </a:r>
            <a:r>
              <a:rPr lang="en-US" sz="2800" dirty="0"/>
              <a:t>it is not recommended in the treatment of most cases of DKA and has no role in the treatment of </a:t>
            </a:r>
            <a:r>
              <a:rPr lang="en-US" sz="2800" dirty="0" smtClean="0"/>
              <a:t>HHS.</a:t>
            </a:r>
            <a:endParaRPr lang="en-US" sz="2800" baseline="30000" dirty="0"/>
          </a:p>
          <a:p>
            <a:r>
              <a:rPr lang="en-US" sz="2800" dirty="0" smtClean="0"/>
              <a:t>Bicarbonate </a:t>
            </a:r>
            <a:r>
              <a:rPr lang="en-US" sz="2800" dirty="0"/>
              <a:t>therapy does not alter patient outcomes nor does it increase the rate at which the pH is corrected. </a:t>
            </a:r>
            <a:endParaRPr lang="en-US" sz="2800" dirty="0" smtClean="0"/>
          </a:p>
          <a:p>
            <a:r>
              <a:rPr lang="en-US" sz="2800" dirty="0" smtClean="0"/>
              <a:t>Potential </a:t>
            </a:r>
            <a:r>
              <a:rPr lang="en-US" sz="2800" dirty="0"/>
              <a:t>risks of bicarbonate use include hypokalemia, rebound metabolic alkalosis, and potential delay in improvement of both </a:t>
            </a:r>
            <a:r>
              <a:rPr lang="en-US" sz="2800" dirty="0" err="1"/>
              <a:t>hyperosmolarity</a:t>
            </a:r>
            <a:r>
              <a:rPr lang="en-US" sz="2800" dirty="0"/>
              <a:t> and ketosis.</a:t>
            </a:r>
          </a:p>
        </p:txBody>
      </p:sp>
    </p:spTree>
    <p:extLst>
      <p:ext uri="{BB962C8B-B14F-4D97-AF65-F5344CB8AC3E}">
        <p14:creationId xmlns:p14="http://schemas.microsoft.com/office/powerpoint/2010/main" val="31099514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The </a:t>
            </a:r>
            <a:r>
              <a:rPr lang="en-US" sz="2800" dirty="0"/>
              <a:t>American Diabetes Association guidelines suggest using bicarbonate when the serum pH is less than 6.9 and may likely only apply when patients also have concomitant cardiogenic shock, respiratory failure, or renal failure</a:t>
            </a:r>
            <a:r>
              <a:rPr lang="en-US" sz="2800" dirty="0" smtClean="0"/>
              <a:t>.</a:t>
            </a:r>
            <a:endParaRPr lang="en-US" sz="2800" baseline="30000" dirty="0"/>
          </a:p>
          <a:p>
            <a:r>
              <a:rPr lang="en-US" sz="2800" baseline="30000" dirty="0" smtClean="0"/>
              <a:t> </a:t>
            </a:r>
            <a:r>
              <a:rPr lang="en-US" sz="2800" dirty="0"/>
              <a:t>Even this recommendation is controversial, however, and there is little supportive evidence.</a:t>
            </a:r>
          </a:p>
        </p:txBody>
      </p:sp>
    </p:spTree>
    <p:extLst>
      <p:ext uri="{BB962C8B-B14F-4D97-AF65-F5344CB8AC3E}">
        <p14:creationId xmlns:p14="http://schemas.microsoft.com/office/powerpoint/2010/main" val="1285921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COMPLICATIONS</a:t>
            </a:r>
            <a:endParaRPr lang="en-US" dirty="0"/>
          </a:p>
        </p:txBody>
      </p:sp>
      <p:sp>
        <p:nvSpPr>
          <p:cNvPr id="3" name="Content Placeholder 2"/>
          <p:cNvSpPr>
            <a:spLocks noGrp="1"/>
          </p:cNvSpPr>
          <p:nvPr>
            <p:ph idx="1"/>
          </p:nvPr>
        </p:nvSpPr>
        <p:spPr/>
        <p:txBody>
          <a:bodyPr>
            <a:normAutofit lnSpcReduction="10000"/>
          </a:bodyPr>
          <a:lstStyle/>
          <a:p>
            <a:r>
              <a:rPr lang="en-US" sz="2800" dirty="0"/>
              <a:t>Most complications in DKA and HHS are due to either the predisposing or associated condition or the treatment of the hyperglycemia itself. </a:t>
            </a:r>
            <a:endParaRPr lang="en-US" sz="2800" dirty="0" smtClean="0"/>
          </a:p>
          <a:p>
            <a:r>
              <a:rPr lang="en-US" sz="2800" b="1" dirty="0" smtClean="0"/>
              <a:t>The </a:t>
            </a:r>
            <a:r>
              <a:rPr lang="en-US" sz="2800" b="1" dirty="0"/>
              <a:t>most common complications are hypoglycemia and hypokalemia. </a:t>
            </a:r>
            <a:endParaRPr lang="en-US" sz="2800" b="1" dirty="0" smtClean="0"/>
          </a:p>
          <a:p>
            <a:r>
              <a:rPr lang="en-US" sz="2800" dirty="0" smtClean="0"/>
              <a:t>Less common include </a:t>
            </a:r>
            <a:r>
              <a:rPr lang="en-US" sz="2800" dirty="0"/>
              <a:t>cerebral edema, volume overload, and acute respiratory distress syndrome (ARDS). </a:t>
            </a:r>
            <a:endParaRPr lang="en-US" sz="2800" dirty="0" smtClean="0"/>
          </a:p>
          <a:p>
            <a:r>
              <a:rPr lang="en-US" sz="2800" dirty="0" smtClean="0"/>
              <a:t>Emergency </a:t>
            </a:r>
            <a:r>
              <a:rPr lang="en-US" sz="2800" dirty="0"/>
              <a:t>providers must be knowledgeable regarding the full course of treatment to avoid such complications.</a:t>
            </a:r>
          </a:p>
          <a:p>
            <a:endParaRPr lang="en-US" dirty="0"/>
          </a:p>
        </p:txBody>
      </p:sp>
    </p:spTree>
    <p:extLst>
      <p:ext uri="{BB962C8B-B14F-4D97-AF65-F5344CB8AC3E}">
        <p14:creationId xmlns:p14="http://schemas.microsoft.com/office/powerpoint/2010/main" val="13540615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SUMMARY</a:t>
            </a:r>
            <a:endParaRPr lang="en-US" dirty="0"/>
          </a:p>
        </p:txBody>
      </p:sp>
      <p:sp>
        <p:nvSpPr>
          <p:cNvPr id="3" name="Content Placeholder 2"/>
          <p:cNvSpPr>
            <a:spLocks noGrp="1"/>
          </p:cNvSpPr>
          <p:nvPr>
            <p:ph idx="1"/>
          </p:nvPr>
        </p:nvSpPr>
        <p:spPr/>
        <p:txBody>
          <a:bodyPr>
            <a:normAutofit/>
          </a:bodyPr>
          <a:lstStyle/>
          <a:p>
            <a:r>
              <a:rPr lang="en-US" sz="2800" dirty="0"/>
              <a:t>Diabetes is an increasingly prevalent chronic illness and, along with DKA and HHS, is associated with significant morbidity, mortality, and cost. </a:t>
            </a:r>
            <a:endParaRPr lang="en-US" sz="2800" dirty="0" smtClean="0"/>
          </a:p>
          <a:p>
            <a:r>
              <a:rPr lang="en-US" sz="2800" dirty="0" smtClean="0"/>
              <a:t>Both </a:t>
            </a:r>
            <a:r>
              <a:rPr lang="en-US" sz="2800" dirty="0"/>
              <a:t>DKA and HHS are complicated hyperglycemic states characterized by dehydration and electrolyte disturbances. </a:t>
            </a:r>
          </a:p>
        </p:txBody>
      </p:sp>
    </p:spTree>
    <p:extLst>
      <p:ext uri="{BB962C8B-B14F-4D97-AF65-F5344CB8AC3E}">
        <p14:creationId xmlns:p14="http://schemas.microsoft.com/office/powerpoint/2010/main" val="284836599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The treatment of both conditions must be tailored to individual patients and relies on aggressive fluid resuscitation, strictly monitored insulin replacement, and electrolyte management, while correcting the underlying causes and monitoring for complications.</a:t>
            </a:r>
          </a:p>
          <a:p>
            <a:endParaRPr lang="en-US" dirty="0"/>
          </a:p>
        </p:txBody>
      </p:sp>
    </p:spTree>
    <p:extLst>
      <p:ext uri="{BB962C8B-B14F-4D97-AF65-F5344CB8AC3E}">
        <p14:creationId xmlns:p14="http://schemas.microsoft.com/office/powerpoint/2010/main" val="29902905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endParaRPr lang="en-US" sz="6000" smtClean="0"/>
          </a:p>
          <a:p>
            <a:pPr algn="ctr"/>
            <a:r>
              <a:rPr lang="en-US" sz="6000" smtClean="0"/>
              <a:t>Thank </a:t>
            </a:r>
            <a:r>
              <a:rPr lang="en-US" sz="6000" dirty="0" smtClean="0"/>
              <a:t>You </a:t>
            </a:r>
            <a:endParaRPr lang="en-US" sz="6000" dirty="0"/>
          </a:p>
        </p:txBody>
      </p:sp>
    </p:spTree>
    <p:extLst>
      <p:ext uri="{BB962C8B-B14F-4D97-AF65-F5344CB8AC3E}">
        <p14:creationId xmlns:p14="http://schemas.microsoft.com/office/powerpoint/2010/main" val="2855622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a:t>The body can initially buffer mild </a:t>
            </a:r>
            <a:r>
              <a:rPr lang="en-US" sz="2800" dirty="0" err="1"/>
              <a:t>ketonemia</a:t>
            </a:r>
            <a:r>
              <a:rPr lang="en-US" sz="2800" dirty="0"/>
              <a:t>, and this results in a mild anion gap with a normal blood </a:t>
            </a:r>
            <a:r>
              <a:rPr lang="en-US" sz="2800" dirty="0" smtClean="0"/>
              <a:t>pH</a:t>
            </a:r>
          </a:p>
          <a:p>
            <a:r>
              <a:rPr lang="en-US" sz="2800" dirty="0"/>
              <a:t>Once </a:t>
            </a:r>
            <a:r>
              <a:rPr lang="en-US" sz="2800" dirty="0" err="1"/>
              <a:t>ketonemia</a:t>
            </a:r>
            <a:r>
              <a:rPr lang="en-US" sz="2800" dirty="0"/>
              <a:t> reaches excess of the body’s </a:t>
            </a:r>
            <a:r>
              <a:rPr lang="en-US" sz="2800" dirty="0" smtClean="0"/>
              <a:t>limits, it </a:t>
            </a:r>
            <a:r>
              <a:rPr lang="en-US" sz="2800" dirty="0"/>
              <a:t>begins to spill into urine and causes an anion gap acidosis with a drop in pH and bicarbonate levels</a:t>
            </a:r>
            <a:r>
              <a:rPr lang="en-US" sz="2800" dirty="0" smtClean="0"/>
              <a:t>.</a:t>
            </a:r>
            <a:endParaRPr lang="en-US" sz="2800" baseline="30000" dirty="0"/>
          </a:p>
          <a:p>
            <a:r>
              <a:rPr lang="en-US" sz="2800" baseline="30000" dirty="0" smtClean="0"/>
              <a:t> </a:t>
            </a:r>
            <a:r>
              <a:rPr lang="en-US" sz="2800" dirty="0"/>
              <a:t>Respiratory compensation ensues with rapid deep breathing, called </a:t>
            </a:r>
            <a:r>
              <a:rPr lang="en-US" sz="2800" dirty="0" err="1"/>
              <a:t>Kussmaul</a:t>
            </a:r>
            <a:r>
              <a:rPr lang="en-US" sz="2800" dirty="0"/>
              <a:t> respirations. </a:t>
            </a:r>
            <a:endParaRPr lang="en-US" sz="2800" dirty="0" smtClean="0"/>
          </a:p>
          <a:p>
            <a:r>
              <a:rPr lang="en-US" sz="2800" dirty="0" err="1" smtClean="0"/>
              <a:t>Ketonemia</a:t>
            </a:r>
            <a:r>
              <a:rPr lang="en-US" sz="2800" dirty="0" smtClean="0"/>
              <a:t> </a:t>
            </a:r>
            <a:r>
              <a:rPr lang="en-US" sz="2800" dirty="0"/>
              <a:t>further leads to nausea and vomiting, often worsening dehydration</a:t>
            </a:r>
          </a:p>
        </p:txBody>
      </p:sp>
    </p:spTree>
    <p:extLst>
      <p:ext uri="{BB962C8B-B14F-4D97-AF65-F5344CB8AC3E}">
        <p14:creationId xmlns:p14="http://schemas.microsoft.com/office/powerpoint/2010/main" val="1720781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a:t>The course of DKA is usually a quick progression, often occurring in hours to </a:t>
            </a:r>
            <a:r>
              <a:rPr lang="en-US" sz="3200" dirty="0" smtClean="0"/>
              <a:t>days, while in HHS </a:t>
            </a:r>
            <a:r>
              <a:rPr lang="en-US" sz="3200" dirty="0"/>
              <a:t>often has a longer and more protracted course, over days to weeks prior to presentation</a:t>
            </a:r>
            <a:r>
              <a:rPr lang="en-US" sz="2800" dirty="0" smtClean="0"/>
              <a:t>.</a:t>
            </a:r>
          </a:p>
        </p:txBody>
      </p:sp>
    </p:spTree>
    <p:extLst>
      <p:ext uri="{BB962C8B-B14F-4D97-AF65-F5344CB8AC3E}">
        <p14:creationId xmlns:p14="http://schemas.microsoft.com/office/powerpoint/2010/main" val="33779150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a:t>DKA occurs more frequently in type 1 diabetes </a:t>
            </a:r>
            <a:r>
              <a:rPr lang="en-US" sz="3200" dirty="0" smtClean="0"/>
              <a:t>mellitus</a:t>
            </a:r>
          </a:p>
          <a:p>
            <a:r>
              <a:rPr lang="en-US" sz="3200" dirty="0"/>
              <a:t>I</a:t>
            </a:r>
            <a:r>
              <a:rPr lang="en-US" sz="3200" dirty="0" smtClean="0"/>
              <a:t>t </a:t>
            </a:r>
            <a:r>
              <a:rPr lang="en-US" sz="3200" dirty="0"/>
              <a:t>can also occur in non–insulin-dependent (type 2) diabetes mellitus. </a:t>
            </a:r>
            <a:endParaRPr lang="en-US" sz="3200" dirty="0" smtClean="0"/>
          </a:p>
          <a:p>
            <a:r>
              <a:rPr lang="en-US" sz="3200" dirty="0" smtClean="0"/>
              <a:t>It </a:t>
            </a:r>
            <a:r>
              <a:rPr lang="en-US" sz="3200" dirty="0"/>
              <a:t>is growing increasingly common in type 2 diabetes mellitus, which is thought due to an acute halt of insulin secretion by temporary pancreatic beta islet cell dysfunction and temporary insulin resistance</a:t>
            </a:r>
            <a:r>
              <a:rPr lang="en-US" dirty="0"/>
              <a:t>. </a:t>
            </a:r>
          </a:p>
          <a:p>
            <a:endParaRPr lang="en-US" dirty="0"/>
          </a:p>
        </p:txBody>
      </p:sp>
    </p:spTree>
    <p:extLst>
      <p:ext uri="{BB962C8B-B14F-4D97-AF65-F5344CB8AC3E}">
        <p14:creationId xmlns:p14="http://schemas.microsoft.com/office/powerpoint/2010/main" val="3174748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a:t>The condition often resolves after treatment of the acute DKA episode, and patients may later resume their home oral hypoglycemic agent, not requiring long-term insulin </a:t>
            </a:r>
            <a:r>
              <a:rPr lang="en-US" sz="3200" dirty="0" smtClean="0"/>
              <a:t>therapy</a:t>
            </a:r>
          </a:p>
        </p:txBody>
      </p:sp>
    </p:spTree>
    <p:extLst>
      <p:ext uri="{BB962C8B-B14F-4D97-AF65-F5344CB8AC3E}">
        <p14:creationId xmlns:p14="http://schemas.microsoft.com/office/powerpoint/2010/main" val="170589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t>Type 2 diabetics are more likely to develop HHS when in a hyperglycemic state. </a:t>
            </a:r>
          </a:p>
          <a:p>
            <a:r>
              <a:rPr lang="en-US" sz="2800" dirty="0"/>
              <a:t>In HHS, there is enough pancreatic production of insulin to prevent the initiation of lipolysis required to generate ketosis and </a:t>
            </a:r>
            <a:r>
              <a:rPr lang="en-US" sz="2800" dirty="0" err="1"/>
              <a:t>acidemia</a:t>
            </a:r>
            <a:r>
              <a:rPr lang="en-US" sz="2800" dirty="0"/>
              <a:t>.</a:t>
            </a:r>
            <a:endParaRPr lang="en-US" sz="2800" baseline="30000" dirty="0"/>
          </a:p>
          <a:p>
            <a:r>
              <a:rPr lang="en-US" sz="2800" dirty="0"/>
              <a:t>There is significantly higher </a:t>
            </a:r>
            <a:r>
              <a:rPr lang="en-US" sz="2800" dirty="0" smtClean="0"/>
              <a:t>hyperglycemia, with </a:t>
            </a:r>
            <a:r>
              <a:rPr lang="en-US" sz="2800" dirty="0"/>
              <a:t>associated osmotic diuresis and worsened dehydration compared with DKA.</a:t>
            </a:r>
          </a:p>
          <a:p>
            <a:endParaRPr lang="en-US" dirty="0"/>
          </a:p>
        </p:txBody>
      </p:sp>
    </p:spTree>
    <p:extLst>
      <p:ext uri="{BB962C8B-B14F-4D97-AF65-F5344CB8AC3E}">
        <p14:creationId xmlns:p14="http://schemas.microsoft.com/office/powerpoint/2010/main" val="3019278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921</TotalTime>
  <Words>2221</Words>
  <Application>Microsoft Office PowerPoint</Application>
  <PresentationFormat>Widescreen</PresentationFormat>
  <Paragraphs>215</Paragraphs>
  <Slides>46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Calibri</vt:lpstr>
      <vt:lpstr>Calibri Light</vt:lpstr>
      <vt:lpstr>Retrospect</vt:lpstr>
      <vt:lpstr>Diabetic Emergencies     </vt:lpstr>
      <vt:lpstr>   INTRODUCTION</vt:lpstr>
      <vt:lpstr>               PATHOPHYSIOLOGY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Causes</vt:lpstr>
      <vt:lpstr>PowerPoint Presentation</vt:lpstr>
      <vt:lpstr>PowerPoint Presentation</vt:lpstr>
      <vt:lpstr>PowerPoint Presentation</vt:lpstr>
      <vt:lpstr>PowerPoint Presentation</vt:lpstr>
      <vt:lpstr>Differential Diagnosis</vt:lpstr>
      <vt:lpstr>Differential Diagnosis</vt:lpstr>
      <vt:lpstr>PowerPoint Presentation</vt:lpstr>
      <vt:lpstr>Diagnostic Evaluation</vt:lpstr>
      <vt:lpstr>        TREATMENT</vt:lpstr>
      <vt:lpstr>Fluid Resuscitation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Insulin</vt:lpstr>
      <vt:lpstr>PowerPoint Presentation</vt:lpstr>
      <vt:lpstr>PowerPoint Presentation</vt:lpstr>
      <vt:lpstr>PowerPoint Presentation</vt:lpstr>
      <vt:lpstr>PowerPoint Presentation</vt:lpstr>
      <vt:lpstr>PowerPoint Presentation</vt:lpstr>
      <vt:lpstr>    Potassium</vt:lpstr>
      <vt:lpstr>PowerPoint Presentation</vt:lpstr>
      <vt:lpstr>PowerPoint Presentation</vt:lpstr>
      <vt:lpstr>PowerPoint Presentation</vt:lpstr>
      <vt:lpstr>PowerPoint Presentation</vt:lpstr>
      <vt:lpstr>PowerPoint Presentation</vt:lpstr>
      <vt:lpstr>   Bicarbonate</vt:lpstr>
      <vt:lpstr>PowerPoint Presentation</vt:lpstr>
      <vt:lpstr>COMPLICATIONS</vt:lpstr>
      <vt:lpstr>SUMMARY</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abdullah alsakka</dc:creator>
  <cp:lastModifiedBy>abdullah alsakka</cp:lastModifiedBy>
  <cp:revision>60</cp:revision>
  <dcterms:created xsi:type="dcterms:W3CDTF">2014-12-01T10:14:28Z</dcterms:created>
  <dcterms:modified xsi:type="dcterms:W3CDTF">2014-12-03T06:32:30Z</dcterms:modified>
</cp:coreProperties>
</file>