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1" r:id="rId13"/>
    <p:sldId id="267" r:id="rId14"/>
    <p:sldId id="274" r:id="rId15"/>
    <p:sldId id="275" r:id="rId16"/>
    <p:sldId id="276" r:id="rId17"/>
    <p:sldId id="273" r:id="rId18"/>
    <p:sldId id="272" r:id="rId19"/>
    <p:sldId id="280" r:id="rId20"/>
    <p:sldId id="279" r:id="rId21"/>
    <p:sldId id="282" r:id="rId22"/>
    <p:sldId id="281" r:id="rId23"/>
    <p:sldId id="284" r:id="rId24"/>
    <p:sldId id="285" r:id="rId25"/>
    <p:sldId id="283" r:id="rId26"/>
    <p:sldId id="278" r:id="rId27"/>
    <p:sldId id="286" r:id="rId28"/>
    <p:sldId id="288" r:id="rId29"/>
    <p:sldId id="287" r:id="rId30"/>
    <p:sldId id="289" r:id="rId31"/>
    <p:sldId id="290" r:id="rId32"/>
    <p:sldId id="291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EA50FB-80CD-4C1D-85A4-906BED661B12}" type="datetimeFigureOut">
              <a:rPr lang="en-GB" smtClean="0"/>
              <a:t>28/04/2015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9BDCA3-7B60-424A-96D0-C01FEBF25E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95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8EE6B2-6C4C-4A11-BFD0-02C9DCE89122}" type="slidenum">
              <a:rPr lang="en-US" smtClean="0"/>
              <a:pPr/>
              <a:t>32</a:t>
            </a:fld>
            <a:endParaRPr lang="en-US" smtClean="0"/>
          </a:p>
        </p:txBody>
      </p:sp>
      <p:sp>
        <p:nvSpPr>
          <p:cNvPr id="222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496122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4/28/2015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4/28/2015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4/28/2015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4/28/2015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4/28/2015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4/28/2015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4/28/2015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4/28/2015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4/28/2015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4/28/2015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4/28/2015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4/28/2015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4/28/2015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4/28/2015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4/28/2015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4/28/2015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4/28/2015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4/28/2015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365637"/>
            <a:ext cx="8825658" cy="2677648"/>
          </a:xfrm>
        </p:spPr>
        <p:txBody>
          <a:bodyPr/>
          <a:lstStyle/>
          <a:p>
            <a:r>
              <a:rPr lang="en-US" b="1" dirty="0"/>
              <a:t>Diabetic Ketoacidosis</a:t>
            </a:r>
            <a:r>
              <a:rPr lang="en-GB" b="1" dirty="0"/>
              <a:t/>
            </a:r>
            <a:br>
              <a:rPr lang="en-GB" b="1" dirty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3928056"/>
            <a:ext cx="8825658" cy="1300766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</a:pPr>
            <a:r>
              <a:rPr lang="en-US" sz="9600" b="1" cap="none" dirty="0">
                <a:solidFill>
                  <a:srgbClr val="F0AD00">
                    <a:satMod val="150000"/>
                  </a:srgbClr>
                </a:solidFill>
                <a:latin typeface="Arial Black" panose="020B0A04020102020204" pitchFamily="34" charset="0"/>
                <a:ea typeface="+mj-ea"/>
                <a:cs typeface="+mj-cs"/>
              </a:rPr>
              <a:t>Dr. Osama Y Kentab, </a:t>
            </a:r>
            <a:r>
              <a:rPr lang="en-US" sz="7200" b="1" cap="none" dirty="0">
                <a:solidFill>
                  <a:srgbClr val="F0AD00">
                    <a:satMod val="150000"/>
                  </a:srgbClr>
                </a:solidFill>
                <a:latin typeface="Arial Black" panose="020B0A04020102020204" pitchFamily="34" charset="0"/>
                <a:ea typeface="+mj-ea"/>
                <a:cs typeface="+mj-cs"/>
              </a:rPr>
              <a:t>M.D,FAAP,FACEP</a:t>
            </a:r>
            <a:r>
              <a:rPr lang="en-US" sz="7200" cap="none" dirty="0">
                <a:solidFill>
                  <a:srgbClr val="F0AD00">
                    <a:satMod val="150000"/>
                  </a:srgbClr>
                </a:solidFill>
                <a:latin typeface="Arial Black" panose="020B0A04020102020204" pitchFamily="34" charset="0"/>
                <a:ea typeface="+mj-ea"/>
                <a:cs typeface="+mj-cs"/>
              </a:rPr>
              <a:t/>
            </a:r>
            <a:br>
              <a:rPr lang="en-US" sz="7200" cap="none" dirty="0">
                <a:solidFill>
                  <a:srgbClr val="F0AD00">
                    <a:satMod val="150000"/>
                  </a:srgbClr>
                </a:solidFill>
                <a:latin typeface="Arial Black" panose="020B0A04020102020204" pitchFamily="34" charset="0"/>
                <a:ea typeface="+mj-ea"/>
                <a:cs typeface="+mj-cs"/>
              </a:rPr>
            </a:br>
            <a:r>
              <a:rPr lang="en-US" sz="5600" cap="none" dirty="0">
                <a:solidFill>
                  <a:srgbClr val="F0AD00">
                    <a:satMod val="150000"/>
                  </a:srgbClr>
                </a:solidFill>
                <a:latin typeface="Arial Black" panose="020B0A04020102020204" pitchFamily="34" charset="0"/>
                <a:ea typeface="+mj-ea"/>
                <a:cs typeface="+mj-cs"/>
              </a:rPr>
              <a:t>Assistant Professor of Emergency Medicine - KSAU</a:t>
            </a:r>
            <a:br>
              <a:rPr lang="en-US" sz="5600" cap="none" dirty="0">
                <a:solidFill>
                  <a:srgbClr val="F0AD00">
                    <a:satMod val="150000"/>
                  </a:srgbClr>
                </a:solidFill>
                <a:latin typeface="Arial Black" panose="020B0A04020102020204" pitchFamily="34" charset="0"/>
                <a:ea typeface="+mj-ea"/>
                <a:cs typeface="+mj-cs"/>
              </a:rPr>
            </a:br>
            <a:r>
              <a:rPr lang="en-US" sz="5600" cap="none" dirty="0">
                <a:solidFill>
                  <a:srgbClr val="F0AD00">
                    <a:satMod val="150000"/>
                  </a:srgbClr>
                </a:solidFill>
                <a:latin typeface="Arial Black" panose="020B0A04020102020204" pitchFamily="34" charset="0"/>
                <a:ea typeface="+mj-ea"/>
                <a:cs typeface="+mj-cs"/>
              </a:rPr>
              <a:t>Clinical Assistant Professor Pediatrics – KSU</a:t>
            </a:r>
            <a:br>
              <a:rPr lang="en-US" sz="5600" cap="none" dirty="0">
                <a:solidFill>
                  <a:srgbClr val="F0AD00">
                    <a:satMod val="150000"/>
                  </a:srgbClr>
                </a:solidFill>
                <a:latin typeface="Arial Black" panose="020B0A04020102020204" pitchFamily="34" charset="0"/>
                <a:ea typeface="+mj-ea"/>
                <a:cs typeface="+mj-cs"/>
              </a:rPr>
            </a:br>
            <a:r>
              <a:rPr lang="en-US" sz="5600" cap="none" dirty="0">
                <a:solidFill>
                  <a:srgbClr val="F0AD00">
                    <a:satMod val="150000"/>
                  </a:srgbClr>
                </a:solidFill>
                <a:latin typeface="Arial Black" panose="020B0A04020102020204" pitchFamily="34" charset="0"/>
                <a:ea typeface="+mj-ea"/>
                <a:cs typeface="+mj-cs"/>
              </a:rPr>
              <a:t>Consultant Pediatric Emergency Medicine</a:t>
            </a:r>
            <a:br>
              <a:rPr lang="en-US" sz="5600" cap="none" dirty="0">
                <a:solidFill>
                  <a:srgbClr val="F0AD00">
                    <a:satMod val="150000"/>
                  </a:srgbClr>
                </a:solidFill>
                <a:latin typeface="Arial Black" panose="020B0A04020102020204" pitchFamily="34" charset="0"/>
                <a:ea typeface="+mj-ea"/>
                <a:cs typeface="+mj-cs"/>
              </a:rPr>
            </a:br>
            <a:r>
              <a:rPr lang="en-US" sz="5600" cap="none" dirty="0">
                <a:solidFill>
                  <a:srgbClr val="F0AD00">
                    <a:satMod val="150000"/>
                  </a:srgbClr>
                </a:solidFill>
                <a:latin typeface="Arial Black" panose="020B0A04020102020204" pitchFamily="34" charset="0"/>
                <a:ea typeface="+mj-ea"/>
                <a:cs typeface="+mj-cs"/>
              </a:rPr>
              <a:t>KAMC – KFH - Riyadh</a:t>
            </a:r>
            <a:endParaRPr lang="en-GB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564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Investigations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b="1" dirty="0" smtClean="0"/>
              <a:t>blood </a:t>
            </a:r>
            <a:r>
              <a:rPr lang="en-US" sz="2000" b="1" dirty="0"/>
              <a:t>glucose</a:t>
            </a:r>
            <a:endParaRPr lang="en-GB" sz="2000" dirty="0"/>
          </a:p>
          <a:p>
            <a:pPr lvl="0"/>
            <a:r>
              <a:rPr lang="en-US" sz="2000" b="1" dirty="0"/>
              <a:t>urea and electrolytes</a:t>
            </a:r>
            <a:endParaRPr lang="en-GB" sz="2000" dirty="0"/>
          </a:p>
          <a:p>
            <a:pPr lvl="0"/>
            <a:r>
              <a:rPr lang="en-US" sz="2000" b="1" dirty="0"/>
              <a:t>venous blood gas except if patient is in coma or hemodynamically unstable</a:t>
            </a:r>
            <a:endParaRPr lang="en-GB" sz="2000" dirty="0"/>
          </a:p>
          <a:p>
            <a:pPr lvl="0"/>
            <a:r>
              <a:rPr lang="en-US" sz="2000" b="1" dirty="0"/>
              <a:t>urinalysis for glucose, ketones, protein</a:t>
            </a:r>
            <a:endParaRPr lang="en-GB" sz="2000" dirty="0"/>
          </a:p>
          <a:p>
            <a:pPr lvl="0"/>
            <a:r>
              <a:rPr lang="en-US" sz="2000" b="1" dirty="0"/>
              <a:t>ECG for hypo or hyperkalemia</a:t>
            </a:r>
            <a:endParaRPr lang="en-GB" sz="2000" dirty="0"/>
          </a:p>
          <a:p>
            <a:pPr lvl="0"/>
            <a:r>
              <a:rPr lang="en-US" sz="2000" b="1" dirty="0"/>
              <a:t>Others if indicated: CBC, Blood C/S, Urine for micro, culture and sensitivity , CXR.</a:t>
            </a:r>
            <a:endParaRPr lang="en-GB" sz="20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466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TREATMENT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b="1" dirty="0"/>
              <a:t>Therapy in DKA include the administration of insulin and correction of each the fluid and electrolyte abnormalities that is present: </a:t>
            </a:r>
            <a:endParaRPr lang="en-US" sz="2400" b="1" dirty="0" smtClean="0"/>
          </a:p>
          <a:p>
            <a:pPr lvl="1"/>
            <a:r>
              <a:rPr lang="en-US" sz="2200" b="1" dirty="0" smtClean="0"/>
              <a:t>hyperglycemia </a:t>
            </a:r>
          </a:p>
          <a:p>
            <a:pPr lvl="1"/>
            <a:r>
              <a:rPr lang="en-US" sz="2200" b="1" dirty="0" err="1" smtClean="0"/>
              <a:t>Hyperosmolality</a:t>
            </a:r>
            <a:endParaRPr lang="en-US" sz="2200" b="1" dirty="0" smtClean="0"/>
          </a:p>
          <a:p>
            <a:pPr lvl="1"/>
            <a:r>
              <a:rPr lang="en-US" sz="2200" b="1" dirty="0" smtClean="0"/>
              <a:t>Hypovolemia</a:t>
            </a:r>
          </a:p>
          <a:p>
            <a:pPr lvl="1"/>
            <a:r>
              <a:rPr lang="en-US" sz="2200" b="1" dirty="0" smtClean="0"/>
              <a:t>metabolic acidosis</a:t>
            </a:r>
          </a:p>
          <a:p>
            <a:pPr lvl="1"/>
            <a:r>
              <a:rPr lang="en-US" sz="2200" b="1" dirty="0" smtClean="0"/>
              <a:t>potassium </a:t>
            </a:r>
            <a:r>
              <a:rPr lang="en-US" sz="2200" b="1" dirty="0"/>
              <a:t>and phosphate </a:t>
            </a:r>
            <a:r>
              <a:rPr lang="en-US" sz="2200" b="1" dirty="0" smtClean="0"/>
              <a:t>depletion</a:t>
            </a:r>
            <a:endParaRPr lang="en-GB" sz="2200" b="1" dirty="0"/>
          </a:p>
        </p:txBody>
      </p:sp>
    </p:spTree>
    <p:extLst>
      <p:ext uri="{BB962C8B-B14F-4D97-AF65-F5344CB8AC3E}">
        <p14:creationId xmlns:p14="http://schemas.microsoft.com/office/powerpoint/2010/main" val="3315891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TREATMENT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b="1" dirty="0" smtClean="0"/>
              <a:t>Insulin  </a:t>
            </a:r>
          </a:p>
          <a:p>
            <a:pPr lvl="1"/>
            <a:r>
              <a:rPr lang="en-US" sz="2000" b="1" dirty="0" smtClean="0"/>
              <a:t>Insulin </a:t>
            </a:r>
            <a:r>
              <a:rPr lang="en-US" sz="2000" b="1" dirty="0"/>
              <a:t>acts to lower the plasma glucose concentration (primarily by decreasing hepatic glucose production rather than enhancing peripheral utilization) , to diminish ketone production (by reducing both lipolysis and glucagon secretion), and perhaps to augment ketone utilization . </a:t>
            </a:r>
            <a:endParaRPr lang="en-US" sz="2000" b="1" dirty="0" smtClean="0"/>
          </a:p>
          <a:p>
            <a:pPr lvl="1"/>
            <a:r>
              <a:rPr lang="en-US" sz="2000" b="1" dirty="0" smtClean="0"/>
              <a:t>The </a:t>
            </a:r>
            <a:r>
              <a:rPr lang="en-US" sz="2000" b="1" dirty="0"/>
              <a:t>net effect is a 65 to 125 mg/</a:t>
            </a:r>
            <a:r>
              <a:rPr lang="en-US" sz="2000" b="1" dirty="0" err="1"/>
              <a:t>dL</a:t>
            </a:r>
            <a:r>
              <a:rPr lang="en-US" sz="2000" b="1" dirty="0"/>
              <a:t> (3.6 to 7 mmol/L) per hour reduction in the plasma glucose concentration induced by insulin alone , with fluid repletion adding another 35 to 70 mg/</a:t>
            </a:r>
            <a:r>
              <a:rPr lang="en-US" sz="2000" b="1" dirty="0" err="1"/>
              <a:t>dL</a:t>
            </a:r>
            <a:r>
              <a:rPr lang="en-US" sz="2000" b="1" dirty="0"/>
              <a:t> (2 to 4 mmol/L) per hour</a:t>
            </a:r>
            <a:endParaRPr lang="en-GB" sz="20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7211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TREATMENT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b="1" dirty="0" smtClean="0"/>
              <a:t>Insulin </a:t>
            </a:r>
            <a:r>
              <a:rPr lang="en-US" sz="2800" b="1" dirty="0"/>
              <a:t>therapy may be withheld for 30 to 60 minutes in patients who are markedly hypovolemic to allow the initial administration of 1 to 2 liters of isotonic saline. </a:t>
            </a:r>
            <a:endParaRPr lang="en-US" sz="2800" b="1" dirty="0" smtClean="0"/>
          </a:p>
          <a:p>
            <a:r>
              <a:rPr lang="en-US" sz="2800" b="1" dirty="0" smtClean="0"/>
              <a:t>Insulin </a:t>
            </a:r>
            <a:r>
              <a:rPr lang="en-US" sz="2800" b="1" dirty="0"/>
              <a:t>alone drives glucose and, due to the ensuing fall in plasma osmolality, water into the cells, an effect that can exacerbate the extracellular volume depletion.</a:t>
            </a:r>
            <a:endParaRPr lang="en-GB" sz="2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3593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TREATMENT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Hypovolemia </a:t>
            </a:r>
            <a:endParaRPr lang="en-GB" sz="3200" dirty="0"/>
          </a:p>
          <a:p>
            <a:pPr lvl="1"/>
            <a:r>
              <a:rPr lang="en-US" sz="2800" b="1" dirty="0"/>
              <a:t>The aim of therapy is to replete the extracellular fluid volume without inducing cerebral edema due to too rapid reduction in the plasma osmolality.</a:t>
            </a:r>
            <a:endParaRPr lang="en-GB" sz="2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569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TREATMENT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Potassium depletion</a:t>
            </a:r>
          </a:p>
          <a:p>
            <a:pPr lvl="1"/>
            <a:r>
              <a:rPr lang="en-US" sz="2000" b="1" dirty="0" smtClean="0"/>
              <a:t>Both renal and gastrointestinal losses can contribute to an often marked degree of potassium depletion. </a:t>
            </a:r>
            <a:endParaRPr lang="en-US" sz="2000" b="1" dirty="0" smtClean="0"/>
          </a:p>
          <a:p>
            <a:pPr lvl="1"/>
            <a:r>
              <a:rPr lang="en-US" sz="2000" b="1" dirty="0" smtClean="0"/>
              <a:t>The </a:t>
            </a:r>
            <a:r>
              <a:rPr lang="en-US" sz="2000" b="1" dirty="0" smtClean="0"/>
              <a:t>plasma potassium concentration is usually normal or, in about one-third of cases, elevated at presentation due primarily to </a:t>
            </a:r>
            <a:r>
              <a:rPr lang="en-US" sz="2000" b="1" dirty="0" err="1" smtClean="0"/>
              <a:t>hyperosmolality</a:t>
            </a:r>
            <a:r>
              <a:rPr lang="en-US" sz="2000" b="1" dirty="0" smtClean="0"/>
              <a:t> and insulin deficiency . </a:t>
            </a:r>
            <a:endParaRPr lang="en-US" sz="2000" b="1" dirty="0" smtClean="0"/>
          </a:p>
          <a:p>
            <a:pPr lvl="1"/>
            <a:r>
              <a:rPr lang="en-US" sz="2000" b="1" dirty="0" smtClean="0"/>
              <a:t>Careful </a:t>
            </a:r>
            <a:r>
              <a:rPr lang="en-US" sz="2000" b="1" dirty="0" smtClean="0"/>
              <a:t>monitoring is required, with potassium repletion being instituted once insulin and fluids have lowered to plasma potassium concentration to 4.5 </a:t>
            </a:r>
            <a:r>
              <a:rPr lang="en-US" sz="2000" b="1" dirty="0" err="1" smtClean="0"/>
              <a:t>meq</a:t>
            </a:r>
            <a:r>
              <a:rPr lang="en-US" sz="2000" b="1" dirty="0" smtClean="0"/>
              <a:t>/L.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040266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TREATMENT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Metabolic </a:t>
            </a:r>
            <a:r>
              <a:rPr lang="en-US" sz="3200" b="1" dirty="0"/>
              <a:t>acidosis </a:t>
            </a:r>
            <a:endParaRPr lang="en-US" sz="3200" b="1" dirty="0" smtClean="0"/>
          </a:p>
          <a:p>
            <a:pPr lvl="1"/>
            <a:r>
              <a:rPr lang="en-US" sz="2000" b="1" dirty="0" smtClean="0"/>
              <a:t>Insulin </a:t>
            </a:r>
            <a:r>
              <a:rPr lang="en-US" sz="2000" b="1" dirty="0"/>
              <a:t>largely corrects the acidemia in DKA, as bicarbonate is generated from the metabolism of ketoacid anions. </a:t>
            </a:r>
            <a:endParaRPr lang="en-US" sz="2000" b="1" dirty="0" smtClean="0"/>
          </a:p>
          <a:p>
            <a:pPr lvl="1"/>
            <a:r>
              <a:rPr lang="en-US" sz="2000" b="1" dirty="0" smtClean="0"/>
              <a:t>The </a:t>
            </a:r>
            <a:r>
              <a:rPr lang="en-US" sz="2000" b="1" dirty="0"/>
              <a:t>major indications for bicarbonate supplementation are severe acidemia (arterial pH below 7.0 ), a relatively normal anion gap due to the urinary loss of the </a:t>
            </a:r>
            <a:r>
              <a:rPr lang="en-US" sz="2000" b="1" dirty="0" smtClean="0"/>
              <a:t>ketoacid </a:t>
            </a:r>
            <a:r>
              <a:rPr lang="en-US" sz="2000" b="1" dirty="0" smtClean="0"/>
              <a:t>anions</a:t>
            </a:r>
            <a:r>
              <a:rPr lang="en-US" sz="2000" b="1" dirty="0"/>
              <a:t>, or severe hyperkalemia (since bicarbonate will drive some of the excess potassium into the cells).</a:t>
            </a:r>
            <a:endParaRPr lang="en-GB" sz="1100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433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TREATMENT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b="1" dirty="0"/>
              <a:t>Phosphate depletion </a:t>
            </a:r>
            <a:endParaRPr lang="en-US" sz="2400" b="1" dirty="0" smtClean="0"/>
          </a:p>
          <a:p>
            <a:pPr lvl="1"/>
            <a:r>
              <a:rPr lang="en-US" sz="2000" b="1" dirty="0" smtClean="0"/>
              <a:t>Cellular </a:t>
            </a:r>
            <a:r>
              <a:rPr lang="en-US" sz="2000" b="1" dirty="0"/>
              <a:t>phosphate depletion is another common problem in uncontrolled diabetes mellitus, although the plasma phosphate concentration may initially be normal or elevated due to movement of phosphate out of the cells . </a:t>
            </a:r>
            <a:endParaRPr lang="en-US" sz="2000" b="1" dirty="0" smtClean="0"/>
          </a:p>
          <a:p>
            <a:pPr lvl="1"/>
            <a:r>
              <a:rPr lang="en-US" sz="2000" b="1" dirty="0" smtClean="0"/>
              <a:t>As </a:t>
            </a:r>
            <a:r>
              <a:rPr lang="en-US" sz="2000" b="1" dirty="0"/>
              <a:t>with hyperkalemia, the phosphate depletion is rapidly unmasked following the institution of insulin therapy, frequently leading to hypophosphatemia. </a:t>
            </a:r>
            <a:endParaRPr lang="en-US" sz="2000" b="1" dirty="0" smtClean="0"/>
          </a:p>
          <a:p>
            <a:pPr lvl="1"/>
            <a:r>
              <a:rPr lang="en-US" sz="2000" b="1" dirty="0" smtClean="0"/>
              <a:t>Most </a:t>
            </a:r>
            <a:r>
              <a:rPr lang="en-US" sz="2000" b="1" dirty="0"/>
              <a:t>patients remain asymptomatic and prophylactic phosphate administration is more likely to be harmful than beneficial.</a:t>
            </a:r>
            <a:endParaRPr lang="en-GB" sz="1050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0262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US" b="1" dirty="0" smtClean="0"/>
              <a:t>Management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294407"/>
            <a:ext cx="9225418" cy="4145030"/>
          </a:xfrm>
        </p:spPr>
        <p:txBody>
          <a:bodyPr>
            <a:noAutofit/>
          </a:bodyPr>
          <a:lstStyle/>
          <a:p>
            <a:r>
              <a:rPr lang="en-US" b="1" dirty="0"/>
              <a:t>Full clinical assessment and observations:</a:t>
            </a:r>
            <a:endParaRPr lang="en-GB" sz="1100" dirty="0"/>
          </a:p>
          <a:p>
            <a:r>
              <a:rPr lang="en-US" b="1" dirty="0" smtClean="0"/>
              <a:t>Assess </a:t>
            </a:r>
            <a:r>
              <a:rPr lang="en-US" b="1" dirty="0"/>
              <a:t>and record in the notes, so that comparisons can be made by </a:t>
            </a:r>
            <a:r>
              <a:rPr lang="en-US" b="1" dirty="0" smtClean="0"/>
              <a:t>others </a:t>
            </a:r>
            <a:r>
              <a:rPr lang="en-US" b="1" dirty="0"/>
              <a:t>later.</a:t>
            </a:r>
            <a:endParaRPr lang="en-GB" sz="1200" dirty="0"/>
          </a:p>
          <a:p>
            <a:pPr lvl="1"/>
            <a:r>
              <a:rPr lang="en-US" b="1" dirty="0" smtClean="0"/>
              <a:t>Degree </a:t>
            </a:r>
            <a:r>
              <a:rPr lang="en-US" b="1" dirty="0"/>
              <a:t>of Dehydration:</a:t>
            </a:r>
            <a:endParaRPr lang="en-GB" sz="1000" dirty="0"/>
          </a:p>
          <a:p>
            <a:pPr lvl="1"/>
            <a:r>
              <a:rPr lang="en-US" b="1" dirty="0" smtClean="0"/>
              <a:t>Conscious </a:t>
            </a:r>
            <a:r>
              <a:rPr lang="en-US" b="1" dirty="0"/>
              <a:t>Level:</a:t>
            </a:r>
            <a:endParaRPr lang="en-GB" sz="1000" dirty="0"/>
          </a:p>
          <a:p>
            <a:pPr lvl="2"/>
            <a:r>
              <a:rPr lang="en-US" b="1" dirty="0" smtClean="0"/>
              <a:t>If </a:t>
            </a:r>
            <a:r>
              <a:rPr lang="en-US" b="1" dirty="0"/>
              <a:t>alert or drowsy institute hourly neurological observations.  If in coma on admission, or there is any subsequent deterioration, record Glasgow Coma Score transfer to ICU consider instituting cerebral </a:t>
            </a:r>
            <a:r>
              <a:rPr lang="en-US" b="1" dirty="0" err="1"/>
              <a:t>oedema</a:t>
            </a:r>
            <a:r>
              <a:rPr lang="en-US" b="1" dirty="0"/>
              <a:t> management </a:t>
            </a:r>
            <a:endParaRPr lang="en-GB" b="1" dirty="0"/>
          </a:p>
          <a:p>
            <a:r>
              <a:rPr lang="en-US" b="1" dirty="0" smtClean="0"/>
              <a:t>Full </a:t>
            </a:r>
            <a:r>
              <a:rPr lang="en-US" b="1" dirty="0"/>
              <a:t>Examination</a:t>
            </a:r>
            <a:endParaRPr lang="en-GB" sz="1200" dirty="0"/>
          </a:p>
          <a:p>
            <a:pPr lvl="1"/>
            <a:r>
              <a:rPr lang="en-US" b="1" dirty="0" smtClean="0"/>
              <a:t>looking </a:t>
            </a:r>
            <a:r>
              <a:rPr lang="en-US" b="1" dirty="0"/>
              <a:t>particularly for evidence of –</a:t>
            </a:r>
            <a:endParaRPr lang="en-GB" sz="1100" dirty="0"/>
          </a:p>
          <a:p>
            <a:pPr lvl="2"/>
            <a:r>
              <a:rPr lang="en-US" b="1" dirty="0" smtClean="0"/>
              <a:t>cerebral </a:t>
            </a:r>
            <a:r>
              <a:rPr lang="en-US" b="1" dirty="0" err="1"/>
              <a:t>oedema</a:t>
            </a:r>
            <a:r>
              <a:rPr lang="en-US" b="1" dirty="0"/>
              <a:t> irritability, slow pulse, high blood pressure, </a:t>
            </a:r>
            <a:r>
              <a:rPr lang="en-US" b="1" dirty="0" err="1"/>
              <a:t>papilloedema</a:t>
            </a:r>
            <a:r>
              <a:rPr lang="en-US" b="1" dirty="0"/>
              <a:t>.  </a:t>
            </a:r>
            <a:endParaRPr lang="en-US" b="1" dirty="0" smtClean="0"/>
          </a:p>
          <a:p>
            <a:pPr lvl="2"/>
            <a:r>
              <a:rPr lang="en-US" b="1" dirty="0" smtClean="0"/>
              <a:t>N.B</a:t>
            </a:r>
            <a:r>
              <a:rPr lang="en-US" b="1" dirty="0"/>
              <a:t>. Examine fundi but this a late sign.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2490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US" b="1" dirty="0" smtClean="0"/>
              <a:t>Management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036" y="2294407"/>
            <a:ext cx="10006885" cy="3887452"/>
          </a:xfrm>
        </p:spPr>
        <p:txBody>
          <a:bodyPr>
            <a:noAutofit/>
          </a:bodyPr>
          <a:lstStyle/>
          <a:p>
            <a:pPr lvl="0"/>
            <a:r>
              <a:rPr lang="en-US" sz="2000" b="1" dirty="0"/>
              <a:t>Does the child need to be in ICU?</a:t>
            </a:r>
            <a:endParaRPr lang="en-GB" sz="2000" dirty="0"/>
          </a:p>
          <a:p>
            <a:pPr lvl="1"/>
            <a:r>
              <a:rPr lang="en-US" sz="1800" b="1" dirty="0" smtClean="0"/>
              <a:t>YES </a:t>
            </a:r>
            <a:r>
              <a:rPr lang="en-US" sz="1800" b="1" dirty="0"/>
              <a:t>if comatose, or &gt;10% dehydrated with shock, or staffing levels on the wards are insufficient to allow adequate monitoring.</a:t>
            </a:r>
            <a:endParaRPr lang="en-GB" sz="1800" dirty="0"/>
          </a:p>
          <a:p>
            <a:pPr lvl="0"/>
            <a:r>
              <a:rPr lang="en-US" sz="2000" b="1" dirty="0" smtClean="0"/>
              <a:t>Observations </a:t>
            </a:r>
            <a:r>
              <a:rPr lang="en-US" sz="2000" b="1" dirty="0"/>
              <a:t>to be carried out:</a:t>
            </a:r>
            <a:endParaRPr lang="en-GB" sz="2000" dirty="0"/>
          </a:p>
          <a:p>
            <a:pPr lvl="1"/>
            <a:r>
              <a:rPr lang="en-US" sz="1800" b="1" dirty="0" smtClean="0"/>
              <a:t>Ensure </a:t>
            </a:r>
            <a:r>
              <a:rPr lang="en-US" sz="1800" b="1" dirty="0"/>
              <a:t>full instructions are given to the senior nursing staff emphasizing the need for</a:t>
            </a:r>
            <a:r>
              <a:rPr lang="en-US" sz="1800" b="1" dirty="0" smtClean="0"/>
              <a:t>:</a:t>
            </a:r>
          </a:p>
          <a:p>
            <a:pPr lvl="2"/>
            <a:r>
              <a:rPr lang="en-US" sz="1600" b="1" dirty="0" smtClean="0"/>
              <a:t>strict </a:t>
            </a:r>
            <a:r>
              <a:rPr lang="en-US" sz="1600" b="1" dirty="0"/>
              <a:t>fluid balance and urine testing of every sample</a:t>
            </a:r>
            <a:endParaRPr lang="en-GB" sz="1600" dirty="0"/>
          </a:p>
          <a:p>
            <a:pPr lvl="2"/>
            <a:r>
              <a:rPr lang="en-US" sz="1600" b="1" dirty="0" smtClean="0"/>
              <a:t>daily </a:t>
            </a:r>
            <a:r>
              <a:rPr lang="en-US" sz="1600" b="1" dirty="0"/>
              <a:t>weight</a:t>
            </a:r>
            <a:endParaRPr lang="en-GB" sz="1600" dirty="0"/>
          </a:p>
          <a:p>
            <a:pPr lvl="2"/>
            <a:r>
              <a:rPr lang="en-US" sz="1600" b="1" dirty="0" smtClean="0"/>
              <a:t>hourly </a:t>
            </a:r>
            <a:r>
              <a:rPr lang="en-US" sz="1600" b="1" dirty="0"/>
              <a:t>or more frequent neuro observations initially</a:t>
            </a:r>
            <a:endParaRPr lang="en-GB" sz="1600" dirty="0"/>
          </a:p>
          <a:p>
            <a:pPr lvl="2"/>
            <a:r>
              <a:rPr lang="en-US" sz="1600" b="1" dirty="0" smtClean="0"/>
              <a:t>reporting </a:t>
            </a:r>
            <a:r>
              <a:rPr lang="en-US" sz="1600" b="1" dirty="0"/>
              <a:t>immediately to the medical staff, even at night, symptoms of headache or any change in either conscious level or behavior</a:t>
            </a:r>
            <a:endParaRPr lang="en-GB" sz="1600" dirty="0"/>
          </a:p>
          <a:p>
            <a:pPr lvl="2"/>
            <a:r>
              <a:rPr lang="en-US" sz="1600" b="1" dirty="0" smtClean="0"/>
              <a:t>reporting </a:t>
            </a:r>
            <a:r>
              <a:rPr lang="en-US" sz="1600" b="1" dirty="0"/>
              <a:t>any changes in the ECG trace, especially T wave </a:t>
            </a:r>
            <a:r>
              <a:rPr lang="en-US" sz="1600" b="1" dirty="0" smtClean="0"/>
              <a:t>changes</a:t>
            </a:r>
            <a:r>
              <a:rPr lang="en-US" sz="1600" b="1" dirty="0"/>
              <a:t>.</a:t>
            </a:r>
            <a:endParaRPr lang="en-GB" sz="16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7725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Definition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Diabetic </a:t>
            </a:r>
            <a:r>
              <a:rPr lang="en-US" sz="2800" dirty="0"/>
              <a:t>Ketoacidosis is a  stat of  metabolic acidosis, hyperglycemia and </a:t>
            </a:r>
            <a:r>
              <a:rPr lang="en-US" sz="2800" dirty="0" err="1"/>
              <a:t>ketonemia</a:t>
            </a:r>
            <a:r>
              <a:rPr lang="en-US" sz="2800" dirty="0"/>
              <a:t> where:</a:t>
            </a:r>
            <a:endParaRPr lang="en-GB" sz="2800" dirty="0"/>
          </a:p>
          <a:p>
            <a:pPr lvl="0"/>
            <a:r>
              <a:rPr lang="en-US" sz="2800" dirty="0"/>
              <a:t>Acidosis: arterial ( or capillary) pH &lt; 7.3 and/ or serum HCO3- OF &lt; 15 </a:t>
            </a:r>
            <a:r>
              <a:rPr lang="en-US" sz="2800" dirty="0" err="1"/>
              <a:t>mmol</a:t>
            </a:r>
            <a:r>
              <a:rPr lang="en-US" sz="2800" dirty="0"/>
              <a:t>/L</a:t>
            </a:r>
            <a:endParaRPr lang="en-GB" sz="2800" dirty="0"/>
          </a:p>
          <a:p>
            <a:pPr lvl="0"/>
            <a:r>
              <a:rPr lang="en-US" sz="2800" dirty="0"/>
              <a:t>Hyperglycemia: Blood glucose of &gt; 15 </a:t>
            </a:r>
            <a:r>
              <a:rPr lang="en-US" sz="2800" dirty="0" err="1"/>
              <a:t>mmol</a:t>
            </a:r>
            <a:r>
              <a:rPr lang="en-US" sz="2800" dirty="0"/>
              <a:t>/L </a:t>
            </a:r>
            <a:endParaRPr lang="en-GB" sz="2800" dirty="0"/>
          </a:p>
          <a:p>
            <a:pPr lvl="0"/>
            <a:r>
              <a:rPr lang="en-US" sz="2800" dirty="0" err="1"/>
              <a:t>Ketonemia</a:t>
            </a:r>
            <a:r>
              <a:rPr lang="en-US" sz="2800" dirty="0"/>
              <a:t>: positive ketones in serum or urine</a:t>
            </a:r>
            <a:endParaRPr lang="en-GB" sz="2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863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US" sz="2800" b="1" dirty="0" smtClean="0"/>
              <a:t>Steps </a:t>
            </a:r>
            <a:r>
              <a:rPr lang="en-US" sz="2800" b="1" dirty="0"/>
              <a:t>in Management of Diabetic </a:t>
            </a:r>
            <a:r>
              <a:rPr lang="en-US" sz="2800" b="1" dirty="0" smtClean="0"/>
              <a:t>Ketoacidosis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ABCs</a:t>
            </a:r>
          </a:p>
          <a:p>
            <a:pPr lvl="1"/>
            <a:r>
              <a:rPr lang="en-US" sz="3200" b="1" dirty="0" smtClean="0"/>
              <a:t>Protect </a:t>
            </a:r>
            <a:r>
              <a:rPr lang="en-US" sz="3200" b="1" dirty="0"/>
              <a:t>the airway</a:t>
            </a:r>
            <a:endParaRPr lang="en-GB" sz="3200" dirty="0"/>
          </a:p>
          <a:p>
            <a:pPr lvl="1"/>
            <a:r>
              <a:rPr lang="en-US" sz="3200" b="1" dirty="0" smtClean="0"/>
              <a:t>Treat </a:t>
            </a:r>
            <a:r>
              <a:rPr lang="en-US" sz="3200" b="1" dirty="0"/>
              <a:t>shock</a:t>
            </a:r>
            <a:endParaRPr lang="en-GB" sz="3200" dirty="0"/>
          </a:p>
          <a:p>
            <a:pPr lvl="1"/>
            <a:r>
              <a:rPr lang="en-US" sz="3200" b="1" dirty="0" smtClean="0"/>
              <a:t>Determine </a:t>
            </a:r>
            <a:r>
              <a:rPr lang="en-US" sz="3200" b="1" dirty="0"/>
              <a:t>underlying cause</a:t>
            </a:r>
            <a:endParaRPr lang="en-GB" sz="3200" dirty="0"/>
          </a:p>
          <a:p>
            <a:pPr marL="0" indent="0">
              <a:buNone/>
            </a:pPr>
            <a:r>
              <a:rPr lang="en-US" b="1" dirty="0"/>
              <a:t> 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4780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US" sz="2800" b="1" dirty="0" smtClean="0"/>
              <a:t>Steps </a:t>
            </a:r>
            <a:r>
              <a:rPr lang="en-US" sz="2800" b="1" dirty="0"/>
              <a:t>in Management of Diabetic </a:t>
            </a:r>
            <a:r>
              <a:rPr lang="en-US" sz="2800" b="1" dirty="0" smtClean="0"/>
              <a:t>Ketoacidosis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7279" y="2320163"/>
            <a:ext cx="10238703" cy="4183667"/>
          </a:xfrm>
        </p:spPr>
        <p:txBody>
          <a:bodyPr>
            <a:normAutofit/>
          </a:bodyPr>
          <a:lstStyle/>
          <a:p>
            <a:r>
              <a:rPr lang="en-US" sz="2400" b="1" dirty="0"/>
              <a:t> </a:t>
            </a:r>
            <a:r>
              <a:rPr lang="en-US" sz="2400" b="1" dirty="0" smtClean="0"/>
              <a:t>Fluid</a:t>
            </a:r>
            <a:r>
              <a:rPr lang="en-US" sz="2400" b="1" dirty="0"/>
              <a:t>	</a:t>
            </a:r>
            <a:endParaRPr lang="en-US" sz="2400" b="1" dirty="0" smtClean="0"/>
          </a:p>
          <a:p>
            <a:pPr lvl="1"/>
            <a:r>
              <a:rPr lang="en-US" sz="2000" b="1" i="1" dirty="0" smtClean="0"/>
              <a:t>Initial</a:t>
            </a:r>
            <a:endParaRPr lang="en-GB" sz="2000" dirty="0"/>
          </a:p>
          <a:p>
            <a:pPr lvl="2"/>
            <a:r>
              <a:rPr lang="en-US" sz="1800" b="1" dirty="0"/>
              <a:t>10 mL/kg normal saline in 1 hr. (20 mL/kg rapidly if in shock</a:t>
            </a:r>
            <a:r>
              <a:rPr lang="en-US" sz="1800" b="1" dirty="0" smtClean="0"/>
              <a:t>) This </a:t>
            </a:r>
            <a:r>
              <a:rPr lang="en-US" sz="1800" b="1" dirty="0"/>
              <a:t>may be repeated as </a:t>
            </a:r>
            <a:r>
              <a:rPr lang="en-US" sz="1800" b="1" dirty="0" smtClean="0"/>
              <a:t>necessary. Subsequently</a:t>
            </a:r>
            <a:r>
              <a:rPr lang="en-US" sz="1800" b="1" i="1" dirty="0" smtClean="0"/>
              <a:t>  </a:t>
            </a:r>
          </a:p>
          <a:p>
            <a:pPr lvl="2"/>
            <a:r>
              <a:rPr lang="en-US" sz="1800" b="1" dirty="0" smtClean="0"/>
              <a:t>Assume </a:t>
            </a:r>
            <a:r>
              <a:rPr lang="en-US" sz="1800" b="1" dirty="0"/>
              <a:t>10% </a:t>
            </a:r>
            <a:r>
              <a:rPr lang="en-US" sz="1800" b="1" dirty="0" smtClean="0"/>
              <a:t>dehydration ,Fluid </a:t>
            </a:r>
            <a:r>
              <a:rPr lang="en-US" sz="1800" b="1" dirty="0"/>
              <a:t>replacement should be gradual (24 </a:t>
            </a:r>
            <a:r>
              <a:rPr lang="en-US" sz="1800" b="1" dirty="0" err="1"/>
              <a:t>hr</a:t>
            </a:r>
            <a:r>
              <a:rPr lang="en-US" sz="1800" b="1" dirty="0"/>
              <a:t>)</a:t>
            </a:r>
            <a:endParaRPr lang="en-GB" sz="1800" dirty="0"/>
          </a:p>
          <a:p>
            <a:pPr lvl="2"/>
            <a:r>
              <a:rPr lang="en-US" sz="1800" b="1" dirty="0"/>
              <a:t>Maximum fluid administration 4 L/m</a:t>
            </a:r>
            <a:r>
              <a:rPr lang="en-US" sz="1800" b="1" baseline="30000" dirty="0"/>
              <a:t>2</a:t>
            </a:r>
            <a:r>
              <a:rPr lang="en-US" sz="1800" b="1" dirty="0"/>
              <a:t>/day (including initial  boluses)</a:t>
            </a:r>
            <a:endParaRPr lang="en-GB" sz="1800" dirty="0"/>
          </a:p>
          <a:p>
            <a:pPr lvl="2"/>
            <a:r>
              <a:rPr lang="en-US" sz="1800" b="1" dirty="0"/>
              <a:t>Normal saline used from 1 to 6 hr. then 50% normal saline</a:t>
            </a:r>
            <a:endParaRPr lang="en-GB" sz="1800" dirty="0"/>
          </a:p>
          <a:p>
            <a:pPr lvl="2"/>
            <a:r>
              <a:rPr lang="en-US" sz="1800" b="1" dirty="0"/>
              <a:t>D5 ½ N.S. if blood sugar </a:t>
            </a:r>
            <a:r>
              <a:rPr lang="en-US" sz="1800" b="1" u="sng" dirty="0"/>
              <a:t>&lt;</a:t>
            </a:r>
            <a:r>
              <a:rPr lang="en-US" sz="1800" b="1" dirty="0"/>
              <a:t> 18mmol/dl </a:t>
            </a:r>
            <a:endParaRPr lang="en-GB" sz="1800" dirty="0"/>
          </a:p>
          <a:p>
            <a:pPr lvl="2"/>
            <a:r>
              <a:rPr lang="en-US" sz="1800" b="1" dirty="0"/>
              <a:t>Continue intravenous fluids until oral fluids are well tolerated </a:t>
            </a:r>
            <a:r>
              <a:rPr lang="en-US" sz="1800" b="1" dirty="0" smtClean="0"/>
              <a:t>and </a:t>
            </a:r>
            <a:r>
              <a:rPr lang="en-US" sz="1800" b="1" dirty="0"/>
              <a:t>the metabolic defects are corrected.</a:t>
            </a:r>
            <a:endParaRPr lang="en-GB" sz="1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0891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US" sz="2800" b="1" dirty="0" smtClean="0"/>
              <a:t>Steps </a:t>
            </a:r>
            <a:r>
              <a:rPr lang="en-US" sz="2800" b="1" dirty="0"/>
              <a:t>in Management of Diabetic </a:t>
            </a:r>
            <a:r>
              <a:rPr lang="en-US" sz="2800" b="1" dirty="0" smtClean="0"/>
              <a:t>Ketoacidosis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307285"/>
            <a:ext cx="10023908" cy="4312456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Insulin</a:t>
            </a:r>
          </a:p>
          <a:p>
            <a:pPr lvl="1"/>
            <a:r>
              <a:rPr lang="en-US" sz="2000" b="1" i="1" dirty="0" smtClean="0"/>
              <a:t>Initial</a:t>
            </a:r>
            <a:endParaRPr lang="en-GB" sz="2000" dirty="0"/>
          </a:p>
          <a:p>
            <a:pPr lvl="2"/>
            <a:r>
              <a:rPr lang="en-US" sz="1800" b="1" dirty="0"/>
              <a:t>IV: 0.1 unit/kg/</a:t>
            </a:r>
            <a:r>
              <a:rPr lang="en-US" sz="1800" b="1" dirty="0" err="1"/>
              <a:t>hr</a:t>
            </a:r>
            <a:r>
              <a:rPr lang="en-US" sz="1800" b="1" dirty="0"/>
              <a:t>  by continuous infusion after 1</a:t>
            </a:r>
            <a:r>
              <a:rPr lang="en-US" sz="1800" b="1" baseline="30000" dirty="0"/>
              <a:t>st</a:t>
            </a:r>
            <a:r>
              <a:rPr lang="en-US" sz="1800" b="1" dirty="0"/>
              <a:t> hour of </a:t>
            </a:r>
            <a:r>
              <a:rPr lang="en-US" sz="1800" b="1" dirty="0" err="1"/>
              <a:t>fliud</a:t>
            </a:r>
            <a:r>
              <a:rPr lang="en-US" sz="1800" b="1" dirty="0"/>
              <a:t> therapy</a:t>
            </a:r>
            <a:endParaRPr lang="en-GB" sz="1800" dirty="0"/>
          </a:p>
          <a:p>
            <a:pPr lvl="2"/>
            <a:r>
              <a:rPr lang="en-US" sz="1800" b="1" i="1" dirty="0" smtClean="0"/>
              <a:t>Subsequent </a:t>
            </a:r>
            <a:r>
              <a:rPr lang="en-US" sz="1800" b="1" dirty="0" smtClean="0"/>
              <a:t>Double </a:t>
            </a:r>
            <a:r>
              <a:rPr lang="en-US" sz="1800" b="1" dirty="0"/>
              <a:t>if no improvement in glucose or pH by 3 hr.</a:t>
            </a:r>
            <a:endParaRPr lang="en-GB" sz="1800" dirty="0"/>
          </a:p>
          <a:p>
            <a:pPr lvl="2"/>
            <a:r>
              <a:rPr lang="en-US" sz="1800" b="1" dirty="0" smtClean="0"/>
              <a:t>Maximum </a:t>
            </a:r>
            <a:r>
              <a:rPr lang="en-US" sz="1800" b="1" dirty="0"/>
              <a:t>glucose decline: 3 to 5 </a:t>
            </a:r>
            <a:r>
              <a:rPr lang="en-US" sz="1800" b="1" dirty="0" err="1"/>
              <a:t>mmol</a:t>
            </a:r>
            <a:r>
              <a:rPr lang="en-US" sz="1800" b="1" dirty="0"/>
              <a:t>/L/hr.</a:t>
            </a:r>
            <a:endParaRPr lang="en-GB" sz="1800" dirty="0"/>
          </a:p>
          <a:p>
            <a:pPr lvl="2"/>
            <a:r>
              <a:rPr lang="en-US" sz="1800" b="1" dirty="0"/>
              <a:t>At 15 </a:t>
            </a:r>
            <a:r>
              <a:rPr lang="en-US" sz="1800" b="1" dirty="0" err="1"/>
              <a:t>mmol</a:t>
            </a:r>
            <a:r>
              <a:rPr lang="en-US" sz="1800" b="1" dirty="0"/>
              <a:t>/L glucose, add dextrose to intravenous </a:t>
            </a:r>
            <a:r>
              <a:rPr lang="en-US" sz="1800" b="1" dirty="0" smtClean="0"/>
              <a:t>solutions (</a:t>
            </a:r>
            <a:r>
              <a:rPr lang="en-US" sz="1800" b="1" dirty="0"/>
              <a:t>up to 12.5%) as needed to maintain plasma glucose at 12- </a:t>
            </a:r>
            <a:r>
              <a:rPr lang="en-US" sz="1800" b="1" dirty="0" smtClean="0"/>
              <a:t>15 </a:t>
            </a:r>
            <a:r>
              <a:rPr lang="en-US" sz="1800" b="1" dirty="0" err="1"/>
              <a:t>mmol</a:t>
            </a:r>
            <a:r>
              <a:rPr lang="en-US" sz="1800" b="1" dirty="0"/>
              <a:t>/L</a:t>
            </a:r>
            <a:endParaRPr lang="en-GB" sz="1800" dirty="0"/>
          </a:p>
          <a:p>
            <a:pPr lvl="1"/>
            <a:r>
              <a:rPr lang="en-US" sz="2000" b="1" dirty="0"/>
              <a:t>Continue insulin regimen until the academia is corrected (pH  &gt;7.3 and/or HCO</a:t>
            </a:r>
            <a:r>
              <a:rPr lang="en-US" sz="2000" b="1" baseline="-25000" dirty="0"/>
              <a:t>3</a:t>
            </a:r>
            <a:r>
              <a:rPr lang="en-US" sz="2000" b="1" dirty="0"/>
              <a:t> &gt;18)</a:t>
            </a:r>
            <a:endParaRPr lang="en-GB" sz="1100" dirty="0"/>
          </a:p>
          <a:p>
            <a:pPr lvl="1"/>
            <a:r>
              <a:rPr lang="en-US" sz="2000" b="1" dirty="0"/>
              <a:t>Start subcutaneous insulin with a 1-hr overlap in the </a:t>
            </a:r>
            <a:r>
              <a:rPr lang="en-US" sz="2000" b="1" dirty="0" smtClean="0"/>
              <a:t>intravenous</a:t>
            </a:r>
            <a:r>
              <a:rPr lang="en-US" sz="2000" b="1" dirty="0"/>
              <a:t>.</a:t>
            </a:r>
            <a:r>
              <a:rPr lang="en-US" sz="2000" b="1" dirty="0" smtClean="0"/>
              <a:t>  </a:t>
            </a:r>
            <a:r>
              <a:rPr lang="en-US" b="1" dirty="0" smtClean="0"/>
              <a:t> 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0383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US" sz="2800" b="1" dirty="0" smtClean="0"/>
              <a:t>Steps </a:t>
            </a:r>
            <a:r>
              <a:rPr lang="en-US" sz="2800" b="1" dirty="0"/>
              <a:t>in Management of Diabetic </a:t>
            </a:r>
            <a:r>
              <a:rPr lang="en-US" sz="2800" b="1" dirty="0" smtClean="0"/>
              <a:t>Ketoacidosis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Potassium</a:t>
            </a:r>
          </a:p>
          <a:p>
            <a:pPr lvl="1"/>
            <a:r>
              <a:rPr lang="en-US" sz="2400" b="1" dirty="0" smtClean="0"/>
              <a:t>Monitor </a:t>
            </a:r>
            <a:r>
              <a:rPr lang="en-US" sz="2400" b="1" dirty="0"/>
              <a:t>ECG</a:t>
            </a:r>
            <a:endParaRPr lang="en-GB" sz="2400" dirty="0"/>
          </a:p>
          <a:p>
            <a:pPr lvl="1"/>
            <a:r>
              <a:rPr lang="en-US" sz="2400" b="1" dirty="0"/>
              <a:t>If the K</a:t>
            </a:r>
            <a:r>
              <a:rPr lang="en-US" sz="2400" b="1" baseline="30000" dirty="0"/>
              <a:t>+</a:t>
            </a:r>
            <a:r>
              <a:rPr lang="en-US" sz="2400" b="1" dirty="0"/>
              <a:t> is &lt;3.5 </a:t>
            </a:r>
            <a:r>
              <a:rPr lang="en-US" sz="2400" b="1" dirty="0" err="1"/>
              <a:t>mEq</a:t>
            </a:r>
            <a:r>
              <a:rPr lang="en-US" sz="2400" b="1" dirty="0"/>
              <a:t>/L, add 40 to 60 </a:t>
            </a:r>
            <a:r>
              <a:rPr lang="en-US" sz="2400" b="1" dirty="0" err="1"/>
              <a:t>mEq</a:t>
            </a:r>
            <a:r>
              <a:rPr lang="en-US" sz="2400" b="1" dirty="0"/>
              <a:t>/L; if 3.5 to 5, and 30 </a:t>
            </a:r>
            <a:r>
              <a:rPr lang="en-US" sz="2400" b="1" dirty="0" err="1" smtClean="0"/>
              <a:t>mEq</a:t>
            </a:r>
            <a:r>
              <a:rPr lang="en-US" sz="2400" b="1" dirty="0" smtClean="0"/>
              <a:t>/L</a:t>
            </a:r>
            <a:r>
              <a:rPr lang="en-US" sz="2400" b="1" dirty="0"/>
              <a:t>; if &gt;5.0, then hold K</a:t>
            </a:r>
            <a:r>
              <a:rPr lang="en-US" sz="2400" b="1" baseline="30000" dirty="0"/>
              <a:t>+</a:t>
            </a:r>
            <a:r>
              <a:rPr lang="en-US" sz="2400" b="1" dirty="0"/>
              <a:t> replacement</a:t>
            </a:r>
            <a:endParaRPr lang="en-GB" sz="2400" dirty="0"/>
          </a:p>
          <a:p>
            <a:pPr lvl="1"/>
            <a:r>
              <a:rPr lang="en-US" sz="2400" b="1" dirty="0" smtClean="0"/>
              <a:t>After </a:t>
            </a:r>
            <a:r>
              <a:rPr lang="en-US" sz="2400" b="1" dirty="0"/>
              <a:t>3-5 hr. </a:t>
            </a:r>
            <a:r>
              <a:rPr lang="en-US" sz="2400" b="1" dirty="0" smtClean="0"/>
              <a:t>half </a:t>
            </a:r>
            <a:r>
              <a:rPr lang="en-US" sz="2400" b="1" dirty="0"/>
              <a:t>of K</a:t>
            </a:r>
            <a:r>
              <a:rPr lang="en-US" sz="2400" b="1" baseline="30000" dirty="0"/>
              <a:t>+</a:t>
            </a:r>
            <a:r>
              <a:rPr lang="en-US" sz="2400" b="1" dirty="0"/>
              <a:t> replacement as K</a:t>
            </a:r>
            <a:r>
              <a:rPr lang="en-US" sz="2400" b="1" baseline="30000" dirty="0"/>
              <a:t>+</a:t>
            </a:r>
            <a:r>
              <a:rPr lang="en-US" sz="2400" b="1" dirty="0"/>
              <a:t> phosphate</a:t>
            </a:r>
            <a:endParaRPr lang="en-GB" sz="24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760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US" sz="2800" b="1" dirty="0" smtClean="0"/>
              <a:t>Steps </a:t>
            </a:r>
            <a:r>
              <a:rPr lang="en-US" sz="2800" b="1" dirty="0"/>
              <a:t>in Management of Diabetic </a:t>
            </a:r>
            <a:r>
              <a:rPr lang="en-US" sz="2800" b="1" dirty="0" smtClean="0"/>
              <a:t>Ketoacidosis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b="1" dirty="0" smtClean="0"/>
              <a:t>Bicarbonate</a:t>
            </a:r>
            <a:r>
              <a:rPr lang="en-US" sz="2800" b="1" dirty="0"/>
              <a:t>	</a:t>
            </a:r>
            <a:endParaRPr lang="en-US" sz="2800" b="1" dirty="0" smtClean="0"/>
          </a:p>
          <a:p>
            <a:pPr lvl="1"/>
            <a:r>
              <a:rPr lang="en-US" sz="2400" b="1" dirty="0" smtClean="0"/>
              <a:t>Only </a:t>
            </a:r>
            <a:r>
              <a:rPr lang="en-US" sz="2400" b="1" dirty="0"/>
              <a:t>use bicarbonate (HCO</a:t>
            </a:r>
            <a:r>
              <a:rPr lang="en-US" sz="2400" b="1" baseline="-25000" dirty="0"/>
              <a:t>3</a:t>
            </a:r>
            <a:r>
              <a:rPr lang="en-US" sz="2400" b="1" baseline="30000" dirty="0"/>
              <a:t>-</a:t>
            </a:r>
            <a:r>
              <a:rPr lang="en-US" sz="2400" b="1" dirty="0"/>
              <a:t>) for pH &lt;7.0</a:t>
            </a:r>
            <a:endParaRPr lang="en-GB" sz="2400" dirty="0"/>
          </a:p>
          <a:p>
            <a:pPr lvl="1"/>
            <a:r>
              <a:rPr lang="en-US" sz="2400" b="1" dirty="0" smtClean="0"/>
              <a:t>Increase </a:t>
            </a:r>
            <a:r>
              <a:rPr lang="en-US" sz="2400" b="1" dirty="0"/>
              <a:t>pH to 7.1 or final bicarbonate to 12 </a:t>
            </a:r>
            <a:r>
              <a:rPr lang="en-US" sz="2400" b="1" dirty="0" err="1"/>
              <a:t>mEq</a:t>
            </a:r>
            <a:r>
              <a:rPr lang="en-US" sz="2400" b="1" dirty="0"/>
              <a:t>/L</a:t>
            </a:r>
            <a:endParaRPr lang="en-GB" sz="2400" dirty="0"/>
          </a:p>
          <a:p>
            <a:pPr lvl="1"/>
            <a:r>
              <a:rPr lang="en-US" sz="2400" b="1" dirty="0"/>
              <a:t>[</a:t>
            </a:r>
            <a:r>
              <a:rPr lang="en-US" sz="2400" b="1" dirty="0" err="1"/>
              <a:t>mEq</a:t>
            </a:r>
            <a:r>
              <a:rPr lang="en-US" sz="2400" b="1" dirty="0"/>
              <a:t> HCO</a:t>
            </a:r>
            <a:r>
              <a:rPr lang="en-US" sz="2400" b="1" baseline="-25000" dirty="0"/>
              <a:t>3</a:t>
            </a:r>
            <a:r>
              <a:rPr lang="en-US" sz="2400" b="1" baseline="30000" dirty="0"/>
              <a:t>-</a:t>
            </a:r>
            <a:r>
              <a:rPr lang="en-US" sz="2400" b="1" dirty="0"/>
              <a:t> = 12- measured HCO</a:t>
            </a:r>
            <a:r>
              <a:rPr lang="en-US" sz="2400" b="1" baseline="-25000" dirty="0"/>
              <a:t>3</a:t>
            </a:r>
            <a:r>
              <a:rPr lang="en-US" sz="2400" b="1" baseline="30000" dirty="0"/>
              <a:t>-</a:t>
            </a:r>
            <a:r>
              <a:rPr lang="en-US" sz="2400" b="1" dirty="0"/>
              <a:t> x 0.6 x body weight (in kg]</a:t>
            </a:r>
            <a:endParaRPr lang="en-GB" sz="2400" dirty="0"/>
          </a:p>
          <a:p>
            <a:pPr lvl="1"/>
            <a:r>
              <a:rPr lang="en-US" sz="2400" b="1" dirty="0"/>
              <a:t>Add HCO</a:t>
            </a:r>
            <a:r>
              <a:rPr lang="en-US" sz="2400" b="1" baseline="-25000" dirty="0"/>
              <a:t>3</a:t>
            </a:r>
            <a:r>
              <a:rPr lang="en-US" sz="2400" b="1" baseline="30000" dirty="0"/>
              <a:t>-</a:t>
            </a:r>
            <a:r>
              <a:rPr lang="en-US" sz="2400" b="1" dirty="0"/>
              <a:t> slowly maximum 50 </a:t>
            </a:r>
            <a:r>
              <a:rPr lang="en-US" sz="2400" b="1" dirty="0" err="1"/>
              <a:t>mEq</a:t>
            </a:r>
            <a:r>
              <a:rPr lang="en-US" sz="2400" b="1" dirty="0"/>
              <a:t>/500 mL IV solution (over 2-3 </a:t>
            </a:r>
            <a:r>
              <a:rPr lang="en-US" sz="2400" b="1" dirty="0" err="1"/>
              <a:t>hr</a:t>
            </a:r>
            <a:r>
              <a:rPr lang="en-US" sz="2400" b="1" dirty="0"/>
              <a:t>) Maximum HCO</a:t>
            </a:r>
            <a:r>
              <a:rPr lang="en-US" sz="2400" b="1" baseline="-25000" dirty="0"/>
              <a:t>3</a:t>
            </a:r>
            <a:r>
              <a:rPr lang="en-US" sz="2400" b="1" baseline="30000" dirty="0"/>
              <a:t>-</a:t>
            </a:r>
            <a:r>
              <a:rPr lang="en-US" sz="2400" b="1" dirty="0"/>
              <a:t> should be  50 </a:t>
            </a:r>
            <a:r>
              <a:rPr lang="en-US" sz="2400" b="1" dirty="0" err="1"/>
              <a:t>mEq</a:t>
            </a:r>
            <a:r>
              <a:rPr lang="en-US" sz="2400" b="1" dirty="0"/>
              <a:t>/500 mL IV solution</a:t>
            </a:r>
            <a:endParaRPr lang="en-GB" sz="24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0903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US" sz="3200" b="1" dirty="0"/>
              <a:t>COMPLICATIONS OF DKA</a:t>
            </a:r>
            <a:endParaRPr lang="en-GB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0708" y="2281527"/>
            <a:ext cx="9753303" cy="4248061"/>
          </a:xfrm>
        </p:spPr>
        <p:txBody>
          <a:bodyPr>
            <a:normAutofit/>
          </a:bodyPr>
          <a:lstStyle/>
          <a:p>
            <a:pPr lvl="0"/>
            <a:r>
              <a:rPr lang="en-US" b="1" dirty="0"/>
              <a:t>Hypoglycemia</a:t>
            </a:r>
            <a:endParaRPr lang="en-GB" dirty="0"/>
          </a:p>
          <a:p>
            <a:pPr lvl="0"/>
            <a:r>
              <a:rPr lang="en-US" b="1" dirty="0" err="1"/>
              <a:t>Hypophosphasemic</a:t>
            </a:r>
            <a:r>
              <a:rPr lang="en-US" b="1" dirty="0"/>
              <a:t> muscle weakness during recovery from DKA</a:t>
            </a:r>
            <a:endParaRPr lang="en-GB" dirty="0"/>
          </a:p>
          <a:p>
            <a:pPr lvl="0"/>
            <a:r>
              <a:rPr lang="en-US" b="1" dirty="0"/>
              <a:t>Acute tubular necrosis from severe dehydration</a:t>
            </a:r>
            <a:endParaRPr lang="en-GB" dirty="0"/>
          </a:p>
          <a:p>
            <a:pPr lvl="0"/>
            <a:r>
              <a:rPr lang="en-US" b="1" dirty="0"/>
              <a:t>Hemolysis due to acidosis       </a:t>
            </a:r>
            <a:endParaRPr lang="en-GB" dirty="0"/>
          </a:p>
          <a:p>
            <a:pPr lvl="0"/>
            <a:r>
              <a:rPr lang="en-US" b="1" dirty="0" err="1"/>
              <a:t>Myoglobinuria</a:t>
            </a:r>
            <a:r>
              <a:rPr lang="en-US" b="1" dirty="0"/>
              <a:t>  due to acidosis</a:t>
            </a:r>
            <a:endParaRPr lang="en-GB" dirty="0"/>
          </a:p>
          <a:p>
            <a:pPr lvl="0"/>
            <a:r>
              <a:rPr lang="en-US" b="1" dirty="0"/>
              <a:t>Pulmonary edema and adult respiratory distress syndrome  secondary to fluid overload</a:t>
            </a:r>
            <a:endParaRPr lang="en-GB" dirty="0"/>
          </a:p>
          <a:p>
            <a:pPr lvl="0"/>
            <a:r>
              <a:rPr lang="en-US" b="1" dirty="0"/>
              <a:t>Cardiovascular complications ( seen more in adults than children)</a:t>
            </a:r>
            <a:endParaRPr lang="en-GB" dirty="0"/>
          </a:p>
          <a:p>
            <a:pPr lvl="0"/>
            <a:r>
              <a:rPr lang="en-US" b="1" dirty="0"/>
              <a:t>CNS complications:</a:t>
            </a:r>
            <a:endParaRPr lang="en-GB" dirty="0"/>
          </a:p>
          <a:p>
            <a:pPr lvl="1"/>
            <a:r>
              <a:rPr lang="en-US" b="1" dirty="0" err="1" smtClean="0"/>
              <a:t>Thrombovascular</a:t>
            </a:r>
            <a:r>
              <a:rPr lang="en-US" b="1" dirty="0" smtClean="0"/>
              <a:t> </a:t>
            </a:r>
            <a:r>
              <a:rPr lang="en-US" b="1" dirty="0"/>
              <a:t>phenomena (2</a:t>
            </a:r>
            <a:r>
              <a:rPr lang="en-US" b="1" baseline="30000" dirty="0"/>
              <a:t>2</a:t>
            </a:r>
            <a:r>
              <a:rPr lang="en-US" b="1" dirty="0"/>
              <a:t> to dehydration and hypercoagulability of DKA)</a:t>
            </a:r>
            <a:endParaRPr lang="en-GB" dirty="0"/>
          </a:p>
          <a:p>
            <a:pPr lvl="1"/>
            <a:r>
              <a:rPr lang="en-US" b="1" dirty="0"/>
              <a:t>cerebral edema.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3680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US" b="1" dirty="0"/>
              <a:t>Cerebral edema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may cause brain herniation and consequent severe brain damage or death.</a:t>
            </a:r>
            <a:endParaRPr lang="en-GB" sz="2400" b="1" dirty="0"/>
          </a:p>
          <a:p>
            <a:r>
              <a:rPr lang="en-US" sz="2400" b="1" dirty="0"/>
              <a:t>Occur after or during recovery from diabetic ketoacidosis </a:t>
            </a:r>
            <a:endParaRPr lang="en-US" sz="2400" b="1" dirty="0" smtClean="0"/>
          </a:p>
          <a:p>
            <a:r>
              <a:rPr lang="en-US" sz="2400" b="1" dirty="0"/>
              <a:t>Etiology:</a:t>
            </a:r>
            <a:endParaRPr lang="en-GB" sz="2400" dirty="0"/>
          </a:p>
          <a:p>
            <a:pPr lvl="1"/>
            <a:r>
              <a:rPr lang="en-US" sz="2200" b="1" dirty="0" smtClean="0"/>
              <a:t>unknown</a:t>
            </a:r>
            <a:endParaRPr lang="en-GB" sz="2200" dirty="0"/>
          </a:p>
          <a:p>
            <a:pPr lvl="1"/>
            <a:r>
              <a:rPr lang="en-US" sz="2200" b="1" dirty="0" smtClean="0"/>
              <a:t>seen </a:t>
            </a:r>
            <a:r>
              <a:rPr lang="en-US" sz="2200" b="1" dirty="0"/>
              <a:t>mainly in children with DKA.</a:t>
            </a:r>
            <a:endParaRPr lang="en-GB" sz="2200" dirty="0"/>
          </a:p>
          <a:p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3996530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US" b="1" dirty="0"/>
              <a:t>Cerebral edema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i="1" dirty="0"/>
              <a:t>hypothesis:</a:t>
            </a:r>
            <a:endParaRPr lang="en-GB" sz="3200" dirty="0"/>
          </a:p>
          <a:p>
            <a:pPr lvl="1"/>
            <a:r>
              <a:rPr lang="en-US" sz="2800" dirty="0" err="1" smtClean="0"/>
              <a:t>hyponatermia</a:t>
            </a:r>
            <a:r>
              <a:rPr lang="en-US" sz="2800" dirty="0" smtClean="0"/>
              <a:t>  </a:t>
            </a:r>
            <a:r>
              <a:rPr lang="en-US" sz="2800" dirty="0"/>
              <a:t>leading to  inappropriate regulation of </a:t>
            </a:r>
            <a:r>
              <a:rPr lang="en-US" sz="2800" dirty="0" err="1"/>
              <a:t>vassopressin</a:t>
            </a:r>
            <a:r>
              <a:rPr lang="en-US" sz="2800" dirty="0"/>
              <a:t> </a:t>
            </a:r>
            <a:r>
              <a:rPr lang="en-US" sz="2800" dirty="0" err="1"/>
              <a:t>secreation</a:t>
            </a:r>
            <a:r>
              <a:rPr lang="en-US" sz="2800" dirty="0"/>
              <a:t>.</a:t>
            </a:r>
            <a:endParaRPr lang="en-GB" sz="2800" dirty="0"/>
          </a:p>
          <a:p>
            <a:pPr lvl="1"/>
            <a:r>
              <a:rPr lang="en-US" sz="2800" dirty="0"/>
              <a:t>idiogenic </a:t>
            </a:r>
            <a:r>
              <a:rPr lang="en-US" sz="2800" dirty="0" smtClean="0"/>
              <a:t>osmoles</a:t>
            </a:r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3695452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US" b="1" dirty="0"/>
              <a:t>Cerebral edema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294406"/>
            <a:ext cx="10178454" cy="4106393"/>
          </a:xfrm>
        </p:spPr>
        <p:txBody>
          <a:bodyPr>
            <a:normAutofit fontScale="92500"/>
          </a:bodyPr>
          <a:lstStyle/>
          <a:p>
            <a:r>
              <a:rPr lang="en-US" sz="3200" b="1" dirty="0" smtClean="0"/>
              <a:t>Idiogenic </a:t>
            </a:r>
            <a:r>
              <a:rPr lang="en-US" sz="3200" b="1" dirty="0"/>
              <a:t>osmoles</a:t>
            </a:r>
            <a:endParaRPr lang="en-GB" sz="3200" b="1" dirty="0"/>
          </a:p>
          <a:p>
            <a:pPr lvl="1"/>
            <a:r>
              <a:rPr lang="en-US" sz="2800" b="1" i="1" dirty="0"/>
              <a:t>During DKA:</a:t>
            </a:r>
            <a:endParaRPr lang="en-GB" sz="2800" b="1" dirty="0"/>
          </a:p>
          <a:p>
            <a:pPr lvl="2"/>
            <a:r>
              <a:rPr lang="en-US" sz="2400" dirty="0"/>
              <a:t>Osmotic </a:t>
            </a:r>
            <a:r>
              <a:rPr lang="en-US" sz="2400" dirty="0" smtClean="0"/>
              <a:t>disequilibrium </a:t>
            </a:r>
            <a:r>
              <a:rPr lang="en-US" sz="2400" dirty="0"/>
              <a:t>between brain and periphery is connected to intracerebrally by the generation of hypothetical osmotically active particles termed idiogenic osmoles that serve to maintain brain tissue isosmolar with the blood.</a:t>
            </a:r>
            <a:endParaRPr lang="en-GB" sz="1100" dirty="0"/>
          </a:p>
          <a:p>
            <a:pPr lvl="1"/>
            <a:r>
              <a:rPr lang="en-US" sz="3200" b="1" i="1" dirty="0" smtClean="0"/>
              <a:t>Recovery </a:t>
            </a:r>
            <a:r>
              <a:rPr lang="en-US" sz="3200" b="1" i="1" dirty="0"/>
              <a:t>from DKA:</a:t>
            </a:r>
            <a:endParaRPr lang="en-GB" sz="1800" b="1" dirty="0"/>
          </a:p>
          <a:p>
            <a:pPr lvl="2"/>
            <a:r>
              <a:rPr lang="en-US" sz="2400" dirty="0"/>
              <a:t>If rapid:  dissipation of idiogenic osmoles may be inappropriately slow and influx of water into cerebral cells causes brain edema.</a:t>
            </a:r>
            <a:endParaRPr lang="en-GB" sz="1100" dirty="0"/>
          </a:p>
          <a:p>
            <a:pPr lvl="2"/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91943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US" b="1" dirty="0"/>
              <a:t>Cerebral </a:t>
            </a:r>
            <a:r>
              <a:rPr lang="en-US" b="1" dirty="0" smtClean="0"/>
              <a:t>edema-</a:t>
            </a:r>
            <a:r>
              <a:rPr lang="en-US" sz="2800" b="1" dirty="0"/>
              <a:t>signs and </a:t>
            </a:r>
            <a:r>
              <a:rPr lang="en-US" sz="2800" b="1" dirty="0" smtClean="0"/>
              <a:t>symptoms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2380" y="2294407"/>
            <a:ext cx="8825659" cy="3416300"/>
          </a:xfrm>
        </p:spPr>
        <p:txBody>
          <a:bodyPr>
            <a:noAutofit/>
          </a:bodyPr>
          <a:lstStyle/>
          <a:p>
            <a:r>
              <a:rPr lang="en-US" sz="2400" dirty="0" smtClean="0"/>
              <a:t>headache </a:t>
            </a:r>
            <a:r>
              <a:rPr lang="en-US" sz="2400" dirty="0"/>
              <a:t>that is often sudden and severe</a:t>
            </a:r>
            <a:endParaRPr lang="en-GB" sz="2400" dirty="0"/>
          </a:p>
          <a:p>
            <a:r>
              <a:rPr lang="en-US" sz="2400" dirty="0"/>
              <a:t>confusion</a:t>
            </a:r>
            <a:endParaRPr lang="en-GB" sz="2400" dirty="0"/>
          </a:p>
          <a:p>
            <a:r>
              <a:rPr lang="en-US" sz="2400" dirty="0"/>
              <a:t>irritability</a:t>
            </a:r>
            <a:endParaRPr lang="en-GB" sz="2400" dirty="0"/>
          </a:p>
          <a:p>
            <a:r>
              <a:rPr lang="en-US" sz="2400" dirty="0"/>
              <a:t>reduced conscious level</a:t>
            </a:r>
            <a:endParaRPr lang="en-GB" sz="2400" dirty="0"/>
          </a:p>
          <a:p>
            <a:r>
              <a:rPr lang="en-US" sz="2400" dirty="0"/>
              <a:t>fits (seizures)</a:t>
            </a:r>
            <a:endParaRPr lang="en-GB" sz="2400" dirty="0"/>
          </a:p>
          <a:p>
            <a:r>
              <a:rPr lang="en-US" sz="2400" dirty="0"/>
              <a:t>small pupils</a:t>
            </a:r>
            <a:endParaRPr lang="en-GB" sz="2400" dirty="0"/>
          </a:p>
          <a:p>
            <a:r>
              <a:rPr lang="en-US" sz="2400" dirty="0"/>
              <a:t>increasing BP, slowing pulse</a:t>
            </a:r>
            <a:endParaRPr lang="en-GB" sz="2400" dirty="0"/>
          </a:p>
          <a:p>
            <a:r>
              <a:rPr lang="en-US" sz="2400" dirty="0" err="1"/>
              <a:t>papilloedema</a:t>
            </a:r>
            <a:r>
              <a:rPr lang="en-US" sz="2400" dirty="0"/>
              <a:t> (not always present acutely)</a:t>
            </a:r>
            <a:endParaRPr lang="en-GB" sz="2400" dirty="0"/>
          </a:p>
          <a:p>
            <a:r>
              <a:rPr lang="en-US" sz="2400" dirty="0"/>
              <a:t>possibly respiratory impairment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00895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Pathophysiology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Diabetic </a:t>
            </a:r>
            <a:r>
              <a:rPr lang="en-US" b="1" dirty="0"/>
              <a:t>ketoacidosis is the result of complex metabolic </a:t>
            </a:r>
            <a:r>
              <a:rPr lang="en-US" b="1" dirty="0" smtClean="0"/>
              <a:t>derangements </a:t>
            </a:r>
            <a:r>
              <a:rPr lang="en-US" b="1" dirty="0"/>
              <a:t>caused by </a:t>
            </a:r>
            <a:r>
              <a:rPr lang="en-US" b="1" dirty="0" err="1"/>
              <a:t>insulinopenia</a:t>
            </a:r>
            <a:r>
              <a:rPr lang="en-US" b="1" dirty="0"/>
              <a:t> and increased levels of </a:t>
            </a:r>
            <a:r>
              <a:rPr lang="en-US" b="1" dirty="0" smtClean="0"/>
              <a:t>counter regulatory </a:t>
            </a:r>
            <a:r>
              <a:rPr lang="en-US" b="1" dirty="0"/>
              <a:t>hormones mainly glucagon.</a:t>
            </a:r>
            <a:endParaRPr lang="en-GB" b="1" dirty="0"/>
          </a:p>
          <a:p>
            <a:r>
              <a:rPr lang="en-US" b="1" dirty="0" smtClean="0"/>
              <a:t>Metabolic consequences </a:t>
            </a:r>
            <a:r>
              <a:rPr lang="en-US" b="1" dirty="0"/>
              <a:t>of DKA includes the following:</a:t>
            </a:r>
            <a:endParaRPr lang="en-GB" dirty="0"/>
          </a:p>
          <a:p>
            <a:pPr lvl="1"/>
            <a:r>
              <a:rPr lang="en-US" b="1" dirty="0"/>
              <a:t>Hyperglycemia</a:t>
            </a:r>
            <a:endParaRPr lang="en-GB" dirty="0"/>
          </a:p>
          <a:p>
            <a:pPr lvl="1"/>
            <a:r>
              <a:rPr lang="en-US" b="1" dirty="0"/>
              <a:t>Ketoacidosis</a:t>
            </a:r>
            <a:endParaRPr lang="en-GB" dirty="0"/>
          </a:p>
          <a:p>
            <a:pPr lvl="1"/>
            <a:r>
              <a:rPr lang="en-US" b="1" dirty="0"/>
              <a:t>Hypovolemia</a:t>
            </a:r>
            <a:endParaRPr lang="en-GB" dirty="0"/>
          </a:p>
          <a:p>
            <a:pPr lvl="1"/>
            <a:r>
              <a:rPr lang="en-US" b="1" dirty="0"/>
              <a:t>Electrolyte Disturbances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645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US" b="1" dirty="0"/>
              <a:t>Cerebral </a:t>
            </a:r>
            <a:r>
              <a:rPr lang="en-US" b="1" dirty="0" smtClean="0"/>
              <a:t>edema-</a:t>
            </a:r>
            <a:r>
              <a:rPr lang="en-US" sz="2800" b="1" dirty="0"/>
              <a:t>Management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307284"/>
            <a:ext cx="9998150" cy="4325335"/>
          </a:xfrm>
        </p:spPr>
        <p:txBody>
          <a:bodyPr>
            <a:noAutofit/>
          </a:bodyPr>
          <a:lstStyle/>
          <a:p>
            <a:r>
              <a:rPr lang="en-US" sz="1600" b="1" dirty="0"/>
              <a:t>Exclude </a:t>
            </a:r>
            <a:r>
              <a:rPr lang="en-US" sz="1600" b="1" dirty="0" smtClean="0"/>
              <a:t>hypoglycemia</a:t>
            </a:r>
            <a:endParaRPr lang="en-GB" sz="2000" b="1" dirty="0"/>
          </a:p>
          <a:p>
            <a:r>
              <a:rPr lang="en-US" sz="1600" b="1" dirty="0"/>
              <a:t>The following measures should be taken:</a:t>
            </a:r>
            <a:endParaRPr lang="en-GB" sz="1600" b="1" dirty="0"/>
          </a:p>
          <a:p>
            <a:pPr lvl="1"/>
            <a:r>
              <a:rPr lang="en-US" b="1" dirty="0" smtClean="0"/>
              <a:t>give </a:t>
            </a:r>
            <a:r>
              <a:rPr lang="en-US" b="1" dirty="0"/>
              <a:t>Mannitol 0.5 g/kg stat (=2.5 ml/kg Mannitol 20% over 15 minutes).  This needs to be given within 10 minutes.</a:t>
            </a:r>
            <a:endParaRPr lang="en-GB" b="1" dirty="0"/>
          </a:p>
          <a:p>
            <a:pPr lvl="1"/>
            <a:r>
              <a:rPr lang="en-US" b="1" dirty="0"/>
              <a:t>restrict IV fluids to 2/3 maintenance and replace deficit over 72 rather than 24 hours</a:t>
            </a:r>
            <a:endParaRPr lang="en-GB" b="1" dirty="0"/>
          </a:p>
          <a:p>
            <a:pPr lvl="1"/>
            <a:r>
              <a:rPr lang="en-US" b="1" dirty="0"/>
              <a:t>the child will need to be moved to ICU (if not there already)</a:t>
            </a:r>
            <a:endParaRPr lang="en-GB" b="1" dirty="0"/>
          </a:p>
          <a:p>
            <a:pPr lvl="1"/>
            <a:r>
              <a:rPr lang="en-US" b="1" dirty="0"/>
              <a:t>arrange for the child to be intubated and, </a:t>
            </a:r>
            <a:r>
              <a:rPr lang="en-US" b="1" dirty="0" smtClean="0"/>
              <a:t>hyperventilated </a:t>
            </a:r>
            <a:r>
              <a:rPr lang="en-US" b="1" dirty="0"/>
              <a:t>to reduced blood pCO2</a:t>
            </a:r>
            <a:endParaRPr lang="en-GB" b="1" dirty="0"/>
          </a:p>
          <a:p>
            <a:pPr lvl="1"/>
            <a:r>
              <a:rPr lang="en-US" b="1" dirty="0"/>
              <a:t>inform neurosurgeons</a:t>
            </a:r>
            <a:endParaRPr lang="en-GB" b="1" dirty="0"/>
          </a:p>
          <a:p>
            <a:pPr lvl="1"/>
            <a:r>
              <a:rPr lang="en-US" b="1" dirty="0"/>
              <a:t>exclude other diagnoses by CT scan – other intracerebral events may occur (thrombosis, hemorrhage or infarction) and present in the same way</a:t>
            </a:r>
            <a:endParaRPr lang="en-GB" b="1" dirty="0"/>
          </a:p>
          <a:p>
            <a:pPr lvl="1"/>
            <a:r>
              <a:rPr lang="en-US" b="1" dirty="0"/>
              <a:t>intracerebral pressure monitoring may be required</a:t>
            </a:r>
            <a:endParaRPr lang="en-GB" b="1" dirty="0"/>
          </a:p>
          <a:p>
            <a:pPr lvl="1"/>
            <a:r>
              <a:rPr lang="en-US" b="1" dirty="0"/>
              <a:t>repeated doses of Mannitol (above dose every 6 hours) should be used to control intracranial pressure.</a:t>
            </a:r>
            <a:endParaRPr lang="en-GB" sz="1800" b="1" dirty="0"/>
          </a:p>
        </p:txBody>
      </p:sp>
    </p:spTree>
    <p:extLst>
      <p:ext uri="{BB962C8B-B14F-4D97-AF65-F5344CB8AC3E}">
        <p14:creationId xmlns:p14="http://schemas.microsoft.com/office/powerpoint/2010/main" val="52981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US" b="1" dirty="0"/>
              <a:t>Cerebral </a:t>
            </a:r>
            <a:r>
              <a:rPr lang="en-US" b="1" dirty="0" smtClean="0"/>
              <a:t>edema-</a:t>
            </a:r>
            <a:r>
              <a:rPr lang="en-US" sz="2800" b="1" dirty="0" smtClean="0"/>
              <a:t>Prognosis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b="1" dirty="0" smtClean="0"/>
              <a:t>50</a:t>
            </a:r>
            <a:r>
              <a:rPr lang="en-US" sz="2400" b="1" dirty="0"/>
              <a:t>% die  </a:t>
            </a:r>
            <a:endParaRPr lang="en-GB" sz="2400" b="1" dirty="0"/>
          </a:p>
          <a:p>
            <a:r>
              <a:rPr lang="en-US" sz="2400" b="1" dirty="0"/>
              <a:t>50% survive but majority with severe brain damage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1376430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4648200" y="6245225"/>
            <a:ext cx="2895600" cy="476250"/>
          </a:xfrm>
          <a:noFill/>
        </p:spPr>
        <p:txBody>
          <a:bodyPr/>
          <a:lstStyle/>
          <a:p>
            <a:pPr algn="ctr"/>
            <a:endParaRPr lang="ar-SA" sz="1400">
              <a:latin typeface="Arial" pitchFamily="34" charset="0"/>
            </a:endParaRPr>
          </a:p>
        </p:txBody>
      </p:sp>
      <p:sp>
        <p:nvSpPr>
          <p:cNvPr id="118786" name="WordArt 2"/>
          <p:cNvSpPr>
            <a:spLocks noChangeArrowheads="1" noChangeShapeType="1" noTextEdit="1"/>
          </p:cNvSpPr>
          <p:nvPr/>
        </p:nvSpPr>
        <p:spPr bwMode="auto">
          <a:xfrm>
            <a:off x="1752600" y="228600"/>
            <a:ext cx="1219200" cy="182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99FF"/>
                </a:solidFill>
                <a:latin typeface="Harrington"/>
              </a:rPr>
              <a:t>Q</a:t>
            </a:r>
            <a:endParaRPr lang="ar-SA" sz="36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99FF"/>
              </a:solidFill>
              <a:latin typeface="Harrington"/>
            </a:endParaRPr>
          </a:p>
        </p:txBody>
      </p:sp>
      <p:sp>
        <p:nvSpPr>
          <p:cNvPr id="118787" name="WordArt 3"/>
          <p:cNvSpPr>
            <a:spLocks noChangeArrowheads="1" noChangeShapeType="1" noTextEdit="1"/>
          </p:cNvSpPr>
          <p:nvPr/>
        </p:nvSpPr>
        <p:spPr bwMode="auto">
          <a:xfrm>
            <a:off x="5486400" y="1939926"/>
            <a:ext cx="685800" cy="1870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arrington"/>
              </a:rPr>
              <a:t>t</a:t>
            </a:r>
            <a:endParaRPr lang="ar-SA" sz="36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Harrington"/>
            </a:endParaRPr>
          </a:p>
        </p:txBody>
      </p:sp>
      <p:sp>
        <p:nvSpPr>
          <p:cNvPr id="118788" name="WordArt 4"/>
          <p:cNvSpPr>
            <a:spLocks noChangeArrowheads="1" noChangeShapeType="1" noTextEdit="1"/>
          </p:cNvSpPr>
          <p:nvPr/>
        </p:nvSpPr>
        <p:spPr bwMode="auto">
          <a:xfrm>
            <a:off x="2895601" y="1447801"/>
            <a:ext cx="995363" cy="141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Harrington"/>
              </a:rPr>
              <a:t>u</a:t>
            </a:r>
            <a:endParaRPr lang="ar-SA" sz="36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FF00"/>
              </a:solidFill>
              <a:latin typeface="Harrington"/>
            </a:endParaRPr>
          </a:p>
        </p:txBody>
      </p:sp>
      <p:sp>
        <p:nvSpPr>
          <p:cNvPr id="118789" name="WordArt 5"/>
          <p:cNvSpPr>
            <a:spLocks noChangeArrowheads="1" noChangeShapeType="1" noTextEdit="1"/>
          </p:cNvSpPr>
          <p:nvPr/>
        </p:nvSpPr>
        <p:spPr bwMode="auto">
          <a:xfrm>
            <a:off x="4648201" y="2743201"/>
            <a:ext cx="995363" cy="1489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Harrington"/>
              </a:rPr>
              <a:t>s</a:t>
            </a:r>
            <a:endParaRPr lang="ar-SA" sz="36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9900"/>
              </a:solidFill>
              <a:latin typeface="Harrington"/>
            </a:endParaRPr>
          </a:p>
        </p:txBody>
      </p:sp>
      <p:sp>
        <p:nvSpPr>
          <p:cNvPr id="118790" name="WordArt 6"/>
          <p:cNvSpPr>
            <a:spLocks noChangeArrowheads="1" noChangeShapeType="1" noTextEdit="1"/>
          </p:cNvSpPr>
          <p:nvPr/>
        </p:nvSpPr>
        <p:spPr bwMode="auto">
          <a:xfrm>
            <a:off x="3810001" y="2514601"/>
            <a:ext cx="995363" cy="1489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Harrington"/>
              </a:rPr>
              <a:t>e</a:t>
            </a:r>
            <a:endParaRPr lang="ar-SA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00"/>
              </a:solidFill>
              <a:latin typeface="Harrington"/>
            </a:endParaRPr>
          </a:p>
        </p:txBody>
      </p:sp>
      <p:sp>
        <p:nvSpPr>
          <p:cNvPr id="118791" name="WordArt 7"/>
          <p:cNvSpPr>
            <a:spLocks noChangeArrowheads="1" noChangeShapeType="1" noTextEdit="1"/>
          </p:cNvSpPr>
          <p:nvPr/>
        </p:nvSpPr>
        <p:spPr bwMode="auto">
          <a:xfrm>
            <a:off x="9672638" y="4987926"/>
            <a:ext cx="995362" cy="1489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SA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?</a:t>
            </a:r>
          </a:p>
        </p:txBody>
      </p:sp>
      <p:sp>
        <p:nvSpPr>
          <p:cNvPr id="118792" name="WordArt 8"/>
          <p:cNvSpPr>
            <a:spLocks noChangeArrowheads="1" noChangeShapeType="1" noTextEdit="1"/>
          </p:cNvSpPr>
          <p:nvPr/>
        </p:nvSpPr>
        <p:spPr bwMode="auto">
          <a:xfrm>
            <a:off x="8763001" y="3886201"/>
            <a:ext cx="995363" cy="1489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Harrington"/>
              </a:rPr>
              <a:t>s</a:t>
            </a:r>
            <a:endParaRPr lang="ar-SA" sz="36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FF00"/>
              </a:solidFill>
              <a:latin typeface="Harrington"/>
            </a:endParaRPr>
          </a:p>
        </p:txBody>
      </p:sp>
      <p:sp>
        <p:nvSpPr>
          <p:cNvPr id="118793" name="WordArt 9"/>
          <p:cNvSpPr>
            <a:spLocks noChangeArrowheads="1" noChangeShapeType="1" noTextEdit="1"/>
          </p:cNvSpPr>
          <p:nvPr/>
        </p:nvSpPr>
        <p:spPr bwMode="auto">
          <a:xfrm>
            <a:off x="7848601" y="3200401"/>
            <a:ext cx="995363" cy="1489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99FF"/>
                </a:solidFill>
                <a:latin typeface="Harrington"/>
              </a:rPr>
              <a:t>n</a:t>
            </a:r>
            <a:endParaRPr lang="ar-SA" sz="36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99FF"/>
              </a:solidFill>
              <a:latin typeface="Harrington"/>
            </a:endParaRPr>
          </a:p>
        </p:txBody>
      </p:sp>
      <p:sp>
        <p:nvSpPr>
          <p:cNvPr id="118794" name="WordArt 10"/>
          <p:cNvSpPr>
            <a:spLocks noChangeArrowheads="1" noChangeShapeType="1" noTextEdit="1"/>
          </p:cNvSpPr>
          <p:nvPr/>
        </p:nvSpPr>
        <p:spPr bwMode="auto">
          <a:xfrm>
            <a:off x="6172200" y="2286001"/>
            <a:ext cx="533400" cy="1489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99"/>
                </a:solidFill>
                <a:latin typeface="Harrington"/>
              </a:rPr>
              <a:t>i</a:t>
            </a:r>
            <a:endParaRPr lang="ar-SA" sz="36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3399"/>
              </a:solidFill>
              <a:latin typeface="Harrington"/>
            </a:endParaRPr>
          </a:p>
        </p:txBody>
      </p:sp>
      <p:sp>
        <p:nvSpPr>
          <p:cNvPr id="118795" name="WordArt 11"/>
          <p:cNvSpPr>
            <a:spLocks noChangeArrowheads="1" noChangeShapeType="1" noTextEdit="1"/>
          </p:cNvSpPr>
          <p:nvPr/>
        </p:nvSpPr>
        <p:spPr bwMode="auto">
          <a:xfrm>
            <a:off x="6781801" y="2590801"/>
            <a:ext cx="995363" cy="1489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0099"/>
                </a:solidFill>
                <a:latin typeface="Harrington"/>
              </a:rPr>
              <a:t>o</a:t>
            </a:r>
            <a:endParaRPr lang="ar-SA" sz="36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90099"/>
              </a:solidFill>
              <a:latin typeface="Harrington"/>
            </a:endParaRPr>
          </a:p>
        </p:txBody>
      </p:sp>
    </p:spTree>
    <p:extLst>
      <p:ext uri="{BB962C8B-B14F-4D97-AF65-F5344CB8AC3E}">
        <p14:creationId xmlns:p14="http://schemas.microsoft.com/office/powerpoint/2010/main" val="21437566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8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8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8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8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87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87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8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8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8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8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87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87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8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8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87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187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8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500"/>
                            </p:stCondLst>
                            <p:childTnLst>
                              <p:par>
                                <p:cTn id="5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18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6" grpId="0" animBg="1"/>
      <p:bldP spid="118787" grpId="0" animBg="1"/>
      <p:bldP spid="118788" grpId="0" animBg="1"/>
      <p:bldP spid="118789" grpId="0" animBg="1"/>
      <p:bldP spid="118790" grpId="0" animBg="1"/>
      <p:bldP spid="118791" grpId="0" animBg="1"/>
      <p:bldP spid="118792" grpId="0" animBg="1"/>
      <p:bldP spid="118793" grpId="0" animBg="1"/>
      <p:bldP spid="118794" grpId="0" animBg="1"/>
      <p:bldP spid="11879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Hyperglycemia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Two </a:t>
            </a:r>
            <a:r>
              <a:rPr lang="en-US" b="1" dirty="0"/>
              <a:t>hormonal abnormalities appear to be necessary for expression of these abnormalities: </a:t>
            </a:r>
            <a:endParaRPr lang="en-US" b="1" dirty="0" smtClean="0"/>
          </a:p>
          <a:p>
            <a:pPr lvl="1"/>
            <a:r>
              <a:rPr lang="en-US" b="1" dirty="0" smtClean="0"/>
              <a:t>insulin </a:t>
            </a:r>
            <a:r>
              <a:rPr lang="en-US" b="1" dirty="0"/>
              <a:t>deficiency (and/or resistance) </a:t>
            </a:r>
            <a:endParaRPr lang="en-US" b="1" dirty="0" smtClean="0"/>
          </a:p>
          <a:p>
            <a:pPr lvl="1"/>
            <a:r>
              <a:rPr lang="en-US" b="1" u="sng" dirty="0" smtClean="0"/>
              <a:t>glucagon</a:t>
            </a:r>
            <a:r>
              <a:rPr lang="en-US" b="1" dirty="0" smtClean="0"/>
              <a:t> </a:t>
            </a:r>
            <a:r>
              <a:rPr lang="en-US" b="1" dirty="0"/>
              <a:t>excess (which may be induced both by removal of the normal suppressive effect of insulin and by a concurrent defect in the pancreatic A cell). </a:t>
            </a:r>
            <a:endParaRPr lang="en-GB" dirty="0"/>
          </a:p>
          <a:p>
            <a:r>
              <a:rPr lang="en-US" b="1" dirty="0"/>
              <a:t>With hyperglycemia, for example, insulin deficiency impairs peripheral glucose utilization in skeletal muscle and increases both fat and muscle breakdown, leading to enhanced delivery of </a:t>
            </a:r>
            <a:r>
              <a:rPr lang="en-US" b="1" dirty="0" err="1"/>
              <a:t>gluconeogenetic</a:t>
            </a:r>
            <a:r>
              <a:rPr lang="en-US" b="1" dirty="0"/>
              <a:t> precursors (glycerol and alanine) to the liver . </a:t>
            </a:r>
            <a:endParaRPr lang="en-US" b="1" dirty="0" smtClean="0"/>
          </a:p>
          <a:p>
            <a:r>
              <a:rPr lang="en-US" b="1" dirty="0" smtClean="0"/>
              <a:t>Both </a:t>
            </a:r>
            <a:r>
              <a:rPr lang="en-US" b="1" dirty="0"/>
              <a:t>insulin deficiency and, more importantly, glucagon excess then promote hepatic </a:t>
            </a:r>
            <a:r>
              <a:rPr lang="en-US" b="1" dirty="0" smtClean="0"/>
              <a:t>gluconeogenesis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7966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The genesis of ketoacidosis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9586026" cy="3416300"/>
          </a:xfrm>
        </p:spPr>
        <p:txBody>
          <a:bodyPr/>
          <a:lstStyle/>
          <a:p>
            <a:r>
              <a:rPr lang="en-US" sz="2000" b="1" dirty="0" smtClean="0"/>
              <a:t>Insulin </a:t>
            </a:r>
            <a:r>
              <a:rPr lang="en-US" sz="2000" b="1" dirty="0"/>
              <a:t>deficiency leads to enhanced </a:t>
            </a:r>
            <a:r>
              <a:rPr lang="en-US" sz="2000" b="1" dirty="0" smtClean="0"/>
              <a:t>lipolysis → ↑ </a:t>
            </a:r>
            <a:r>
              <a:rPr lang="en-US" sz="2000" b="1" dirty="0"/>
              <a:t>free fatty acid delivery to the liver. </a:t>
            </a:r>
            <a:endParaRPr lang="en-US" sz="2000" b="1" dirty="0" smtClean="0"/>
          </a:p>
          <a:p>
            <a:pPr lvl="1"/>
            <a:r>
              <a:rPr lang="en-US" sz="1800" b="1" dirty="0" smtClean="0"/>
              <a:t>Normal </a:t>
            </a:r>
            <a:r>
              <a:rPr lang="en-US" sz="1800" b="1" dirty="0"/>
              <a:t>subjects, however, will convert these fatty acids primarily into triglycerides.</a:t>
            </a:r>
            <a:endParaRPr lang="en-GB" sz="1800" dirty="0"/>
          </a:p>
          <a:p>
            <a:r>
              <a:rPr lang="en-US" sz="2000" b="1" dirty="0" smtClean="0"/>
              <a:t>The</a:t>
            </a:r>
            <a:r>
              <a:rPr lang="en-US" sz="2000" b="1" dirty="0" smtClean="0"/>
              <a:t> </a:t>
            </a:r>
            <a:r>
              <a:rPr lang="en-US" sz="2000" b="1" dirty="0"/>
              <a:t>development of ketoacidosis requires a specific alteration in hepatic metabolism so that free fatty acyl CoA can enter the mitochondria, where conversion to ketones occurs . </a:t>
            </a:r>
            <a:endParaRPr lang="en-US" sz="2000" b="1" dirty="0" smtClean="0"/>
          </a:p>
          <a:p>
            <a:pPr lvl="1"/>
            <a:r>
              <a:rPr lang="en-US" sz="1800" b="1" dirty="0" smtClean="0"/>
              <a:t>Mitochondrial </a:t>
            </a:r>
            <a:r>
              <a:rPr lang="en-US" sz="1800" b="1" dirty="0"/>
              <a:t>entry is regulated by the enzyme </a:t>
            </a:r>
            <a:r>
              <a:rPr lang="en-US" sz="1800" b="1" u="sng" dirty="0"/>
              <a:t>carnitine</a:t>
            </a:r>
            <a:r>
              <a:rPr lang="en-US" sz="1800" b="1" dirty="0"/>
              <a:t> </a:t>
            </a:r>
            <a:r>
              <a:rPr lang="en-US" sz="1800" b="1" dirty="0" err="1"/>
              <a:t>palmitoyl</a:t>
            </a:r>
            <a:r>
              <a:rPr lang="en-US" sz="1800" b="1" dirty="0"/>
              <a:t> </a:t>
            </a:r>
            <a:r>
              <a:rPr lang="en-US" sz="1800" b="1" dirty="0" err="1"/>
              <a:t>transferase</a:t>
            </a:r>
            <a:r>
              <a:rPr lang="en-US" sz="1800" b="1" dirty="0"/>
              <a:t>, the activity of which is low in the fed state but is markedly increased by </a:t>
            </a:r>
            <a:r>
              <a:rPr lang="en-US" sz="1800" b="1" u="sng" dirty="0"/>
              <a:t>glucagon</a:t>
            </a:r>
            <a:r>
              <a:rPr lang="en-US" sz="1800" b="1" dirty="0"/>
              <a:t> excess.</a:t>
            </a:r>
            <a:endParaRPr lang="en-GB" sz="1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3642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Hypovolemia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Osmotic </a:t>
            </a:r>
            <a:r>
              <a:rPr lang="en-US" sz="3200" b="1" dirty="0"/>
              <a:t>diuresis due to hyperglycemia leads to  renal free water loss.</a:t>
            </a:r>
            <a:endParaRPr lang="en-GB" sz="3200" b="1" dirty="0"/>
          </a:p>
          <a:p>
            <a:r>
              <a:rPr lang="en-US" sz="3200" b="1" dirty="0"/>
              <a:t>Hypovolemia will increase </a:t>
            </a:r>
            <a:r>
              <a:rPr lang="en-US" sz="3200" b="1" dirty="0" err="1"/>
              <a:t>catecholamines</a:t>
            </a:r>
            <a:r>
              <a:rPr lang="en-US" sz="3200" b="1" dirty="0"/>
              <a:t> level</a:t>
            </a:r>
            <a:r>
              <a:rPr lang="en-US" sz="3200" b="1" dirty="0" smtClean="0"/>
              <a:t>.</a:t>
            </a:r>
            <a:r>
              <a:rPr lang="en-US" b="1" dirty="0"/>
              <a:t> 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599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Electrolyte Disturbances</a:t>
            </a:r>
            <a:r>
              <a:rPr lang="en-US" b="1" i="1" dirty="0" smtClean="0"/>
              <a:t>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294407"/>
            <a:ext cx="9701936" cy="3887452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en-US" sz="7200" b="1" u="sng" dirty="0" smtClean="0"/>
              <a:t>Potassium</a:t>
            </a:r>
            <a:endParaRPr lang="en-GB" sz="7200" b="1" u="sng" dirty="0" smtClean="0"/>
          </a:p>
          <a:p>
            <a:pPr lvl="1">
              <a:lnSpc>
                <a:spcPct val="120000"/>
              </a:lnSpc>
            </a:pPr>
            <a:r>
              <a:rPr lang="en-US" sz="7200" b="1" dirty="0" smtClean="0"/>
              <a:t>Total body potassium is depleted due to renal loss. However , the </a:t>
            </a:r>
            <a:r>
              <a:rPr lang="en-US" sz="7200" b="1" dirty="0" err="1" smtClean="0"/>
              <a:t>intial</a:t>
            </a:r>
            <a:r>
              <a:rPr lang="en-US" sz="7200" b="1" dirty="0" smtClean="0"/>
              <a:t> serum potassium is either normal or increase due to acidosis. Once acidosis is corrected the serum level of potassium will decrease.</a:t>
            </a:r>
          </a:p>
          <a:p>
            <a:pPr>
              <a:lnSpc>
                <a:spcPct val="120000"/>
              </a:lnSpc>
            </a:pPr>
            <a:r>
              <a:rPr lang="en-US" sz="7200" b="1" u="sng" dirty="0" smtClean="0"/>
              <a:t>Sodium</a:t>
            </a:r>
            <a:endParaRPr lang="en-GB" sz="7200" b="1" u="sng" dirty="0" smtClean="0"/>
          </a:p>
          <a:p>
            <a:pPr lvl="1">
              <a:lnSpc>
                <a:spcPct val="120000"/>
              </a:lnSpc>
            </a:pPr>
            <a:r>
              <a:rPr lang="en-US" sz="7200" b="1" dirty="0" smtClean="0"/>
              <a:t>Serum level is decreased due to dilution effect of hyperglycemia and partially due to renal loss.</a:t>
            </a:r>
            <a:endParaRPr lang="en-GB" sz="7200" b="1" dirty="0" smtClean="0"/>
          </a:p>
          <a:p>
            <a:pPr lvl="1">
              <a:lnSpc>
                <a:spcPct val="120000"/>
              </a:lnSpc>
            </a:pPr>
            <a:r>
              <a:rPr lang="en-US" sz="7200" b="1" dirty="0" smtClean="0"/>
              <a:t>Sodium will decrease by 1.6 </a:t>
            </a:r>
            <a:r>
              <a:rPr lang="en-US" sz="7200" b="1" dirty="0" err="1" smtClean="0"/>
              <a:t>meq</a:t>
            </a:r>
            <a:r>
              <a:rPr lang="en-US" sz="7200" b="1" dirty="0" smtClean="0"/>
              <a:t>/L for every 100 mg/</a:t>
            </a:r>
            <a:r>
              <a:rPr lang="en-US" sz="7200" b="1" dirty="0" err="1" smtClean="0"/>
              <a:t>dL</a:t>
            </a:r>
            <a:r>
              <a:rPr lang="en-US" sz="7200" b="1" dirty="0" smtClean="0"/>
              <a:t> increment in blood glucose above 100mg/</a:t>
            </a:r>
            <a:r>
              <a:rPr lang="en-US" sz="7200" b="1" dirty="0" err="1" smtClean="0"/>
              <a:t>dL</a:t>
            </a:r>
            <a:endParaRPr lang="en-US" sz="7200" b="1" dirty="0" smtClean="0"/>
          </a:p>
          <a:p>
            <a:pPr>
              <a:lnSpc>
                <a:spcPct val="120000"/>
              </a:lnSpc>
            </a:pPr>
            <a:r>
              <a:rPr lang="en-US" sz="7200" b="1" dirty="0" smtClean="0"/>
              <a:t> </a:t>
            </a:r>
            <a:r>
              <a:rPr lang="en-US" sz="7200" b="1" u="sng" dirty="0" smtClean="0"/>
              <a:t>Phosphate, magnesium and calcium :</a:t>
            </a:r>
            <a:endParaRPr lang="en-GB" sz="7200" b="1" u="sng" dirty="0" smtClean="0"/>
          </a:p>
          <a:p>
            <a:pPr lvl="1">
              <a:lnSpc>
                <a:spcPct val="120000"/>
              </a:lnSpc>
            </a:pPr>
            <a:r>
              <a:rPr lang="en-US" sz="7200" b="1" dirty="0" smtClean="0"/>
              <a:t>Are always depleted due to renal loss. However, they usually do not present a problem unless they are very low. Phosphate therapy is not recommended  because it precipitates with calcium, causing hypocalcemia. </a:t>
            </a:r>
            <a:endParaRPr lang="en-GB" sz="7200" b="1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6155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Differential </a:t>
            </a:r>
            <a:r>
              <a:rPr lang="en-US" b="1" dirty="0" smtClean="0"/>
              <a:t>diagnosis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DKA </a:t>
            </a:r>
            <a:r>
              <a:rPr lang="en-US" b="1" dirty="0"/>
              <a:t>must be differentiated from other causes of coma and metabolic acidosis, these include:</a:t>
            </a:r>
            <a:endParaRPr lang="en-GB" b="1" dirty="0"/>
          </a:p>
          <a:p>
            <a:pPr lvl="1"/>
            <a:r>
              <a:rPr lang="en-US" b="1" dirty="0"/>
              <a:t>hypoglycemia</a:t>
            </a:r>
            <a:endParaRPr lang="en-GB" dirty="0"/>
          </a:p>
          <a:p>
            <a:pPr lvl="1"/>
            <a:r>
              <a:rPr lang="en-US" b="1" dirty="0"/>
              <a:t>uremia</a:t>
            </a:r>
            <a:endParaRPr lang="en-GB" dirty="0"/>
          </a:p>
          <a:p>
            <a:pPr lvl="1"/>
            <a:r>
              <a:rPr lang="en-US" b="1" dirty="0"/>
              <a:t>gastroenteritis with metabolic acidosis</a:t>
            </a:r>
            <a:endParaRPr lang="en-GB" dirty="0"/>
          </a:p>
          <a:p>
            <a:pPr lvl="1"/>
            <a:r>
              <a:rPr lang="en-US" b="1" dirty="0"/>
              <a:t>lactic acidosis</a:t>
            </a:r>
            <a:endParaRPr lang="en-GB" dirty="0"/>
          </a:p>
          <a:p>
            <a:pPr lvl="1"/>
            <a:r>
              <a:rPr lang="en-US" b="1" dirty="0"/>
              <a:t>salicylate intoxication</a:t>
            </a:r>
            <a:endParaRPr lang="en-GB" dirty="0"/>
          </a:p>
          <a:p>
            <a:pPr lvl="1"/>
            <a:r>
              <a:rPr lang="en-US" b="1" dirty="0"/>
              <a:t>encephalitis and other intracranial lesions</a:t>
            </a:r>
            <a:endParaRPr lang="en-GB" dirty="0"/>
          </a:p>
          <a:p>
            <a:pPr lvl="1"/>
            <a:r>
              <a:rPr lang="en-US" b="1" dirty="0" err="1"/>
              <a:t>Nonketotic</a:t>
            </a:r>
            <a:r>
              <a:rPr lang="en-US" b="1" dirty="0"/>
              <a:t> hyperosmolar coma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1046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en-GB" b="1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</a:rPr>
              <a:t>DIAGNOSIS</a:t>
            </a:r>
            <a:r>
              <a:rPr lang="en-GB" b="1" dirty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en-GB" b="1" dirty="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459865"/>
            <a:ext cx="9264054" cy="3953814"/>
          </a:xfrm>
        </p:spPr>
        <p:txBody>
          <a:bodyPr>
            <a:normAutofit fontScale="85000" lnSpcReduction="20000"/>
          </a:bodyPr>
          <a:lstStyle/>
          <a:p>
            <a:r>
              <a:rPr lang="en-US" sz="2600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The </a:t>
            </a:r>
            <a:r>
              <a:rPr lang="en-US" sz="26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diagnosis of DKA is usually suspected from the history and the presence of hyperglycemia with a high anion gap metabolic acidosis. </a:t>
            </a:r>
            <a:endParaRPr lang="en-GB" sz="26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6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Money"/>
              </a:rPr>
              <a:t> </a:t>
            </a:r>
            <a:endParaRPr lang="en-GB" dirty="0">
              <a:latin typeface="Times New Roman" panose="02020603050405020304" pitchFamily="18" charset="0"/>
              <a:ea typeface="Times New Roman" panose="02020603050405020304" pitchFamily="18" charset="0"/>
              <a:cs typeface="Money"/>
            </a:endParaRPr>
          </a:p>
          <a:p>
            <a:r>
              <a:rPr lang="en-US" sz="26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Money"/>
              </a:rPr>
              <a:t>History:</a:t>
            </a:r>
            <a:endParaRPr lang="en-GB" dirty="0">
              <a:latin typeface="Times New Roman" panose="02020603050405020304" pitchFamily="18" charset="0"/>
              <a:ea typeface="Times New Roman" panose="02020603050405020304" pitchFamily="18" charset="0"/>
              <a:cs typeface="Money"/>
            </a:endParaRPr>
          </a:p>
          <a:p>
            <a:pPr lvl="1"/>
            <a:r>
              <a:rPr lang="en-US" sz="23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Money"/>
              </a:rPr>
              <a:t>Polydipsia, polyuria and may have </a:t>
            </a:r>
            <a:r>
              <a:rPr lang="en-US" sz="2300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Money"/>
              </a:rPr>
              <a:t>abdomial</a:t>
            </a:r>
            <a:r>
              <a:rPr lang="en-US" sz="23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Money"/>
              </a:rPr>
              <a:t> pain and/ or vomiting</a:t>
            </a:r>
            <a:endParaRPr lang="en-GB" sz="1400" dirty="0">
              <a:latin typeface="Times New Roman" panose="02020603050405020304" pitchFamily="18" charset="0"/>
              <a:ea typeface="Times New Roman" panose="02020603050405020304" pitchFamily="18" charset="0"/>
              <a:cs typeface="Money"/>
            </a:endParaRPr>
          </a:p>
          <a:p>
            <a:r>
              <a:rPr lang="en-US" sz="26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Money"/>
              </a:rPr>
              <a:t>Clinical:</a:t>
            </a:r>
            <a:endParaRPr lang="en-GB" dirty="0">
              <a:latin typeface="Times New Roman" panose="02020603050405020304" pitchFamily="18" charset="0"/>
              <a:ea typeface="Times New Roman" panose="02020603050405020304" pitchFamily="18" charset="0"/>
              <a:cs typeface="Money"/>
            </a:endParaRPr>
          </a:p>
          <a:p>
            <a:pPr lvl="1"/>
            <a:r>
              <a:rPr lang="en-US" sz="23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Money"/>
              </a:rPr>
              <a:t>Acidotic respiration, dehydration.</a:t>
            </a:r>
            <a:endParaRPr lang="en-GB" sz="1400" dirty="0">
              <a:latin typeface="Times New Roman" panose="02020603050405020304" pitchFamily="18" charset="0"/>
              <a:ea typeface="Times New Roman" panose="02020603050405020304" pitchFamily="18" charset="0"/>
              <a:cs typeface="Money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Money"/>
              </a:rPr>
              <a:t> </a:t>
            </a:r>
            <a:endParaRPr lang="en-GB" dirty="0">
              <a:latin typeface="Times New Roman" panose="02020603050405020304" pitchFamily="18" charset="0"/>
              <a:ea typeface="Times New Roman" panose="02020603050405020304" pitchFamily="18" charset="0"/>
              <a:cs typeface="Money"/>
            </a:endParaRPr>
          </a:p>
          <a:p>
            <a:r>
              <a:rPr lang="en-US" sz="26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Confirmation of the diagnosis requires the demonstration of </a:t>
            </a:r>
            <a:r>
              <a:rPr lang="en-US" sz="2600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hyperglucosemia</a:t>
            </a:r>
            <a:r>
              <a:rPr lang="en-US" sz="26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plus </a:t>
            </a:r>
            <a:r>
              <a:rPr lang="en-US" sz="2600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ketonemia</a:t>
            </a:r>
            <a:r>
              <a:rPr lang="en-US" sz="26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or </a:t>
            </a:r>
            <a:r>
              <a:rPr lang="en-US" sz="2600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ketonuria</a:t>
            </a:r>
            <a:r>
              <a:rPr lang="en-US" sz="26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600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GB" sz="26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4480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110</TotalTime>
  <Words>1707</Words>
  <Application>Microsoft Office PowerPoint</Application>
  <PresentationFormat>Widescreen</PresentationFormat>
  <Paragraphs>209</Paragraphs>
  <Slides>32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1" baseType="lpstr">
      <vt:lpstr>Arial</vt:lpstr>
      <vt:lpstr>Arial Black</vt:lpstr>
      <vt:lpstr>Calibri</vt:lpstr>
      <vt:lpstr>Century Gothic</vt:lpstr>
      <vt:lpstr>Harrington</vt:lpstr>
      <vt:lpstr>Money</vt:lpstr>
      <vt:lpstr>Times New Roman</vt:lpstr>
      <vt:lpstr>Wingdings 3</vt:lpstr>
      <vt:lpstr>Ion Boardroom</vt:lpstr>
      <vt:lpstr>Diabetic Ketoacidosis </vt:lpstr>
      <vt:lpstr>Definition</vt:lpstr>
      <vt:lpstr>Pathophysiology</vt:lpstr>
      <vt:lpstr>Hyperglycemia</vt:lpstr>
      <vt:lpstr>The genesis of ketoacidosis</vt:lpstr>
      <vt:lpstr>Hypovolemia</vt:lpstr>
      <vt:lpstr>Electrolyte Disturbances:</vt:lpstr>
      <vt:lpstr>Differential diagnosis</vt:lpstr>
      <vt:lpstr> DIAGNOSIS </vt:lpstr>
      <vt:lpstr>Investigations</vt:lpstr>
      <vt:lpstr>TREATMENT</vt:lpstr>
      <vt:lpstr>TREATMENT</vt:lpstr>
      <vt:lpstr>TREATMENT</vt:lpstr>
      <vt:lpstr>TREATMENT</vt:lpstr>
      <vt:lpstr>TREATMENT</vt:lpstr>
      <vt:lpstr>TREATMENT</vt:lpstr>
      <vt:lpstr>TREATMENT</vt:lpstr>
      <vt:lpstr>Management</vt:lpstr>
      <vt:lpstr>Management</vt:lpstr>
      <vt:lpstr>Steps in Management of Diabetic Ketoacidosis</vt:lpstr>
      <vt:lpstr>Steps in Management of Diabetic Ketoacidosis</vt:lpstr>
      <vt:lpstr>Steps in Management of Diabetic Ketoacidosis</vt:lpstr>
      <vt:lpstr>Steps in Management of Diabetic Ketoacidosis</vt:lpstr>
      <vt:lpstr>Steps in Management of Diabetic Ketoacidosis</vt:lpstr>
      <vt:lpstr>COMPLICATIONS OF DKA</vt:lpstr>
      <vt:lpstr>Cerebral edema</vt:lpstr>
      <vt:lpstr>Cerebral edema</vt:lpstr>
      <vt:lpstr>Cerebral edema</vt:lpstr>
      <vt:lpstr>Cerebral edema-signs and symptoms</vt:lpstr>
      <vt:lpstr>Cerebral edema-Management</vt:lpstr>
      <vt:lpstr>Cerebral edema-Prognosis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Diabetic Ketoacidosis</dc:title>
  <dc:creator>osama kentab</dc:creator>
  <cp:lastModifiedBy>osama kentab</cp:lastModifiedBy>
  <cp:revision>14</cp:revision>
  <dcterms:created xsi:type="dcterms:W3CDTF">2015-04-12T20:00:02Z</dcterms:created>
  <dcterms:modified xsi:type="dcterms:W3CDTF">2015-04-28T16:28:58Z</dcterms:modified>
</cp:coreProperties>
</file>