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3" r:id="rId14"/>
    <p:sldId id="268" r:id="rId15"/>
    <p:sldId id="269" r:id="rId16"/>
    <p:sldId id="270" r:id="rId17"/>
    <p:sldId id="271" r:id="rId18"/>
    <p:sldId id="273" r:id="rId19"/>
    <p:sldId id="275" r:id="rId20"/>
    <p:sldId id="274" r:id="rId21"/>
    <p:sldId id="276" r:id="rId22"/>
    <p:sldId id="277" r:id="rId23"/>
    <p:sldId id="272" r:id="rId24"/>
    <p:sldId id="278" r:id="rId25"/>
    <p:sldId id="279" r:id="rId26"/>
    <p:sldId id="280" r:id="rId27"/>
    <p:sldId id="281" r:id="rId28"/>
    <p:sldId id="283" r:id="rId29"/>
    <p:sldId id="284" r:id="rId30"/>
    <p:sldId id="282" r:id="rId31"/>
    <p:sldId id="285" r:id="rId32"/>
    <p:sldId id="287" r:id="rId33"/>
    <p:sldId id="288" r:id="rId34"/>
    <p:sldId id="286" r:id="rId35"/>
    <p:sldId id="289" r:id="rId36"/>
    <p:sldId id="291" r:id="rId37"/>
    <p:sldId id="292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5" r:id="rId49"/>
    <p:sldId id="306" r:id="rId50"/>
    <p:sldId id="307" r:id="rId5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-102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1280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833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191716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1706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317822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4258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652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215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942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1128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6805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0346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004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817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663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164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6FC1D-3CC5-42C7-8500-880D358B279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03BE667-4193-4355-85B5-248985B01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06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Acid </a:t>
            </a:r>
            <a:r>
              <a:rPr lang="en-US" dirty="0"/>
              <a:t>B</a:t>
            </a:r>
            <a:r>
              <a:rPr lang="en-US" dirty="0" smtClean="0"/>
              <a:t>ase </a:t>
            </a:r>
            <a:r>
              <a:rPr lang="en-US" dirty="0"/>
              <a:t>D</a:t>
            </a:r>
            <a:r>
              <a:rPr lang="en-US" dirty="0" smtClean="0"/>
              <a:t>isorders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Abdullah Alsakka </a:t>
            </a:r>
          </a:p>
          <a:p>
            <a:pPr algn="ctr"/>
            <a:r>
              <a:rPr lang="en-US" smtClean="0"/>
              <a:t>EM.Consutant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172084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884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Steps of Acid-Base Analysis1-5 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Step 5</a:t>
            </a:r>
            <a:r>
              <a:rPr lang="en-US" sz="2400" dirty="0" smtClean="0"/>
              <a:t>: If metabolic acidosis, is there another concomitant metabolic disturbance?   </a:t>
            </a:r>
          </a:p>
          <a:p>
            <a:r>
              <a:rPr lang="en-US" sz="2400" dirty="0" smtClean="0"/>
              <a:t>If AGMA, then calculate ∆Gap = ∆AG – ∆ HCO3 = (AG -12) – (24 – HCO3)    </a:t>
            </a:r>
          </a:p>
          <a:p>
            <a:r>
              <a:rPr lang="en-US" sz="2400" dirty="0" smtClean="0"/>
              <a:t>If the ∆Gap is &gt; 6, there is a combined AGMA and metabolic alkalosis</a:t>
            </a:r>
          </a:p>
          <a:p>
            <a:r>
              <a:rPr lang="en-US" sz="2400" dirty="0" smtClean="0"/>
              <a:t>If the ∆Gap is &lt; -6, there is a combined AGMA and NAGMA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15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Steps of Acid-Base Analysis1-5 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If NAGMA, for every 1 </a:t>
            </a:r>
            <a:r>
              <a:rPr lang="en-US" sz="2400" dirty="0" err="1" smtClean="0"/>
              <a:t>mEq</a:t>
            </a:r>
            <a:r>
              <a:rPr lang="en-US" sz="2400" dirty="0" smtClean="0"/>
              <a:t>/L ↑Cl, there should be a 1 </a:t>
            </a:r>
            <a:r>
              <a:rPr lang="en-US" sz="2400" dirty="0" err="1" smtClean="0"/>
              <a:t>mEq</a:t>
            </a:r>
            <a:r>
              <a:rPr lang="en-US" sz="2400" dirty="0" smtClean="0"/>
              <a:t>/L ↓ HCO3 (±5). </a:t>
            </a:r>
          </a:p>
          <a:p>
            <a:r>
              <a:rPr lang="en-US" sz="2400" dirty="0" smtClean="0"/>
              <a:t>If HCO3 decrease is less than predicted, then NAGMA and metabolic alkalosis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5659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Metabolic Acidosis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6209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 In the presence of a pH &lt; 7.38, metabolic acidosis is diagnosed as a primary condition when the pCO2 is &lt; 40 mmHg or the bicarbonate is &lt; 24 </a:t>
            </a:r>
            <a:r>
              <a:rPr lang="en-US" sz="2400" dirty="0" err="1" smtClean="0"/>
              <a:t>mEq</a:t>
            </a:r>
            <a:r>
              <a:rPr lang="en-US" sz="2400" dirty="0" smtClean="0"/>
              <a:t>/L. </a:t>
            </a:r>
          </a:p>
          <a:p>
            <a:r>
              <a:rPr lang="en-US" sz="2400" dirty="0" smtClean="0"/>
              <a:t>Metabolic acidosis can be further classified based on the presence of an anion gap. </a:t>
            </a:r>
          </a:p>
          <a:p>
            <a:r>
              <a:rPr lang="en-US" sz="2400" dirty="0" smtClean="0"/>
              <a:t>The anion gap reflects the balance between positively and negatively charged particles in the blood. </a:t>
            </a:r>
          </a:p>
        </p:txBody>
      </p:sp>
    </p:spTree>
    <p:extLst>
      <p:ext uri="{BB962C8B-B14F-4D97-AF65-F5344CB8AC3E}">
        <p14:creationId xmlns:p14="http://schemas.microsoft.com/office/powerpoint/2010/main" xmlns="" val="64270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Sodium is the only significant positively charge particle that is measured, while the measured anions are chloride and bicarbonate. </a:t>
            </a:r>
          </a:p>
          <a:p>
            <a:r>
              <a:rPr lang="en-US" sz="2400" dirty="0"/>
              <a:t>Therefore, the anion gap is calculated by the formula:</a:t>
            </a:r>
          </a:p>
          <a:p>
            <a:pPr marL="0" indent="0">
              <a:buNone/>
            </a:pPr>
            <a:r>
              <a:rPr lang="en-US" sz="2400" dirty="0"/>
              <a:t>        Na – (Cl + HCO3).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564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55057"/>
          </a:xfrm>
        </p:spPr>
        <p:txBody>
          <a:bodyPr>
            <a:noAutofit/>
          </a:bodyPr>
          <a:lstStyle/>
          <a:p>
            <a:r>
              <a:rPr lang="en-US" sz="2400" dirty="0" smtClean="0"/>
              <a:t>One potential pitfall in the measurement of the anion gap is patients with low albumin. </a:t>
            </a:r>
          </a:p>
          <a:p>
            <a:r>
              <a:rPr lang="en-US" sz="2400" dirty="0" smtClean="0"/>
              <a:t>Albumin has several negative charges on it and therefore, in a patient with a low albumin level, their “normal” anion gap might be much lower than 12. </a:t>
            </a:r>
          </a:p>
          <a:p>
            <a:r>
              <a:rPr lang="en-US" sz="2400" dirty="0" smtClean="0"/>
              <a:t>For every 1 gram drop in serum albumin level, the anion gap decreases by 2.5. </a:t>
            </a:r>
          </a:p>
          <a:p>
            <a:r>
              <a:rPr lang="en-US" sz="2400" dirty="0" smtClean="0"/>
              <a:t>A patient with a calculated anion gap of 10 and a 2 gram drop in their albumin may actually have an anion gap metabolic acidosis (recalculated AG 15).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59531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Anion Gap Metabolic Acidosis (AGMA) Detection of an AGMA is important because only a few conditions commonly cause it. </a:t>
            </a:r>
          </a:p>
          <a:p>
            <a:r>
              <a:rPr lang="en-US" sz="2400" dirty="0" smtClean="0"/>
              <a:t>In addition, in mixed acid-base disorders, an elevation in the anion gap may be the only signal that a metabolic acidosis is present. </a:t>
            </a:r>
          </a:p>
          <a:p>
            <a:r>
              <a:rPr lang="en-US" sz="2400" dirty="0" smtClean="0"/>
              <a:t>The causes of an AGMA are divided into four main categories: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renal failure, ketoacidosis, toxins, and lactic acidosis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40245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Metabolic</a:t>
            </a:r>
            <a:r>
              <a:rPr lang="en-US" dirty="0" smtClean="0"/>
              <a:t> </a:t>
            </a:r>
            <a:r>
              <a:rPr lang="en-US" b="1" dirty="0" smtClean="0"/>
              <a:t>acidosis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11215"/>
            <a:ext cx="8915400" cy="5417389"/>
          </a:xfrm>
        </p:spPr>
        <p:txBody>
          <a:bodyPr>
            <a:noAutofit/>
          </a:bodyPr>
          <a:lstStyle/>
          <a:p>
            <a:r>
              <a:rPr lang="en-US" sz="2400" b="1" u="sng" dirty="0" smtClean="0"/>
              <a:t>A CAT MUDPILES</a:t>
            </a:r>
            <a:r>
              <a:rPr lang="en-US" sz="2400" dirty="0" smtClean="0"/>
              <a:t>:  </a:t>
            </a:r>
          </a:p>
          <a:p>
            <a:r>
              <a:rPr lang="en-US" sz="2400" dirty="0" smtClean="0"/>
              <a:t>Analgesics (massive NSAID, acetaminophen) o </a:t>
            </a:r>
          </a:p>
          <a:p>
            <a:r>
              <a:rPr lang="en-US" sz="2400" dirty="0" smtClean="0"/>
              <a:t>Cyanide, Carbon monoxide </a:t>
            </a:r>
          </a:p>
          <a:p>
            <a:r>
              <a:rPr lang="en-US" sz="2400" dirty="0" smtClean="0"/>
              <a:t>Arsenic, Alcoholic ketoacidosis  </a:t>
            </a:r>
          </a:p>
          <a:p>
            <a:r>
              <a:rPr lang="en-US" sz="2400" dirty="0" smtClean="0"/>
              <a:t>Toluene o Methanol, Metformin o </a:t>
            </a:r>
          </a:p>
          <a:p>
            <a:r>
              <a:rPr lang="en-US" sz="2400" dirty="0" smtClean="0"/>
              <a:t>Uremia o Diabetic ketoacidosis </a:t>
            </a:r>
          </a:p>
          <a:p>
            <a:r>
              <a:rPr lang="en-US" sz="2400" dirty="0" smtClean="0"/>
              <a:t>Paraldehyde, </a:t>
            </a:r>
            <a:r>
              <a:rPr lang="en-US" sz="2400" dirty="0" err="1" smtClean="0"/>
              <a:t>Phenformin</a:t>
            </a:r>
            <a:r>
              <a:rPr lang="en-US" sz="2400" dirty="0" smtClean="0"/>
              <a:t>  </a:t>
            </a:r>
          </a:p>
          <a:p>
            <a:r>
              <a:rPr lang="en-US" sz="2400" dirty="0" smtClean="0"/>
              <a:t>Iron, Isoniazid  </a:t>
            </a:r>
          </a:p>
          <a:p>
            <a:r>
              <a:rPr lang="en-US" sz="2400" dirty="0" smtClean="0"/>
              <a:t>Lactic acidosis  </a:t>
            </a:r>
          </a:p>
          <a:p>
            <a:r>
              <a:rPr lang="en-US" sz="2400" dirty="0" smtClean="0"/>
              <a:t>Ethylene glycol </a:t>
            </a:r>
          </a:p>
          <a:p>
            <a:r>
              <a:rPr lang="en-US" sz="2400" dirty="0" smtClean="0"/>
              <a:t>Salicylates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1713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 any patient with an AGMA, calculate an </a:t>
            </a:r>
            <a:r>
              <a:rPr lang="en-US" sz="2400" dirty="0" err="1" smtClean="0"/>
              <a:t>osmol</a:t>
            </a:r>
            <a:r>
              <a:rPr lang="en-US" sz="2400" dirty="0" smtClean="0"/>
              <a:t> gap.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Osmol</a:t>
            </a:r>
            <a:r>
              <a:rPr lang="en-US" sz="2400" dirty="0" smtClean="0"/>
              <a:t> gaps are a clue to a potentially life-threatening toxic alcohol ingestion (</a:t>
            </a:r>
            <a:r>
              <a:rPr lang="en-US" sz="2400" dirty="0" err="1" smtClean="0"/>
              <a:t>ie</a:t>
            </a:r>
            <a:r>
              <a:rPr lang="en-US" sz="2400" dirty="0" smtClean="0"/>
              <a:t>. ethylene glycol and methanol). </a:t>
            </a:r>
          </a:p>
          <a:p>
            <a:r>
              <a:rPr lang="en-US" sz="2400" dirty="0" smtClean="0"/>
              <a:t>The </a:t>
            </a:r>
            <a:r>
              <a:rPr lang="en-US" sz="2400" dirty="0" err="1" smtClean="0"/>
              <a:t>osmol</a:t>
            </a:r>
            <a:r>
              <a:rPr lang="en-US" sz="2400" dirty="0" smtClean="0"/>
              <a:t> gap is determined by subtracting the calculated osmolality from the measured osmolality. </a:t>
            </a:r>
          </a:p>
          <a:p>
            <a:r>
              <a:rPr lang="en-US" sz="2400" dirty="0" smtClean="0"/>
              <a:t>Calculated osmolality = 2(Na) + </a:t>
            </a:r>
            <a:r>
              <a:rPr lang="en-US" sz="2400" dirty="0" err="1" smtClean="0"/>
              <a:t>Glc</a:t>
            </a:r>
            <a:r>
              <a:rPr lang="en-US" sz="2400" dirty="0" smtClean="0"/>
              <a:t>/18 + BUN/2.4 + ETOH/4.6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77650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b="1" i="1" dirty="0" smtClean="0"/>
              <a:t> 32 </a:t>
            </a:r>
            <a:r>
              <a:rPr lang="en-US" sz="2400" b="1" i="1" dirty="0"/>
              <a:t>year old man with depression and alcohol abuse presents with </a:t>
            </a:r>
            <a:r>
              <a:rPr lang="en-US" sz="2400" b="1" i="1" dirty="0" smtClean="0"/>
              <a:t>altered </a:t>
            </a:r>
            <a:r>
              <a:rPr lang="en-US" sz="2400" b="1" dirty="0" smtClean="0"/>
              <a:t>mental status</a:t>
            </a:r>
            <a:r>
              <a:rPr lang="en-US" sz="2400" dirty="0" smtClean="0"/>
              <a:t>.</a:t>
            </a:r>
            <a:endParaRPr lang="en-US" sz="2400" dirty="0"/>
          </a:p>
          <a:p>
            <a:pPr algn="l" rtl="0"/>
            <a:r>
              <a:rPr lang="pl-PL" sz="2400" dirty="0"/>
              <a:t>ABG: pH 6.9, pCO2 29, pO2 100</a:t>
            </a:r>
          </a:p>
          <a:p>
            <a:pPr algn="l" rtl="0"/>
            <a:r>
              <a:rPr lang="en-US" sz="2400" dirty="0"/>
              <a:t>Metabolic panel: Na 140, </a:t>
            </a:r>
            <a:r>
              <a:rPr lang="en-US" sz="2400" dirty="0" err="1"/>
              <a:t>Cl</a:t>
            </a:r>
            <a:r>
              <a:rPr lang="en-US" sz="2400" dirty="0"/>
              <a:t> 101, HCO3 5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xmlns="" val="393831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9458"/>
            <a:ext cx="8229600" cy="5141342"/>
          </a:xfrm>
        </p:spPr>
        <p:txBody>
          <a:bodyPr>
            <a:noAutofit/>
          </a:bodyPr>
          <a:lstStyle/>
          <a:p>
            <a:pPr algn="l" rtl="0"/>
            <a:r>
              <a:rPr lang="en-US" sz="2400" b="1" dirty="0"/>
              <a:t>Step 1</a:t>
            </a:r>
            <a:r>
              <a:rPr lang="en-US" sz="2400" dirty="0"/>
              <a:t>: Acidosis</a:t>
            </a:r>
          </a:p>
          <a:p>
            <a:pPr algn="l" rtl="0"/>
            <a:r>
              <a:rPr lang="en-US" sz="2400" b="1" dirty="0"/>
              <a:t>Step 2</a:t>
            </a:r>
            <a:r>
              <a:rPr lang="en-US" sz="2400" dirty="0"/>
              <a:t>: Metabolic</a:t>
            </a:r>
          </a:p>
          <a:p>
            <a:pPr algn="l" rtl="0"/>
            <a:r>
              <a:rPr lang="en-US" sz="2400" b="1" dirty="0"/>
              <a:t>Step 3</a:t>
            </a:r>
            <a:r>
              <a:rPr lang="en-US" sz="2400" dirty="0"/>
              <a:t>: pCO2 = 1.5(HCO3) + 8 = 15, but the patient’s pCO2 is higher than 15. </a:t>
            </a:r>
            <a:r>
              <a:rPr lang="en-US" sz="2400" dirty="0" smtClean="0"/>
              <a:t>Therefore, a </a:t>
            </a:r>
            <a:r>
              <a:rPr lang="en-US" sz="2400" dirty="0"/>
              <a:t>respiratory acidosis is also present, possibly secondary to </a:t>
            </a:r>
            <a:r>
              <a:rPr lang="en-US" sz="2400" dirty="0" smtClean="0"/>
              <a:t>CNS depression</a:t>
            </a:r>
            <a:r>
              <a:rPr lang="en-US" sz="2400" dirty="0"/>
              <a:t>.</a:t>
            </a:r>
          </a:p>
          <a:p>
            <a:pPr algn="l" rtl="0"/>
            <a:r>
              <a:rPr lang="en-US" sz="2400" b="1" dirty="0"/>
              <a:t>Step 4</a:t>
            </a:r>
            <a:r>
              <a:rPr lang="en-US" sz="2400" dirty="0"/>
              <a:t>: AG = 140 – (101 + 5) = 34</a:t>
            </a:r>
          </a:p>
          <a:p>
            <a:pPr algn="l" rtl="0"/>
            <a:r>
              <a:rPr lang="en-US" sz="2400" b="1" dirty="0"/>
              <a:t>Step 5</a:t>
            </a:r>
            <a:r>
              <a:rPr lang="en-US" sz="2400" dirty="0"/>
              <a:t>: Delta gap = (34-12) – (24-5) = 3. No additional metabolic disorders other </a:t>
            </a:r>
            <a:r>
              <a:rPr lang="en-US" sz="2400" dirty="0" smtClean="0"/>
              <a:t>than AGMA</a:t>
            </a:r>
            <a:r>
              <a:rPr lang="en-US" sz="2400" dirty="0"/>
              <a:t>.</a:t>
            </a:r>
          </a:p>
          <a:p>
            <a:pPr algn="l" rtl="0"/>
            <a:r>
              <a:rPr lang="en-US" sz="2400" b="1" dirty="0"/>
              <a:t>Answer: Anion gap metabolic acidosis and respiratory acidosis. The patient had </a:t>
            </a:r>
            <a:r>
              <a:rPr lang="en-US" sz="2400" b="1" dirty="0" smtClean="0"/>
              <a:t>an </a:t>
            </a:r>
            <a:r>
              <a:rPr lang="en-US" sz="2400" b="1" dirty="0" err="1" smtClean="0"/>
              <a:t>osmol</a:t>
            </a:r>
            <a:r>
              <a:rPr lang="en-US" sz="2400" b="1" dirty="0" smtClean="0"/>
              <a:t> </a:t>
            </a:r>
            <a:r>
              <a:rPr lang="en-US" sz="2400" b="1" dirty="0"/>
              <a:t>gap of 174 and a methanol level of 510 mg/</a:t>
            </a:r>
            <a:r>
              <a:rPr lang="en-US" sz="2400" b="1" dirty="0" err="1"/>
              <a:t>dL</a:t>
            </a:r>
            <a:r>
              <a:rPr lang="en-US" sz="2400" dirty="0"/>
              <a:t>.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xmlns="" val="369385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3200" dirty="0" smtClean="0"/>
              <a:t> To provide a simple, systematic approach to interpreting arterial blood gas (ABG) samples.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420028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Non-Anion Gap Metabolic Acidosis (NAGMA)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82638"/>
            <a:ext cx="8915400" cy="4254260"/>
          </a:xfrm>
        </p:spPr>
        <p:txBody>
          <a:bodyPr>
            <a:noAutofit/>
          </a:bodyPr>
          <a:lstStyle/>
          <a:p>
            <a:r>
              <a:rPr lang="en-US" sz="2400" dirty="0" smtClean="0"/>
              <a:t>A NAGMA is due to either GI or renal losses of bicarbonate.</a:t>
            </a:r>
          </a:p>
          <a:p>
            <a:r>
              <a:rPr lang="en-US" sz="2400" dirty="0" smtClean="0"/>
              <a:t> If desired, GI mediated and </a:t>
            </a:r>
            <a:r>
              <a:rPr lang="en-US" sz="2400" dirty="0" err="1" smtClean="0"/>
              <a:t>renally</a:t>
            </a:r>
            <a:r>
              <a:rPr lang="en-US" sz="2400" dirty="0" smtClean="0"/>
              <a:t> mediated losses can be distinguished by obtaining urine electrolytes (</a:t>
            </a:r>
            <a:r>
              <a:rPr lang="en-US" sz="2400" dirty="0" err="1" smtClean="0"/>
              <a:t>ie</a:t>
            </a:r>
            <a:r>
              <a:rPr lang="en-US" sz="2400" dirty="0" smtClean="0"/>
              <a:t>. Na, K, and Cl) and calculating the urine anion gap. 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he urine anion gap : Na + K - Cl</a:t>
            </a:r>
          </a:p>
          <a:p>
            <a:r>
              <a:rPr lang="en-US" sz="2400" dirty="0" smtClean="0"/>
              <a:t>The urine anion gap is the difference between the spot urine positive ions and spot urine negative ions. </a:t>
            </a:r>
          </a:p>
          <a:p>
            <a:r>
              <a:rPr lang="en-US" sz="2400" dirty="0" smtClean="0"/>
              <a:t>If an excess of negatively charged ions is present, the </a:t>
            </a:r>
            <a:r>
              <a:rPr lang="en-US" sz="2400" dirty="0" err="1" smtClean="0"/>
              <a:t>acidemia</a:t>
            </a:r>
            <a:r>
              <a:rPr lang="en-US" sz="2400" dirty="0" smtClean="0"/>
              <a:t> is due to the kidney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09590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endParaRPr lang="en-US" b="1" dirty="0" smtClean="0"/>
          </a:p>
          <a:p>
            <a:pPr algn="l" rtl="0"/>
            <a:r>
              <a:rPr lang="en-US" sz="2400" b="1" dirty="0" smtClean="0"/>
              <a:t>A </a:t>
            </a:r>
            <a:r>
              <a:rPr lang="en-US" sz="2400" b="1" dirty="0"/>
              <a:t>68 year old man who recently took antibiotics for a skin infection </a:t>
            </a:r>
            <a:r>
              <a:rPr lang="en-US" sz="2400" b="1" dirty="0" smtClean="0"/>
              <a:t>presents with </a:t>
            </a:r>
            <a:r>
              <a:rPr lang="en-US" sz="2400" b="1" dirty="0"/>
              <a:t>10 episodes of watery diarrhea per day for the last 5 days</a:t>
            </a:r>
            <a:r>
              <a:rPr lang="en-US" sz="2400" dirty="0" smtClean="0"/>
              <a:t>.</a:t>
            </a:r>
          </a:p>
          <a:p>
            <a:pPr algn="l" rtl="0"/>
            <a:r>
              <a:rPr lang="pl-PL" sz="2400" dirty="0"/>
              <a:t>ABG: pH 7.34, pCO2 34, pO2 80</a:t>
            </a:r>
          </a:p>
          <a:p>
            <a:pPr algn="l" rtl="0"/>
            <a:r>
              <a:rPr lang="en-US" sz="2400" dirty="0"/>
              <a:t>Metabolic panel: Na 135, </a:t>
            </a:r>
            <a:r>
              <a:rPr lang="en-US" sz="2400" dirty="0" err="1"/>
              <a:t>Cl</a:t>
            </a:r>
            <a:r>
              <a:rPr lang="en-US" sz="2400" dirty="0"/>
              <a:t> 108, HCO3 18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xmlns="" val="303591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 smtClean="0"/>
              <a:t>    </a:t>
            </a:r>
            <a:r>
              <a:rPr lang="en-US" sz="2400" b="1" dirty="0" smtClean="0"/>
              <a:t>Step </a:t>
            </a:r>
            <a:r>
              <a:rPr lang="en-US" sz="2400" b="1" dirty="0"/>
              <a:t>1</a:t>
            </a:r>
            <a:r>
              <a:rPr lang="en-US" sz="2400" dirty="0"/>
              <a:t>: </a:t>
            </a:r>
            <a:r>
              <a:rPr lang="en-US" sz="2400" dirty="0" smtClean="0"/>
              <a:t>Acidosis</a:t>
            </a:r>
            <a:endParaRPr lang="ar-SA" sz="2400" dirty="0"/>
          </a:p>
          <a:p>
            <a:pPr algn="l" rtl="0"/>
            <a:r>
              <a:rPr lang="en-US" sz="2400" b="1" dirty="0"/>
              <a:t>Step 2</a:t>
            </a:r>
            <a:r>
              <a:rPr lang="en-US" sz="2400" dirty="0"/>
              <a:t>: Metabolic</a:t>
            </a:r>
          </a:p>
          <a:p>
            <a:pPr algn="l" rtl="0"/>
            <a:r>
              <a:rPr lang="en-US" sz="2400" b="1" dirty="0"/>
              <a:t>Step 3</a:t>
            </a:r>
            <a:r>
              <a:rPr lang="en-US" sz="2400" dirty="0"/>
              <a:t>: pCO2 = 1.5(HCO3) + 8 = 35</a:t>
            </a:r>
          </a:p>
          <a:p>
            <a:pPr algn="l" rtl="0"/>
            <a:r>
              <a:rPr lang="en-US" sz="2400" b="1" dirty="0"/>
              <a:t>Step 4</a:t>
            </a:r>
            <a:r>
              <a:rPr lang="en-US" sz="2400" dirty="0"/>
              <a:t>: AG = 135 – (108 + 18) = 9</a:t>
            </a:r>
          </a:p>
          <a:p>
            <a:pPr algn="l" rtl="0"/>
            <a:r>
              <a:rPr lang="en-US" sz="2400" b="1" dirty="0"/>
              <a:t>Step 5</a:t>
            </a:r>
            <a:r>
              <a:rPr lang="en-US" sz="2400" dirty="0"/>
              <a:t>: </a:t>
            </a:r>
            <a:r>
              <a:rPr lang="en-US" sz="2400" dirty="0" err="1"/>
              <a:t>Cl</a:t>
            </a:r>
            <a:r>
              <a:rPr lang="en-US" sz="2400" dirty="0"/>
              <a:t> ↑ by 8 and HCO3 ↓ by 6; therefore there is no metabolic alkalosis.</a:t>
            </a:r>
          </a:p>
          <a:p>
            <a:pPr algn="l" rtl="0"/>
            <a:r>
              <a:rPr lang="en-US" sz="2400" b="1" dirty="0"/>
              <a:t>Answer: NAGMA due to diarrhea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xmlns="" val="320661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Respiratory acidosis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Respiratory acidosis is characterized by an elevation in the pCO2 and a decrease in blood pH due most commonly to hypoventilation. </a:t>
            </a:r>
          </a:p>
          <a:p>
            <a:r>
              <a:rPr lang="en-US" sz="2400" dirty="0" smtClean="0"/>
              <a:t>It results from conditions that decrease the ability of the lungs to excrete carbon dioxide at a rate to keep up with the body’s production.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46055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19843"/>
            <a:ext cx="8915400" cy="4986066"/>
          </a:xfrm>
        </p:spPr>
        <p:txBody>
          <a:bodyPr>
            <a:noAutofit/>
          </a:bodyPr>
          <a:lstStyle/>
          <a:p>
            <a:r>
              <a:rPr lang="en-US" sz="2400" dirty="0" smtClean="0"/>
              <a:t> </a:t>
            </a:r>
            <a:r>
              <a:rPr lang="en-US" sz="2400" b="1" u="sng" dirty="0" smtClean="0"/>
              <a:t>A differential diagnosis includes</a:t>
            </a:r>
            <a:r>
              <a:rPr lang="en-US" sz="2400" dirty="0" smtClean="0"/>
              <a:t>:  </a:t>
            </a:r>
          </a:p>
          <a:p>
            <a:r>
              <a:rPr lang="en-US" sz="2400" dirty="0" smtClean="0"/>
              <a:t>Central nervous system depression (sedatives, CNS disease, sleep apnea) </a:t>
            </a:r>
          </a:p>
          <a:p>
            <a:r>
              <a:rPr lang="en-US" sz="2400" dirty="0" smtClean="0"/>
              <a:t>Pleural disease (large pneumothorax or pleural effusion) </a:t>
            </a:r>
          </a:p>
          <a:p>
            <a:r>
              <a:rPr lang="en-US" sz="2400" dirty="0" smtClean="0"/>
              <a:t>Lung disease (ARDS, COPD, pulmonary edema, severe pneumonia) </a:t>
            </a:r>
          </a:p>
          <a:p>
            <a:r>
              <a:rPr lang="en-US" sz="2400" dirty="0" smtClean="0"/>
              <a:t> Acute airway obstruction (laryngospasm, sleep apnea) </a:t>
            </a:r>
          </a:p>
          <a:p>
            <a:r>
              <a:rPr lang="en-US" sz="2400" dirty="0" smtClean="0"/>
              <a:t> Neuromuscular disorders (GBS, myasthenia gravis, botulism)  </a:t>
            </a:r>
          </a:p>
          <a:p>
            <a:r>
              <a:rPr lang="en-US" sz="2400" dirty="0" smtClean="0"/>
              <a:t>Thoracic cage injury (flail chest)  </a:t>
            </a:r>
          </a:p>
          <a:p>
            <a:r>
              <a:rPr lang="en-US" sz="2400" dirty="0" smtClean="0"/>
              <a:t>Ventilator dysfunction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09932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kidney compensates for primary respiratory acidosis by retaining bicarbonate. </a:t>
            </a:r>
          </a:p>
          <a:p>
            <a:r>
              <a:rPr lang="en-US" sz="2400" dirty="0" smtClean="0"/>
              <a:t>This compensation occurs over hours to days and is generally at a maximum within four days. </a:t>
            </a:r>
          </a:p>
          <a:p>
            <a:r>
              <a:rPr lang="en-US" sz="2400" dirty="0" smtClean="0"/>
              <a:t>The rate of onset of respiratory acidosis can be determined by the degree of renal compensation (increase in HCO3) as listed above in step 3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51009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Alternatively, the chronicity of the respiratory acidosis can be predicted by the change in the </a:t>
            </a:r>
            <a:r>
              <a:rPr lang="en-US" sz="2400" dirty="0" err="1" smtClean="0"/>
              <a:t>pH.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In acute respiratory acidosis, the pH decreases by 0.08 units for each increase of 10 mmHg in the pCO2 from its baseline of 40 mmHg. </a:t>
            </a:r>
          </a:p>
          <a:p>
            <a:r>
              <a:rPr lang="en-US" sz="2400" dirty="0" smtClean="0"/>
              <a:t>Chronic respiratory acidosis is marked by a decrease in the pH of 0.03 units for every increase of 10 mmHg in the pCO2.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127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Differentiating acute from chronic respiratory conditions can have important clinical implications that may alert the clinician to a patient that is rapidly spiraling downward and might require emergent intubation, from a patient who has chronic disease, but is in less danger of imminent decompensation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19794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endParaRPr lang="en-US" b="1" i="1" dirty="0" smtClean="0"/>
          </a:p>
          <a:p>
            <a:pPr algn="l" rtl="0"/>
            <a:r>
              <a:rPr lang="en-US" sz="2400" b="1" i="1" dirty="0" smtClean="0"/>
              <a:t>A </a:t>
            </a:r>
            <a:r>
              <a:rPr lang="en-US" sz="2400" b="1" i="1" dirty="0"/>
              <a:t>70 year-old smoker presents with an acute onset of shortness of breath.</a:t>
            </a:r>
          </a:p>
          <a:p>
            <a:pPr algn="l" rtl="0"/>
            <a:r>
              <a:rPr lang="en-US" sz="2400" dirty="0"/>
              <a:t>ABG: pH 7.30, pCO2 = 60 mmHg, pO2 60 mmHg</a:t>
            </a:r>
          </a:p>
          <a:p>
            <a:pPr algn="l" rtl="0"/>
            <a:r>
              <a:rPr lang="en-US" sz="2400" dirty="0"/>
              <a:t>Metabolic panel: Na 135, </a:t>
            </a:r>
            <a:r>
              <a:rPr lang="en-US" sz="2400" dirty="0" err="1"/>
              <a:t>Cl</a:t>
            </a:r>
            <a:r>
              <a:rPr lang="en-US" sz="2400" dirty="0"/>
              <a:t> 100, HCO3 30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xmlns="" val="254314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19841"/>
            <a:ext cx="8915400" cy="4727275"/>
          </a:xfrm>
        </p:spPr>
        <p:txBody>
          <a:bodyPr>
            <a:noAutofit/>
          </a:bodyPr>
          <a:lstStyle/>
          <a:p>
            <a:pPr algn="l" rtl="0"/>
            <a:r>
              <a:rPr lang="en-US" sz="2400" b="1" dirty="0"/>
              <a:t>Step 1</a:t>
            </a:r>
            <a:r>
              <a:rPr lang="en-US" sz="2400" dirty="0"/>
              <a:t>: Acidosis</a:t>
            </a:r>
          </a:p>
          <a:p>
            <a:pPr algn="l" rtl="0"/>
            <a:r>
              <a:rPr lang="en-US" sz="2400" b="1" dirty="0"/>
              <a:t>Step 2</a:t>
            </a:r>
            <a:r>
              <a:rPr lang="en-US" sz="2400" dirty="0"/>
              <a:t>: Respiratory</a:t>
            </a:r>
          </a:p>
          <a:p>
            <a:pPr algn="l" rtl="0"/>
            <a:r>
              <a:rPr lang="en-US" sz="2400" b="1" dirty="0"/>
              <a:t>Step 3</a:t>
            </a:r>
            <a:r>
              <a:rPr lang="en-US" sz="2400" dirty="0"/>
              <a:t>: Acute on chronic. pCO2 increased by 20, therefore the HCO3 should increase by </a:t>
            </a:r>
            <a:r>
              <a:rPr lang="en-US" sz="2400" dirty="0" smtClean="0"/>
              <a:t>2 if </a:t>
            </a:r>
            <a:r>
              <a:rPr lang="en-US" sz="2400" dirty="0"/>
              <a:t>acute and 8 if chronic. Because the HCO3 increased from 24 to 30 (6), an acute </a:t>
            </a:r>
            <a:r>
              <a:rPr lang="en-US" sz="2400" dirty="0" smtClean="0"/>
              <a:t>on chronic </a:t>
            </a:r>
            <a:r>
              <a:rPr lang="en-US" sz="2400" dirty="0"/>
              <a:t>respiratory acidosis is present.</a:t>
            </a:r>
          </a:p>
          <a:p>
            <a:pPr algn="l" rtl="0"/>
            <a:r>
              <a:rPr lang="en-US" sz="2400" b="1" dirty="0"/>
              <a:t>Step 4:</a:t>
            </a:r>
            <a:r>
              <a:rPr lang="en-US" sz="2400" dirty="0"/>
              <a:t> AG = 135-(100+26) = 9. No anion gap metabolic acidosis</a:t>
            </a:r>
          </a:p>
          <a:p>
            <a:pPr algn="l" rtl="0"/>
            <a:r>
              <a:rPr lang="en-US" sz="2400" b="1" dirty="0"/>
              <a:t>Step 5</a:t>
            </a:r>
            <a:r>
              <a:rPr lang="en-US" sz="2400" dirty="0"/>
              <a:t>: </a:t>
            </a:r>
            <a:r>
              <a:rPr lang="en-US" sz="2400" dirty="0" smtClean="0"/>
              <a:t>XX</a:t>
            </a:r>
          </a:p>
          <a:p>
            <a:pPr algn="l" rtl="0"/>
            <a:r>
              <a:rPr lang="en-US" sz="2400" b="1" dirty="0"/>
              <a:t>Answer: Acute on chronic respiratory acidosis due to COPD exacerbation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xmlns="" val="37455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Multiple formulas and rules exist to help guide us through the forest of diagnoses and complex problems</a:t>
            </a:r>
          </a:p>
          <a:p>
            <a:r>
              <a:rPr lang="en-US" sz="2800" dirty="0" smtClean="0"/>
              <a:t>All that is needed is a little clinical information obtained from a history and physical examination, a few readily available laboratory tests, and the knowledge of five simple steps.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540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Metabolic alkalosis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35501"/>
            <a:ext cx="8915400" cy="4520241"/>
          </a:xfrm>
        </p:spPr>
        <p:txBody>
          <a:bodyPr>
            <a:noAutofit/>
          </a:bodyPr>
          <a:lstStyle/>
          <a:p>
            <a:r>
              <a:rPr lang="en-US" sz="2400" dirty="0" smtClean="0"/>
              <a:t>Metabolic alkalosis is characterized by an increase in the serum bicarbonate concentration.</a:t>
            </a:r>
          </a:p>
          <a:p>
            <a:r>
              <a:rPr lang="en-US" sz="2400" b="1" u="sng" dirty="0" smtClean="0"/>
              <a:t>The causes of metabolic alkalosis are </a:t>
            </a:r>
            <a:r>
              <a:rPr lang="en-US" sz="2400" u="sng" dirty="0" smtClean="0"/>
              <a:t>:</a:t>
            </a:r>
          </a:p>
          <a:p>
            <a:r>
              <a:rPr lang="en-US" sz="2400" dirty="0" smtClean="0"/>
              <a:t>Volume contraction (vomiting, NG suction, loop or thiazide diuretics).  </a:t>
            </a:r>
          </a:p>
          <a:p>
            <a:r>
              <a:rPr lang="en-US" sz="2400" dirty="0" smtClean="0"/>
              <a:t>Excess glucocorticoids or mineralocorticoids (</a:t>
            </a:r>
            <a:r>
              <a:rPr lang="en-US" sz="2400" dirty="0" err="1" smtClean="0"/>
              <a:t>eg</a:t>
            </a:r>
            <a:r>
              <a:rPr lang="en-US" sz="2400" dirty="0" smtClean="0"/>
              <a:t>, Cushing’s syndrome).  </a:t>
            </a:r>
          </a:p>
          <a:p>
            <a:r>
              <a:rPr lang="en-US" sz="2400" dirty="0" smtClean="0"/>
              <a:t>Hypokalemia  </a:t>
            </a:r>
          </a:p>
          <a:p>
            <a:r>
              <a:rPr lang="en-US" sz="2400" dirty="0" smtClean="0"/>
              <a:t>Bartter’s syndrome.</a:t>
            </a:r>
          </a:p>
          <a:p>
            <a:r>
              <a:rPr lang="en-US" sz="2400" dirty="0" smtClean="0"/>
              <a:t>Alkali ingestion/infusion.  </a:t>
            </a:r>
          </a:p>
          <a:p>
            <a:r>
              <a:rPr lang="en-US" sz="2400" dirty="0" smtClean="0"/>
              <a:t>Post-</a:t>
            </a:r>
            <a:r>
              <a:rPr lang="en-US" sz="2400" dirty="0" err="1" smtClean="0"/>
              <a:t>hypercapnic</a:t>
            </a:r>
            <a:r>
              <a:rPr lang="en-US" sz="2400" dirty="0" smtClean="0"/>
              <a:t> alkalosis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09539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To differentiate the most common cause  of metabolic alkalosis which is volume depletion from other causes you need to measure urine chloride </a:t>
            </a:r>
          </a:p>
          <a:p>
            <a:r>
              <a:rPr lang="en-US" sz="2400" dirty="0" smtClean="0"/>
              <a:t>If urine chloride lees than 10 this due to volume depletion(saline </a:t>
            </a:r>
            <a:r>
              <a:rPr lang="en-US" sz="2400" dirty="0" err="1" smtClean="0"/>
              <a:t>respnce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If urine chloride more than 10 this due to other causes (saline resistance)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53146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b="1" i="1" dirty="0" smtClean="0"/>
              <a:t>Example 4: </a:t>
            </a:r>
          </a:p>
          <a:p>
            <a:pPr algn="l" rtl="0"/>
            <a:r>
              <a:rPr lang="en-US" sz="2400" b="1" i="1" dirty="0" smtClean="0"/>
              <a:t>A </a:t>
            </a:r>
            <a:r>
              <a:rPr lang="en-US" sz="2400" b="1" i="1" dirty="0"/>
              <a:t>20 year old student presents with excessive vomiting after binge drinking.</a:t>
            </a:r>
          </a:p>
          <a:p>
            <a:pPr algn="l" rtl="0"/>
            <a:r>
              <a:rPr lang="pl-PL" sz="2400" dirty="0"/>
              <a:t>ABG: pH 7.50, pCO2 44, pO2 100</a:t>
            </a:r>
          </a:p>
          <a:p>
            <a:pPr algn="l" rtl="0"/>
            <a:r>
              <a:rPr lang="en-US" sz="2400" dirty="0"/>
              <a:t>Metabolic panel: Na 138, </a:t>
            </a:r>
            <a:r>
              <a:rPr lang="en-US" sz="2400" dirty="0" err="1"/>
              <a:t>Cl</a:t>
            </a:r>
            <a:r>
              <a:rPr lang="en-US" sz="2400" dirty="0"/>
              <a:t> 100, HCO3 30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xmlns="" val="127541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26875"/>
            <a:ext cx="8915400" cy="4384347"/>
          </a:xfrm>
        </p:spPr>
        <p:txBody>
          <a:bodyPr>
            <a:noAutofit/>
          </a:bodyPr>
          <a:lstStyle/>
          <a:p>
            <a:pPr algn="l" rtl="0"/>
            <a:r>
              <a:rPr lang="en-US" sz="2400" b="1" dirty="0"/>
              <a:t>Step 1</a:t>
            </a:r>
            <a:r>
              <a:rPr lang="en-US" sz="2400" dirty="0"/>
              <a:t>: Alkalosis</a:t>
            </a:r>
          </a:p>
          <a:p>
            <a:pPr algn="l" rtl="0"/>
            <a:r>
              <a:rPr lang="en-US" sz="2400" b="1" dirty="0"/>
              <a:t>Step 2</a:t>
            </a:r>
            <a:r>
              <a:rPr lang="en-US" sz="2400" dirty="0"/>
              <a:t>: Metabolic</a:t>
            </a:r>
          </a:p>
          <a:p>
            <a:pPr algn="l" rtl="0"/>
            <a:r>
              <a:rPr lang="en-US" sz="2400" b="1" dirty="0"/>
              <a:t>Step 3</a:t>
            </a:r>
            <a:r>
              <a:rPr lang="en-US" sz="2400" dirty="0"/>
              <a:t>: Increase in pCO2 should equal 0.6 multiplied by the elevation of the HCO3 ±2.</a:t>
            </a:r>
          </a:p>
          <a:p>
            <a:pPr algn="l" rtl="0"/>
            <a:r>
              <a:rPr lang="en-US" sz="2400" dirty="0"/>
              <a:t>The increase of the pCO2 of 4 is within two of 6(0.6) or 3.6; therefore there </a:t>
            </a:r>
            <a:r>
              <a:rPr lang="en-US" sz="2400" dirty="0" smtClean="0"/>
              <a:t>is appropriate </a:t>
            </a:r>
            <a:r>
              <a:rPr lang="en-US" sz="2400" dirty="0"/>
              <a:t>compensation.</a:t>
            </a:r>
          </a:p>
          <a:p>
            <a:pPr algn="l" rtl="0"/>
            <a:r>
              <a:rPr lang="en-US" sz="2400" b="1" dirty="0"/>
              <a:t>Step 4</a:t>
            </a:r>
            <a:r>
              <a:rPr lang="en-US" sz="2400" dirty="0"/>
              <a:t>: AG = 138 – (100 + 30) = 8</a:t>
            </a:r>
          </a:p>
          <a:p>
            <a:pPr algn="l" rtl="0"/>
            <a:r>
              <a:rPr lang="en-US" sz="2400" b="1" dirty="0"/>
              <a:t>Step 5</a:t>
            </a:r>
            <a:r>
              <a:rPr lang="en-US" sz="2400" dirty="0"/>
              <a:t>: XX</a:t>
            </a:r>
          </a:p>
          <a:p>
            <a:pPr algn="l" rtl="0"/>
            <a:r>
              <a:rPr lang="en-US" sz="2400" b="1" dirty="0"/>
              <a:t>Answer: Metabolic alkalosis secondary to vomiting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xmlns="" val="371819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Respiratory alkalosis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Respiratory alkalosis is characterized by a decrease in the pCO2 and an elevation in the blood </a:t>
            </a:r>
            <a:r>
              <a:rPr lang="en-US" sz="2400" dirty="0" err="1" smtClean="0"/>
              <a:t>pH.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The pO2 can be used to distinguish between disease of the lungs and other causes of </a:t>
            </a:r>
            <a:r>
              <a:rPr lang="en-US" sz="2400" dirty="0" err="1" smtClean="0"/>
              <a:t>hyperpnea</a:t>
            </a:r>
            <a:r>
              <a:rPr lang="en-US" sz="2400" dirty="0" smtClean="0"/>
              <a:t> (</a:t>
            </a:r>
            <a:r>
              <a:rPr lang="en-US" sz="2400" dirty="0" err="1" smtClean="0"/>
              <a:t>eg</a:t>
            </a:r>
            <a:r>
              <a:rPr lang="en-US" sz="2400" dirty="0" smtClean="0"/>
              <a:t>, fever)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1395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190445"/>
            <a:ext cx="8915400" cy="4720777"/>
          </a:xfrm>
        </p:spPr>
        <p:txBody>
          <a:bodyPr>
            <a:noAutofit/>
          </a:bodyPr>
          <a:lstStyle/>
          <a:p>
            <a:r>
              <a:rPr lang="en-US" sz="2400" b="1" u="sng" dirty="0" smtClean="0"/>
              <a:t>The causes of a primary respiratory alkalosis include:  </a:t>
            </a:r>
          </a:p>
          <a:p>
            <a:r>
              <a:rPr lang="en-US" sz="2400" dirty="0" smtClean="0"/>
              <a:t>CNS disease (CVA) o Toxins (Salicylates)  </a:t>
            </a:r>
          </a:p>
          <a:p>
            <a:r>
              <a:rPr lang="en-US" sz="2400" dirty="0" smtClean="0"/>
              <a:t>High altitude  </a:t>
            </a:r>
          </a:p>
          <a:p>
            <a:r>
              <a:rPr lang="en-US" sz="2400" dirty="0" smtClean="0"/>
              <a:t>Severe anemia  </a:t>
            </a:r>
          </a:p>
          <a:p>
            <a:r>
              <a:rPr lang="en-US" sz="2400" dirty="0" smtClean="0"/>
              <a:t>Pregnancy  </a:t>
            </a:r>
          </a:p>
          <a:p>
            <a:r>
              <a:rPr lang="en-US" sz="2400" dirty="0" smtClean="0"/>
              <a:t>Lung disease/hypoxia (asthma, pneumonia, PE, pulmonary edema, pulmonary fibrosis)  </a:t>
            </a:r>
          </a:p>
          <a:p>
            <a:r>
              <a:rPr lang="en-US" sz="2400" dirty="0" smtClean="0"/>
              <a:t>Anxiety o Cirrhosis of the liver </a:t>
            </a:r>
          </a:p>
          <a:p>
            <a:r>
              <a:rPr lang="en-US" sz="2400" dirty="0" smtClean="0"/>
              <a:t>Fever (Sepsis)  </a:t>
            </a:r>
          </a:p>
          <a:p>
            <a:r>
              <a:rPr lang="en-US" sz="2400" dirty="0" smtClean="0"/>
              <a:t>Ventilator dysfunction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41811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i="1" dirty="0" smtClean="0"/>
              <a:t> </a:t>
            </a:r>
          </a:p>
          <a:p>
            <a:pPr algn="l" rtl="0"/>
            <a:r>
              <a:rPr lang="en-US" sz="2400" b="1" i="1" dirty="0" smtClean="0"/>
              <a:t>A </a:t>
            </a:r>
            <a:r>
              <a:rPr lang="en-US" sz="2400" b="1" i="1" dirty="0"/>
              <a:t>22 year-old woman presents with 4 hours of numbness in both hands typical</a:t>
            </a:r>
          </a:p>
          <a:p>
            <a:pPr algn="l" rtl="0"/>
            <a:r>
              <a:rPr lang="en-US" sz="2400" dirty="0"/>
              <a:t>of previous episodes of anxiety.</a:t>
            </a:r>
          </a:p>
          <a:p>
            <a:pPr algn="l" rtl="0"/>
            <a:r>
              <a:rPr lang="en-US" sz="2400" dirty="0"/>
              <a:t>ABG: pH 7.48, pCO2 30 mmHg, pO2 86 mmHg</a:t>
            </a:r>
          </a:p>
          <a:p>
            <a:pPr algn="l" rtl="0"/>
            <a:r>
              <a:rPr lang="en-US" sz="2400" dirty="0"/>
              <a:t>Metabolic panel: Na 140, </a:t>
            </a:r>
            <a:r>
              <a:rPr lang="en-US" sz="2400" dirty="0" err="1"/>
              <a:t>Cl</a:t>
            </a:r>
            <a:r>
              <a:rPr lang="en-US" sz="2400" dirty="0"/>
              <a:t> 110, HCO3 22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xmlns="" val="225579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00996"/>
            <a:ext cx="8915400" cy="4410226"/>
          </a:xfrm>
        </p:spPr>
        <p:txBody>
          <a:bodyPr>
            <a:noAutofit/>
          </a:bodyPr>
          <a:lstStyle/>
          <a:p>
            <a:pPr algn="l" rtl="0"/>
            <a:r>
              <a:rPr lang="en-US" sz="2400" b="1" dirty="0"/>
              <a:t>Step 1</a:t>
            </a:r>
            <a:r>
              <a:rPr lang="en-US" sz="2400" dirty="0"/>
              <a:t>: Alkalosis</a:t>
            </a:r>
          </a:p>
          <a:p>
            <a:pPr algn="l" rtl="0"/>
            <a:r>
              <a:rPr lang="en-US" sz="2400" b="1" dirty="0"/>
              <a:t>Step 2</a:t>
            </a:r>
            <a:r>
              <a:rPr lang="en-US" sz="2400" dirty="0"/>
              <a:t>: Respiratory</a:t>
            </a:r>
          </a:p>
          <a:p>
            <a:pPr algn="l" rtl="0"/>
            <a:r>
              <a:rPr lang="en-US" sz="2400" b="1" dirty="0"/>
              <a:t>Step 3</a:t>
            </a:r>
            <a:r>
              <a:rPr lang="en-US" sz="2400" dirty="0"/>
              <a:t>: Acute. Drop in the pCO2 by 10 corresponds to a drop in the HCO3 by 2 if </a:t>
            </a:r>
            <a:r>
              <a:rPr lang="en-US" sz="2400" dirty="0" smtClean="0"/>
              <a:t>acute and </a:t>
            </a:r>
            <a:r>
              <a:rPr lang="en-US" sz="2400" dirty="0"/>
              <a:t>5 if chronic. 24-22 = 2 and therefore, as would be expected by the clinical history, </a:t>
            </a:r>
            <a:r>
              <a:rPr lang="en-US" sz="2400" dirty="0" smtClean="0"/>
              <a:t>an acute </a:t>
            </a:r>
            <a:r>
              <a:rPr lang="en-US" sz="2400" dirty="0"/>
              <a:t>disorder is diagnosed. </a:t>
            </a:r>
          </a:p>
          <a:p>
            <a:pPr algn="l" rtl="0"/>
            <a:r>
              <a:rPr lang="en-US" sz="2400" b="1" dirty="0"/>
              <a:t>Step 4</a:t>
            </a:r>
            <a:r>
              <a:rPr lang="en-US" sz="2400" dirty="0"/>
              <a:t>: AG 140-(110+22) = 8</a:t>
            </a:r>
          </a:p>
          <a:p>
            <a:pPr algn="l" rtl="0"/>
            <a:r>
              <a:rPr lang="en-US" sz="2400" b="1" dirty="0"/>
              <a:t>Step 5</a:t>
            </a:r>
            <a:r>
              <a:rPr lang="en-US" sz="2400" dirty="0"/>
              <a:t>: XX</a:t>
            </a:r>
          </a:p>
          <a:p>
            <a:pPr algn="l" rtl="0"/>
            <a:r>
              <a:rPr lang="en-US" sz="2400" b="1" dirty="0"/>
              <a:t>Answer: Acute respiratory alkalosis secondary to a panic attack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xmlns="" val="209245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Practice </a:t>
            </a:r>
            <a:r>
              <a:rPr lang="en-US" b="1" dirty="0" smtClean="0"/>
              <a:t>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CASE 1</a:t>
            </a:r>
          </a:p>
          <a:p>
            <a:r>
              <a:rPr lang="en-US" sz="2400" dirty="0" smtClean="0"/>
              <a:t>A diabetic presents with diarrhea and cough. </a:t>
            </a:r>
            <a:endParaRPr lang="en-US" sz="2400" dirty="0" smtClean="0"/>
          </a:p>
          <a:p>
            <a:r>
              <a:rPr lang="en-US" sz="2400" dirty="0" smtClean="0"/>
              <a:t>CXR </a:t>
            </a:r>
            <a:r>
              <a:rPr lang="en-US" sz="2400" dirty="0" smtClean="0"/>
              <a:t>reveals an infiltrate.</a:t>
            </a:r>
          </a:p>
          <a:p>
            <a:r>
              <a:rPr lang="en-US" sz="2400" dirty="0" smtClean="0"/>
              <a:t>pH 7.31; pCO2 10</a:t>
            </a:r>
          </a:p>
          <a:p>
            <a:r>
              <a:rPr lang="pl-PL" sz="2400" dirty="0" smtClean="0"/>
              <a:t>Na 123; Cl 99; HCO3 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Primary AGMA (DKA), respiratory alkalosis (pneumonia), NAGMA (diarrhea)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Getting in the routine of performing these steps on each patient in which an ABG and electrolytes are performed will help decrease the rate of missed complex acid-base disturbances and hopefully improve patient care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91577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CASE 2</a:t>
            </a:r>
          </a:p>
          <a:p>
            <a:r>
              <a:rPr lang="en-US" sz="2400" dirty="0" smtClean="0"/>
              <a:t>An alcoholic presents with vomiting.</a:t>
            </a:r>
          </a:p>
          <a:p>
            <a:r>
              <a:rPr lang="en-US" sz="2400" dirty="0" smtClean="0"/>
              <a:t>pH 7.20; pCO2 25</a:t>
            </a:r>
          </a:p>
          <a:p>
            <a:r>
              <a:rPr lang="pl-PL" sz="2400" dirty="0" smtClean="0"/>
              <a:t>Na 130; Cl 80; HCO3 10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Primary AGMA (alcoholic </a:t>
            </a:r>
            <a:r>
              <a:rPr lang="en-US" sz="2400" b="1" dirty="0" err="1" smtClean="0"/>
              <a:t>ketoacidosis</a:t>
            </a:r>
            <a:r>
              <a:rPr lang="en-US" sz="2400" b="1" dirty="0" smtClean="0"/>
              <a:t>), metabolic alkalosis (vomiting)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CASE 3</a:t>
            </a:r>
          </a:p>
          <a:p>
            <a:r>
              <a:rPr lang="en-US" sz="2400" dirty="0" smtClean="0"/>
              <a:t>A man with arthritis presents with confusion, shortness of breath, and diaphoresis.</a:t>
            </a:r>
          </a:p>
          <a:p>
            <a:r>
              <a:rPr lang="en-US" sz="2400" dirty="0" smtClean="0"/>
              <a:t>pH 7.30; pCO2 18</a:t>
            </a:r>
          </a:p>
          <a:p>
            <a:r>
              <a:rPr lang="pl-PL" sz="2400" dirty="0" smtClean="0"/>
              <a:t>Na 147; Cl 108; HCO3 16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Primary AGMA and respiratory alkalosis (</a:t>
            </a:r>
            <a:r>
              <a:rPr lang="en-US" sz="2400" b="1" dirty="0" err="1" smtClean="0"/>
              <a:t>Salicylate</a:t>
            </a:r>
            <a:r>
              <a:rPr lang="en-US" sz="2400" b="1" dirty="0" smtClean="0"/>
              <a:t> toxicity—107 mg/dl)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CASE 4</a:t>
            </a:r>
          </a:p>
          <a:p>
            <a:r>
              <a:rPr lang="en-US" sz="2400" dirty="0" smtClean="0"/>
              <a:t>A patient with COPD presents with shortness of breath.</a:t>
            </a:r>
          </a:p>
          <a:p>
            <a:r>
              <a:rPr lang="en-US" sz="2400" dirty="0" smtClean="0"/>
              <a:t>pH 7.18; pCO2 80</a:t>
            </a:r>
          </a:p>
          <a:p>
            <a:r>
              <a:rPr lang="pl-PL" sz="2400" dirty="0" smtClean="0"/>
              <a:t>Na 135; Cl 93; HCO3 30</a:t>
            </a:r>
            <a:endParaRPr lang="en-US" sz="24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Primary respiratory acidosis—acute-on-chronic (COPD exacerbation)</a:t>
            </a:r>
            <a:endParaRPr lang="en-US" sz="2400" b="1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CASE 5</a:t>
            </a:r>
          </a:p>
          <a:p>
            <a:r>
              <a:rPr lang="en-US" sz="2400" dirty="0" smtClean="0"/>
              <a:t>A woman with </a:t>
            </a:r>
            <a:r>
              <a:rPr lang="en-US" sz="2400" dirty="0" err="1" smtClean="0"/>
              <a:t>Crohn’s</a:t>
            </a:r>
            <a:r>
              <a:rPr lang="en-US" sz="2400" dirty="0" smtClean="0"/>
              <a:t> disease presents with fever, vomiting, and diarrhea.</a:t>
            </a:r>
          </a:p>
          <a:p>
            <a:r>
              <a:rPr lang="en-US" sz="2400" dirty="0" smtClean="0"/>
              <a:t>pH 7.36; pCO2 22</a:t>
            </a:r>
          </a:p>
          <a:p>
            <a:r>
              <a:rPr lang="pl-PL" sz="2400" dirty="0" smtClean="0"/>
              <a:t>Na 147; Cl 121; HCO3 14</a:t>
            </a:r>
            <a:endParaRPr lang="en-US" sz="2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Primary NAGMA (diarrhea), respiratory alkalosis (fever), metabolic alkalosis (vomiting)</a:t>
            </a:r>
            <a:endParaRPr lang="en-US" sz="2400" b="1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CASE 6</a:t>
            </a:r>
          </a:p>
          <a:p>
            <a:r>
              <a:rPr lang="en-US" sz="2400" dirty="0" smtClean="0"/>
              <a:t>A noncompliant patient with diabetes and cirrhosis presents with vomiting.</a:t>
            </a:r>
          </a:p>
          <a:p>
            <a:r>
              <a:rPr lang="en-US" sz="2400" dirty="0" smtClean="0"/>
              <a:t>pH 7.46; pCO2 17</a:t>
            </a:r>
          </a:p>
          <a:p>
            <a:r>
              <a:rPr lang="pl-PL" sz="2400" dirty="0" smtClean="0"/>
              <a:t>Na 133; Cl 84; HCO3 </a:t>
            </a:r>
            <a:r>
              <a:rPr lang="pl-PL" sz="2400" dirty="0" smtClean="0"/>
              <a:t>15</a:t>
            </a:r>
            <a:endParaRPr lang="pl-PL" sz="2400" dirty="0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Primary chronic respiratory alkalosis (cirrhosis), AGMA (DKA), metabolic alkalosis</a:t>
            </a:r>
            <a:endParaRPr lang="en-US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Five Steps of Acid-Base Analysis1-5  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216325"/>
            <a:ext cx="8915400" cy="5641675"/>
          </a:xfrm>
        </p:spPr>
        <p:txBody>
          <a:bodyPr>
            <a:noAutofit/>
          </a:bodyPr>
          <a:lstStyle/>
          <a:p>
            <a:r>
              <a:rPr lang="en-US" sz="1600" b="1" dirty="0" smtClean="0"/>
              <a:t>Step 1: </a:t>
            </a:r>
            <a:r>
              <a:rPr lang="en-US" sz="1600" i="1" u="sng" dirty="0" err="1" smtClean="0"/>
              <a:t>Acidemia</a:t>
            </a:r>
            <a:r>
              <a:rPr lang="en-US" sz="1600" i="1" dirty="0" smtClean="0"/>
              <a:t> </a:t>
            </a:r>
            <a:r>
              <a:rPr lang="en-US" sz="1600" dirty="0" smtClean="0"/>
              <a:t>(pH &lt;7.38) or </a:t>
            </a:r>
            <a:r>
              <a:rPr lang="en-US" sz="1600" i="1" u="sng" dirty="0" err="1" smtClean="0"/>
              <a:t>alkalemia</a:t>
            </a:r>
            <a:r>
              <a:rPr lang="en-US" sz="1600" dirty="0" smtClean="0"/>
              <a:t> (pH &gt;7.42)?   </a:t>
            </a:r>
          </a:p>
          <a:p>
            <a:r>
              <a:rPr lang="en-US" sz="1600" b="1" dirty="0" smtClean="0"/>
              <a:t>Step 2</a:t>
            </a:r>
            <a:r>
              <a:rPr lang="en-US" sz="1600" dirty="0" smtClean="0"/>
              <a:t>: </a:t>
            </a:r>
            <a:r>
              <a:rPr lang="en-US" sz="1600" u="sng" dirty="0" smtClean="0"/>
              <a:t>Primary respiratory </a:t>
            </a:r>
            <a:r>
              <a:rPr lang="en-US" sz="1600" dirty="0" smtClean="0"/>
              <a:t>or </a:t>
            </a:r>
            <a:r>
              <a:rPr lang="en-US" sz="1600" u="sng" dirty="0" smtClean="0"/>
              <a:t>metabolic disturbance</a:t>
            </a:r>
            <a:r>
              <a:rPr lang="en-US" sz="1600" dirty="0" smtClean="0"/>
              <a:t>?   (Look at PCO2 on ABG or HCO3 on metabolic panel.)  </a:t>
            </a:r>
          </a:p>
          <a:p>
            <a:r>
              <a:rPr lang="en-US" sz="1600" b="1" dirty="0" smtClean="0"/>
              <a:t>Step 3</a:t>
            </a:r>
            <a:r>
              <a:rPr lang="en-US" sz="1600" dirty="0" smtClean="0"/>
              <a:t>: Is there appropriate compensation for the primary disorder?   </a:t>
            </a:r>
          </a:p>
          <a:p>
            <a:pPr marL="0" indent="0">
              <a:buNone/>
            </a:pPr>
            <a:r>
              <a:rPr lang="en-US" sz="1600" dirty="0" smtClean="0"/>
              <a:t>       </a:t>
            </a:r>
            <a:r>
              <a:rPr lang="en-US" sz="1600" u="sng" dirty="0" smtClean="0"/>
              <a:t>Metabolic acidosis</a:t>
            </a:r>
            <a:r>
              <a:rPr lang="en-US" sz="1600" dirty="0" smtClean="0"/>
              <a:t>: PCO2 = [1.5 x (serum HCO3)] + 8 (±2)                 </a:t>
            </a:r>
            <a:r>
              <a:rPr lang="en-US" sz="1600" u="sng" dirty="0" smtClean="0"/>
              <a:t>Metabolic alkalosis</a:t>
            </a:r>
            <a:r>
              <a:rPr lang="en-US" sz="1600" dirty="0" smtClean="0"/>
              <a:t>: ↑PCO2 = 0.6 x ↑HCO3 (±2)  </a:t>
            </a:r>
          </a:p>
          <a:p>
            <a:pPr marL="0" indent="0">
              <a:buNone/>
            </a:pPr>
            <a:r>
              <a:rPr lang="en-US" sz="1600" dirty="0" smtClean="0"/>
              <a:t>      </a:t>
            </a:r>
            <a:r>
              <a:rPr lang="en-US" sz="1600" u="sng" dirty="0" smtClean="0"/>
              <a:t>Respiratory acidosis</a:t>
            </a:r>
            <a:r>
              <a:rPr lang="en-US" sz="1600" dirty="0" smtClean="0"/>
              <a:t>: ↑PCO2 10, ↑ HCO3 by 1 (acute) or 4 (chronic) 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</a:t>
            </a:r>
            <a:r>
              <a:rPr lang="en-US" sz="1600" u="sng" dirty="0" smtClean="0"/>
              <a:t>Respiratory alkalosis</a:t>
            </a:r>
            <a:r>
              <a:rPr lang="en-US" sz="1600" dirty="0" smtClean="0"/>
              <a:t>: ↓PCO2 10, ↓ HCO3 by 2 (acute) or 5 (chronic)  </a:t>
            </a:r>
          </a:p>
          <a:p>
            <a:r>
              <a:rPr lang="en-US" sz="1600" b="1" dirty="0" smtClean="0"/>
              <a:t>Step 4</a:t>
            </a:r>
            <a:r>
              <a:rPr lang="en-US" sz="1600" dirty="0" smtClean="0"/>
              <a:t>: Is there an anion gap metabolic acidosis (AGMA)?   AG = Na - (HCO3 + Cl). If &gt; 12, an AGMA is present.  </a:t>
            </a:r>
          </a:p>
          <a:p>
            <a:r>
              <a:rPr lang="en-US" sz="1600" b="1" dirty="0" smtClean="0"/>
              <a:t>Step 5</a:t>
            </a:r>
            <a:r>
              <a:rPr lang="en-US" sz="1600" dirty="0" smtClean="0"/>
              <a:t>: If metabolic acidosis, is there another concomitant metabolic disturbance?   If AGMA, then calculate ∆Gap = ∆AG – ∆ HCO3 = (AG -12) – (24 – HCO3)   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If the ∆Gap is &gt; 6, there is a combined AGMA and metabolic alkalosis.   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If the ∆Gap is &lt; -6, there is a combined AGMA and NAGMA. 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If NAGMA, for every 1 </a:t>
            </a:r>
            <a:r>
              <a:rPr lang="en-US" sz="1600" dirty="0" err="1" smtClean="0"/>
              <a:t>mEq</a:t>
            </a:r>
            <a:r>
              <a:rPr lang="en-US" sz="1600" dirty="0" smtClean="0"/>
              <a:t>/L ↑Cl, there should be a 1 </a:t>
            </a:r>
            <a:r>
              <a:rPr lang="en-US" sz="1600" dirty="0" err="1" smtClean="0"/>
              <a:t>mEq</a:t>
            </a:r>
            <a:r>
              <a:rPr lang="en-US" sz="1600" dirty="0" smtClean="0"/>
              <a:t>/L ↓ HCO3 (±5).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If HCO3 decrease is less than predicted, then NAGMA and metabolic alkalosis.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92168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sz="4400" dirty="0" smtClean="0"/>
              <a:t>                                                            QUESTION     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Steps of Acid-Base Analysis1-5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400" b="1" dirty="0" smtClean="0"/>
              <a:t>Step 1</a:t>
            </a:r>
            <a:r>
              <a:rPr lang="en-US" sz="2400" dirty="0" smtClean="0"/>
              <a:t>: </a:t>
            </a:r>
            <a:r>
              <a:rPr lang="en-US" sz="2400" dirty="0" err="1" smtClean="0"/>
              <a:t>Acidemia</a:t>
            </a:r>
            <a:r>
              <a:rPr lang="en-US" sz="2400" dirty="0" smtClean="0"/>
              <a:t> (pH &lt;7.38) or </a:t>
            </a:r>
            <a:r>
              <a:rPr lang="en-US" sz="2400" dirty="0" err="1" smtClean="0"/>
              <a:t>alkalemia</a:t>
            </a:r>
            <a:r>
              <a:rPr lang="en-US" sz="2400" dirty="0" smtClean="0"/>
              <a:t> (pH &gt;7.42)?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809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Steps of Acid-Base Analysis1-5 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400" b="1" dirty="0" smtClean="0"/>
              <a:t>Step 2</a:t>
            </a:r>
            <a:r>
              <a:rPr lang="en-US" sz="2400" dirty="0" smtClean="0"/>
              <a:t>: Primary respiratory or metabolic disturbance?  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(Look at PCO2 on ABG or HCO3 on metabolic panel.)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271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Steps of Acid-Base Analysis1-5 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Step 3</a:t>
            </a:r>
            <a:r>
              <a:rPr lang="en-US" sz="2400" dirty="0" smtClean="0"/>
              <a:t>: Is there appropriate compensation for the primary disorder?</a:t>
            </a:r>
          </a:p>
          <a:p>
            <a:r>
              <a:rPr lang="en-US" sz="2400" b="1" dirty="0" smtClean="0"/>
              <a:t>Metabolic acidosis</a:t>
            </a:r>
            <a:r>
              <a:rPr lang="en-US" sz="2400" dirty="0" smtClean="0"/>
              <a:t>: PCO2 = [1.5 x (serum HCO3)] + 8 (±2)  </a:t>
            </a:r>
          </a:p>
          <a:p>
            <a:r>
              <a:rPr lang="en-US" sz="2400" b="1" dirty="0" smtClean="0"/>
              <a:t>Metabolic alkalosis</a:t>
            </a:r>
            <a:r>
              <a:rPr lang="en-US" sz="2400" dirty="0" smtClean="0"/>
              <a:t>: ↑PCO2 = 0.6 x ↑HCO3 (±2)  </a:t>
            </a:r>
          </a:p>
          <a:p>
            <a:r>
              <a:rPr lang="en-US" sz="2400" b="1" dirty="0" smtClean="0"/>
              <a:t>Respiratory acidosis</a:t>
            </a:r>
            <a:r>
              <a:rPr lang="en-US" sz="2400" dirty="0" smtClean="0"/>
              <a:t>: ↑PCO2 10, ↑ HCO3 by 1 (acute) or 4 (chronic)</a:t>
            </a:r>
          </a:p>
          <a:p>
            <a:r>
              <a:rPr lang="en-US" sz="2400" b="1" dirty="0" smtClean="0"/>
              <a:t>Respiratory alkalosis</a:t>
            </a:r>
            <a:r>
              <a:rPr lang="en-US" sz="2400" dirty="0" smtClean="0"/>
              <a:t>: ↓PCO2 10, ↓ HCO3 by 2 (acute) or 5 (chronic)  </a:t>
            </a:r>
          </a:p>
          <a:p>
            <a:pPr marL="0" indent="0">
              <a:buNone/>
            </a:pPr>
            <a:r>
              <a:rPr lang="en-US" sz="2400" dirty="0" smtClean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147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Steps of Acid-Base Analysis1-5 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Step 4</a:t>
            </a:r>
            <a:r>
              <a:rPr lang="en-US" sz="2400" dirty="0" smtClean="0"/>
              <a:t>: Is there an anion gap metabolic acidosis (AGMA</a:t>
            </a:r>
            <a:r>
              <a:rPr lang="en-US" sz="2400" dirty="0" smtClean="0"/>
              <a:t>)? </a:t>
            </a:r>
            <a:endParaRPr lang="en-US" sz="2400" dirty="0" smtClean="0"/>
          </a:p>
          <a:p>
            <a:r>
              <a:rPr lang="en-US" sz="2400" dirty="0" smtClean="0"/>
              <a:t>AG = Na - (HCO3 + Cl). </a:t>
            </a:r>
          </a:p>
          <a:p>
            <a:r>
              <a:rPr lang="en-US" sz="2400" dirty="0" smtClean="0"/>
              <a:t>If &gt; 12, an AGMA is present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10414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175</TotalTime>
  <Words>2475</Words>
  <Application>Microsoft Office PowerPoint</Application>
  <PresentationFormat>Custom</PresentationFormat>
  <Paragraphs>218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Wisp</vt:lpstr>
      <vt:lpstr> Acid Base Disorders </vt:lpstr>
      <vt:lpstr>Objectives </vt:lpstr>
      <vt:lpstr>Slide 3</vt:lpstr>
      <vt:lpstr>Slide 4</vt:lpstr>
      <vt:lpstr>Five Steps of Acid-Base Analysis1-5   </vt:lpstr>
      <vt:lpstr>Five Steps of Acid-Base Analysis1-5</vt:lpstr>
      <vt:lpstr>Five Steps of Acid-Base Analysis1-5   </vt:lpstr>
      <vt:lpstr>Five Steps of Acid-Base Analysis1-5   </vt:lpstr>
      <vt:lpstr>Five Steps of Acid-Base Analysis1-5   </vt:lpstr>
      <vt:lpstr>Five Steps of Acid-Base Analysis1-5   </vt:lpstr>
      <vt:lpstr>Five Steps of Acid-Base Analysis1-5   </vt:lpstr>
      <vt:lpstr>Metabolic Acidosis</vt:lpstr>
      <vt:lpstr>Slide 13</vt:lpstr>
      <vt:lpstr>Slide 14</vt:lpstr>
      <vt:lpstr>Slide 15</vt:lpstr>
      <vt:lpstr>Metabolic acidosis </vt:lpstr>
      <vt:lpstr>Slide 17</vt:lpstr>
      <vt:lpstr>Slide 18</vt:lpstr>
      <vt:lpstr>Slide 19</vt:lpstr>
      <vt:lpstr>Non-Anion Gap Metabolic Acidosis (NAGMA)   </vt:lpstr>
      <vt:lpstr>Slide 21</vt:lpstr>
      <vt:lpstr>Slide 22</vt:lpstr>
      <vt:lpstr>Respiratory acidosis </vt:lpstr>
      <vt:lpstr>Slide 24</vt:lpstr>
      <vt:lpstr>Slide 25</vt:lpstr>
      <vt:lpstr>Slide 26</vt:lpstr>
      <vt:lpstr>Slide 27</vt:lpstr>
      <vt:lpstr> </vt:lpstr>
      <vt:lpstr>Slide 29</vt:lpstr>
      <vt:lpstr>Metabolic alkalosis  </vt:lpstr>
      <vt:lpstr>Slide 31</vt:lpstr>
      <vt:lpstr>Slide 32</vt:lpstr>
      <vt:lpstr>Slide 33</vt:lpstr>
      <vt:lpstr>Respiratory alkalosis </vt:lpstr>
      <vt:lpstr>Slide 35</vt:lpstr>
      <vt:lpstr>Slide 36</vt:lpstr>
      <vt:lpstr>Slide 37</vt:lpstr>
      <vt:lpstr>Practice Cases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abdullah alsakka</dc:creator>
  <cp:lastModifiedBy>Dr.Fawaz</cp:lastModifiedBy>
  <cp:revision>48</cp:revision>
  <dcterms:created xsi:type="dcterms:W3CDTF">2014-10-15T16:47:01Z</dcterms:created>
  <dcterms:modified xsi:type="dcterms:W3CDTF">2015-04-28T08:43:40Z</dcterms:modified>
</cp:coreProperties>
</file>