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6" r:id="rId33"/>
    <p:sldId id="288" r:id="rId34"/>
    <p:sldId id="289" r:id="rId3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0" d="100"/>
          <a:sy n="5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6617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346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551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137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785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822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354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238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045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890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994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66E47-7AFD-4CBD-9CE1-FCAA7B3CBD95}" type="datetimeFigureOut">
              <a:rPr lang="ar-SA" smtClean="0"/>
              <a:t>05/07/36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B0AC5-08F9-4219-A2FE-601B50C50E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49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Acetaminophen Toxicity </a:t>
            </a:r>
            <a:endParaRPr lang="ar-SA" sz="54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30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With toxic doses the sulfate and </a:t>
            </a:r>
            <a:r>
              <a:rPr lang="en-US" dirty="0" err="1" smtClean="0"/>
              <a:t>glucuronide</a:t>
            </a:r>
            <a:r>
              <a:rPr lang="en-US" dirty="0" smtClean="0"/>
              <a:t> pathways become </a:t>
            </a:r>
            <a:r>
              <a:rPr lang="en-US" b="1" dirty="0" smtClean="0"/>
              <a:t>saturated</a:t>
            </a:r>
            <a:r>
              <a:rPr lang="en-US" dirty="0" smtClean="0"/>
              <a:t>, resulting in an increased fraction of acetaminophen being metabolized by cytochrome P450 enzymes.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Once glutathione stores are depleted, NAPQI begins to </a:t>
            </a:r>
            <a:r>
              <a:rPr lang="en-US" b="1" dirty="0" smtClean="0"/>
              <a:t>accumulate</a:t>
            </a:r>
            <a:r>
              <a:rPr lang="en-US" dirty="0" smtClean="0"/>
              <a:t> and </a:t>
            </a:r>
            <a:r>
              <a:rPr lang="en-US" b="1" dirty="0" smtClean="0"/>
              <a:t>hepatic injury </a:t>
            </a:r>
            <a:r>
              <a:rPr lang="en-US" dirty="0" smtClean="0"/>
              <a:t>ensues.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2265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Early </a:t>
            </a:r>
          </a:p>
          <a:p>
            <a:pPr marL="0" indent="0" algn="l"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8 hours.</a:t>
            </a:r>
          </a:p>
          <a:p>
            <a:pPr marL="0" indent="0" algn="l">
              <a:buNone/>
            </a:pPr>
            <a:r>
              <a:rPr lang="en-US" dirty="0" smtClean="0"/>
              <a:t>Nonspecific</a:t>
            </a:r>
          </a:p>
          <a:p>
            <a:pPr marL="0" indent="0" algn="l">
              <a:buNone/>
            </a:pPr>
            <a:r>
              <a:rPr lang="en-US" dirty="0" smtClean="0"/>
              <a:t>Mild symptoms such as nausea ,vomiting or anorexia.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3662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Liver injury</a:t>
            </a:r>
          </a:p>
          <a:p>
            <a:pPr marL="0" indent="0" algn="l">
              <a:buNone/>
            </a:pPr>
            <a:r>
              <a:rPr lang="en-US" dirty="0" smtClean="0"/>
              <a:t>Between 8 and 36 hours.</a:t>
            </a:r>
          </a:p>
          <a:p>
            <a:pPr marL="0" indent="0" algn="l">
              <a:buNone/>
            </a:pPr>
            <a:r>
              <a:rPr lang="en-US" dirty="0" smtClean="0"/>
              <a:t>RUQ pain</a:t>
            </a:r>
          </a:p>
          <a:p>
            <a:pPr marL="0" indent="0" algn="l">
              <a:buNone/>
            </a:pPr>
            <a:r>
              <a:rPr lang="en-US" dirty="0" smtClean="0"/>
              <a:t>RUQ tenderness</a:t>
            </a:r>
          </a:p>
          <a:p>
            <a:pPr marL="0" indent="0" algn="l">
              <a:buNone/>
            </a:pPr>
            <a:r>
              <a:rPr lang="en-US" dirty="0" smtClean="0"/>
              <a:t>Jaundice </a:t>
            </a:r>
          </a:p>
          <a:p>
            <a:pPr marL="0" indent="0" algn="l">
              <a:buNone/>
            </a:pPr>
            <a:r>
              <a:rPr lang="en-US" dirty="0" smtClean="0"/>
              <a:t>Vomiting</a:t>
            </a:r>
          </a:p>
          <a:p>
            <a:pPr marL="0" indent="0" algn="l">
              <a:buNone/>
            </a:pPr>
            <a:r>
              <a:rPr lang="en-US" dirty="0" smtClean="0"/>
              <a:t>High LFTs.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5077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Liver failure</a:t>
            </a:r>
          </a:p>
          <a:p>
            <a:pPr marL="0" indent="0" algn="l">
              <a:buNone/>
            </a:pPr>
            <a:r>
              <a:rPr lang="en-US" dirty="0" smtClean="0"/>
              <a:t>Metabolic acidosis</a:t>
            </a:r>
          </a:p>
          <a:p>
            <a:pPr marL="0" indent="0" algn="l">
              <a:buNone/>
            </a:pPr>
            <a:r>
              <a:rPr lang="en-US" dirty="0" smtClean="0"/>
              <a:t>Coagulopathy</a:t>
            </a:r>
          </a:p>
          <a:p>
            <a:pPr marL="0" indent="0" algn="l">
              <a:buNone/>
            </a:pPr>
            <a:r>
              <a:rPr lang="en-US" dirty="0" smtClean="0"/>
              <a:t>Hepatic encephalopathy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2763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4741987"/>
          </a:xfrm>
        </p:spPr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sz="3600" b="1" dirty="0" smtClean="0"/>
              <a:t>Death</a:t>
            </a:r>
            <a:r>
              <a:rPr lang="en-US" sz="3600" dirty="0" smtClean="0"/>
              <a:t> may occur from hemorrhage, adult respiratory distress syndrome, sepsis, </a:t>
            </a:r>
            <a:r>
              <a:rPr lang="en-US" sz="3600" dirty="0" err="1" smtClean="0"/>
              <a:t>multiorgan</a:t>
            </a:r>
            <a:r>
              <a:rPr lang="en-US" sz="3600" dirty="0" smtClean="0"/>
              <a:t> failure, or cerebral edema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8483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964488" cy="439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31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Diagnosis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Acetaminophen toxicity should be consider in any patient with drugs overdose</a:t>
            </a:r>
            <a:r>
              <a:rPr lang="en-US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135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History</a:t>
            </a:r>
          </a:p>
          <a:p>
            <a:pPr marL="0" indent="0" algn="l">
              <a:buNone/>
            </a:pPr>
            <a:r>
              <a:rPr lang="en-US" dirty="0" smtClean="0"/>
              <a:t>The amount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b="1" dirty="0" smtClean="0">
                <a:solidFill>
                  <a:srgbClr val="FF0000"/>
                </a:solidFill>
              </a:rPr>
              <a:t>150mg/kg</a:t>
            </a:r>
          </a:p>
          <a:p>
            <a:pPr marL="0" indent="0" algn="l">
              <a:buNone/>
            </a:pPr>
            <a:r>
              <a:rPr lang="en-US" dirty="0" smtClean="0"/>
              <a:t>The time since ingestions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b="1" dirty="0" smtClean="0">
                <a:solidFill>
                  <a:srgbClr val="FF0000"/>
                </a:solidFill>
              </a:rPr>
              <a:t>4 hours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          8 hours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64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3600" b="1" dirty="0" smtClean="0"/>
              <a:t>Laboratory </a:t>
            </a:r>
          </a:p>
          <a:p>
            <a:pPr marL="0" indent="0" algn="l">
              <a:buNone/>
            </a:pPr>
            <a:r>
              <a:rPr lang="en-US" dirty="0" smtClean="0"/>
              <a:t>CBC</a:t>
            </a:r>
          </a:p>
          <a:p>
            <a:pPr marL="0" indent="0" algn="l">
              <a:buNone/>
            </a:pPr>
            <a:r>
              <a:rPr lang="en-US" dirty="0" smtClean="0"/>
              <a:t>U&amp;Es</a:t>
            </a:r>
          </a:p>
          <a:p>
            <a:pPr marL="0" indent="0" algn="l">
              <a:buNone/>
            </a:pPr>
            <a:r>
              <a:rPr lang="en-US" dirty="0" smtClean="0"/>
              <a:t>LFTs</a:t>
            </a:r>
          </a:p>
          <a:p>
            <a:pPr marL="0" indent="0" algn="l">
              <a:buNone/>
            </a:pPr>
            <a:r>
              <a:rPr lang="en-US" dirty="0" smtClean="0"/>
              <a:t>VBG</a:t>
            </a:r>
          </a:p>
          <a:p>
            <a:pPr marL="0" indent="0" algn="l">
              <a:buNone/>
            </a:pPr>
            <a:r>
              <a:rPr lang="en-US" dirty="0" smtClean="0"/>
              <a:t>Serum level</a:t>
            </a:r>
          </a:p>
          <a:p>
            <a:pPr marL="0" indent="0" algn="l">
              <a:buNone/>
            </a:pPr>
            <a:r>
              <a:rPr lang="en-US" dirty="0" smtClean="0"/>
              <a:t>PT.PTT,INR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551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3600" b="1" dirty="0" smtClean="0"/>
              <a:t>LFTs</a:t>
            </a:r>
          </a:p>
          <a:p>
            <a:pPr marL="0" indent="0" algn="l">
              <a:buNone/>
            </a:pPr>
            <a:r>
              <a:rPr lang="en-US" dirty="0" smtClean="0"/>
              <a:t>AST is the </a:t>
            </a:r>
            <a:r>
              <a:rPr lang="en-US" dirty="0" smtClean="0">
                <a:solidFill>
                  <a:srgbClr val="FF0000"/>
                </a:solidFill>
              </a:rPr>
              <a:t>first </a:t>
            </a:r>
            <a:r>
              <a:rPr lang="en-US" dirty="0" smtClean="0"/>
              <a:t>enzyme to raise.</a:t>
            </a:r>
          </a:p>
          <a:p>
            <a:pPr marL="0" indent="0" algn="l">
              <a:buNone/>
            </a:pPr>
            <a:r>
              <a:rPr lang="en-US" dirty="0" smtClean="0"/>
              <a:t>Alanine transaminase (ALT), prothrombin time, and bilirubin typically begin to rise and peak shortly after AST values</a:t>
            </a:r>
          </a:p>
          <a:p>
            <a:pPr marL="0" indent="0" algn="l">
              <a:buNone/>
            </a:pPr>
            <a:r>
              <a:rPr lang="en-US" dirty="0" smtClean="0"/>
              <a:t>With severe toxicity, AST, ALT, and the prothrombin time may all be elevated within 24 hours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70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b="1" dirty="0" smtClean="0"/>
              <a:t>Overview</a:t>
            </a:r>
          </a:p>
          <a:p>
            <a:pPr marL="0" indent="0" algn="l">
              <a:buNone/>
            </a:pPr>
            <a:r>
              <a:rPr lang="en-US" sz="4000" b="1" dirty="0" smtClean="0"/>
              <a:t>Principle pf the disease</a:t>
            </a:r>
          </a:p>
          <a:p>
            <a:pPr marL="0" indent="0" algn="l">
              <a:buNone/>
            </a:pPr>
            <a:r>
              <a:rPr lang="en-US" sz="4000" b="1" dirty="0" smtClean="0"/>
              <a:t>Clinical features</a:t>
            </a:r>
          </a:p>
          <a:p>
            <a:pPr marL="0" indent="0" algn="l">
              <a:buNone/>
            </a:pPr>
            <a:r>
              <a:rPr lang="en-US" sz="4000" b="1" dirty="0" smtClean="0"/>
              <a:t>Diagnosis</a:t>
            </a:r>
          </a:p>
          <a:p>
            <a:pPr marL="0" indent="0" algn="l">
              <a:buNone/>
            </a:pPr>
            <a:r>
              <a:rPr lang="en-US" sz="4000" b="1" dirty="0" smtClean="0"/>
              <a:t>Management</a:t>
            </a:r>
          </a:p>
          <a:p>
            <a:pPr marL="0" indent="0" algn="l">
              <a:buNone/>
            </a:pPr>
            <a:endParaRPr lang="ar-SA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31645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Serum level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serum acetaminophen concentration 4 hours after ingestion or as soon as possible after 4 hours.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7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serum acetaminophen concentration and the time of ingestion determine the need for antidotal therapy 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6272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3999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673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Measurement of serum acetaminophen concentration before 4 hours is typically not necessary.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518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there is little need to treat patients before 6 to 8 hours after ingestion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patients treated with </a:t>
            </a:r>
            <a:r>
              <a:rPr lang="en-US" dirty="0" smtClean="0"/>
              <a:t>NAC (N-</a:t>
            </a:r>
            <a:r>
              <a:rPr lang="en-US" dirty="0" err="1" smtClean="0"/>
              <a:t>Acetylcysteine</a:t>
            </a:r>
            <a:r>
              <a:rPr lang="en-US" dirty="0" smtClean="0"/>
              <a:t>) </a:t>
            </a:r>
            <a:r>
              <a:rPr lang="en-US" dirty="0" smtClean="0"/>
              <a:t>up to 6 hours after ingestion, even after very large doses, </a:t>
            </a:r>
            <a:r>
              <a:rPr lang="en-US" b="1" dirty="0" smtClean="0"/>
              <a:t>have no increased risk of hepatotoxicity </a:t>
            </a:r>
            <a:r>
              <a:rPr lang="en-US" dirty="0" smtClean="0"/>
              <a:t>regardless of their serum acetaminophen concentration.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4882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the risk of hepatotoxicity does not significantly increase unless NAC is delayed for 8 hours or longer after ingestion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95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The mainstays of management are to provide supportive </a:t>
            </a:r>
            <a:r>
              <a:rPr lang="en-US" b="1" dirty="0" smtClean="0">
                <a:solidFill>
                  <a:srgbClr val="FF0000"/>
                </a:solidFill>
              </a:rPr>
              <a:t>care and </a:t>
            </a:r>
            <a:r>
              <a:rPr lang="en-US" b="1" dirty="0">
                <a:solidFill>
                  <a:srgbClr val="FF0000"/>
                </a:solidFill>
              </a:rPr>
              <a:t>to initiate NAC therapy when it is indicated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7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Gastric decontamination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Usually not needed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6670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3600" b="1" dirty="0" smtClean="0"/>
              <a:t>N-</a:t>
            </a:r>
            <a:r>
              <a:rPr lang="en-US" sz="3600" b="1" dirty="0" err="1" smtClean="0"/>
              <a:t>Acetylcysteine</a:t>
            </a:r>
            <a:endParaRPr lang="en-US" sz="3600" b="1" dirty="0" smtClean="0"/>
          </a:p>
          <a:p>
            <a:pPr marL="0" indent="0" algn="l">
              <a:buNone/>
            </a:pPr>
            <a:r>
              <a:rPr lang="en-US" dirty="0"/>
              <a:t>When it is indicated, NAC should be administered as early as possible</a:t>
            </a:r>
            <a:r>
              <a:rPr lang="en-US" dirty="0" smtClean="0"/>
              <a:t>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Delay of NAC administration for more than 8 hours </a:t>
            </a:r>
            <a:r>
              <a:rPr lang="en-US" dirty="0" smtClean="0"/>
              <a:t>after ingestion </a:t>
            </a:r>
            <a:r>
              <a:rPr lang="en-US" dirty="0"/>
              <a:t>increases the risk of hepatotoxicity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975866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ar-SA" dirty="0" smtClean="0"/>
          </a:p>
          <a:p>
            <a:pPr marL="0" indent="0" algn="l">
              <a:buNone/>
            </a:pPr>
            <a:endParaRPr lang="ar-SA" dirty="0"/>
          </a:p>
          <a:p>
            <a:pPr marL="0" indent="0" algn="l">
              <a:buNone/>
            </a:pPr>
            <a:r>
              <a:rPr lang="en-US" b="1" dirty="0"/>
              <a:t>The main role of early NAC administration is to</a:t>
            </a:r>
          </a:p>
          <a:p>
            <a:pPr marL="0" indent="0" algn="l">
              <a:buNone/>
            </a:pPr>
            <a:r>
              <a:rPr lang="en-US" b="1" dirty="0"/>
              <a:t>prevent hepatotoxicity by detoxifying NAPQI and </a:t>
            </a:r>
            <a:r>
              <a:rPr lang="en-US" b="1" dirty="0" smtClean="0"/>
              <a:t>decreasing NAPQI production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3191187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Overview </a:t>
            </a:r>
            <a:endParaRPr lang="ar-SA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Acetaminophen is one of the most commonly used antipyretic and analgesic agents throughout the world.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Acetaminophen is found as an isolated product or in combination medications for the treatment of cold symptoms, pain, and headache.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70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/>
              <a:t>NAC can be administered by the oral (PO) or IV route, </a:t>
            </a:r>
            <a:r>
              <a:rPr lang="en-US" dirty="0" smtClean="0"/>
              <a:t>with advantages </a:t>
            </a:r>
            <a:r>
              <a:rPr lang="en-US" dirty="0"/>
              <a:t>and disadvantages for </a:t>
            </a:r>
            <a:r>
              <a:rPr lang="en-US" dirty="0" smtClean="0"/>
              <a:t>each.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All formulations of </a:t>
            </a:r>
            <a:r>
              <a:rPr lang="en-US" dirty="0" smtClean="0"/>
              <a:t>NAC(PO </a:t>
            </a:r>
            <a:r>
              <a:rPr lang="en-US" dirty="0"/>
              <a:t>and IV) are </a:t>
            </a:r>
            <a:r>
              <a:rPr lang="en-US" b="1" dirty="0"/>
              <a:t>effective</a:t>
            </a:r>
            <a:r>
              <a:rPr lang="en-US" dirty="0"/>
              <a:t> when they are started within </a:t>
            </a:r>
            <a:r>
              <a:rPr lang="en-US" b="1" dirty="0">
                <a:solidFill>
                  <a:srgbClr val="FF0000"/>
                </a:solidFill>
              </a:rPr>
              <a:t>8 </a:t>
            </a:r>
            <a:r>
              <a:rPr lang="en-US" b="1" dirty="0" smtClean="0">
                <a:solidFill>
                  <a:srgbClr val="FF0000"/>
                </a:solidFill>
              </a:rPr>
              <a:t>hours </a:t>
            </a:r>
            <a:r>
              <a:rPr lang="en-US" dirty="0" smtClean="0"/>
              <a:t>of ingestion.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114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7704856" cy="4032447"/>
          </a:xfrm>
        </p:spPr>
      </p:pic>
    </p:spTree>
    <p:extLst>
      <p:ext uri="{BB962C8B-B14F-4D97-AF65-F5344CB8AC3E}">
        <p14:creationId xmlns:p14="http://schemas.microsoft.com/office/powerpoint/2010/main" val="252526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92088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005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3600" b="1" dirty="0" smtClean="0"/>
              <a:t>Supportive care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Supportive care includes management of </a:t>
            </a:r>
            <a:r>
              <a:rPr lang="en-US" dirty="0" err="1"/>
              <a:t>coingestions</a:t>
            </a:r>
            <a:r>
              <a:rPr lang="en-US" dirty="0"/>
              <a:t> and the nausea and vomiting, hepatic injury, and renal dysfunction related to acetaminophen poisoning.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875926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9600" dirty="0" smtClean="0"/>
              <a:t>Q?</a:t>
            </a:r>
            <a:endParaRPr lang="ar-SA" sz="9600" dirty="0"/>
          </a:p>
        </p:txBody>
      </p:sp>
    </p:spTree>
    <p:extLst>
      <p:ext uri="{BB962C8B-B14F-4D97-AF65-F5344CB8AC3E}">
        <p14:creationId xmlns:p14="http://schemas.microsoft.com/office/powerpoint/2010/main" val="2375775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It’s a very common drug all over the world in both oral and IV route.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toxicity is a concern in all intentional ingestions as well as with repeated </a:t>
            </a:r>
            <a:r>
              <a:rPr lang="en-US" dirty="0" err="1" smtClean="0"/>
              <a:t>supratherapeutic</a:t>
            </a:r>
            <a:r>
              <a:rPr lang="en-US" dirty="0" smtClean="0"/>
              <a:t> dosing and drug abuse.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2126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Principles of the disease </a:t>
            </a:r>
            <a:endParaRPr lang="ar-SA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Acetaminophen is absorbed </a:t>
            </a:r>
            <a:r>
              <a:rPr lang="en-US" b="1" dirty="0" smtClean="0"/>
              <a:t>rapidly</a:t>
            </a:r>
            <a:r>
              <a:rPr lang="en-US" dirty="0" smtClean="0"/>
              <a:t>, with peak plasma concentrations generally occurring </a:t>
            </a:r>
            <a:r>
              <a:rPr lang="en-US" b="1" dirty="0" smtClean="0"/>
              <a:t>within 1 hour </a:t>
            </a:r>
            <a:r>
              <a:rPr lang="en-US" dirty="0" smtClean="0"/>
              <a:t>and complete absorption </a:t>
            </a:r>
            <a:r>
              <a:rPr lang="en-US" b="1" dirty="0" smtClean="0"/>
              <a:t>within 4 hours.</a:t>
            </a:r>
          </a:p>
          <a:p>
            <a:pPr marL="0" indent="0" algn="l">
              <a:buNone/>
            </a:pPr>
            <a:endParaRPr lang="en-US" b="1" dirty="0"/>
          </a:p>
          <a:p>
            <a:pPr marL="0" indent="0" algn="l">
              <a:buNone/>
            </a:pPr>
            <a:r>
              <a:rPr lang="en-US" b="1" dirty="0" smtClean="0"/>
              <a:t> </a:t>
            </a:r>
            <a:r>
              <a:rPr lang="en-US" dirty="0" smtClean="0"/>
              <a:t>acetaminophen inhibits prostaglandin E2 (PGE2) synthesis, leading to </a:t>
            </a:r>
            <a:r>
              <a:rPr lang="en-US" dirty="0" err="1" smtClean="0"/>
              <a:t>antipyresis</a:t>
            </a:r>
            <a:r>
              <a:rPr lang="en-US" dirty="0" smtClean="0"/>
              <a:t> and analgesia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506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00200"/>
            <a:ext cx="5760640" cy="5789240"/>
          </a:xfrm>
        </p:spPr>
      </p:pic>
    </p:spTree>
    <p:extLst>
      <p:ext uri="{BB962C8B-B14F-4D97-AF65-F5344CB8AC3E}">
        <p14:creationId xmlns:p14="http://schemas.microsoft.com/office/powerpoint/2010/main" val="254575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At therapeutic doses, 90 percent of acetaminophen is metabolized in the liver to </a:t>
            </a:r>
            <a:r>
              <a:rPr lang="en-US" b="1" dirty="0" smtClean="0"/>
              <a:t>sulfate</a:t>
            </a:r>
            <a:r>
              <a:rPr lang="en-US" dirty="0" smtClean="0"/>
              <a:t> and </a:t>
            </a:r>
            <a:r>
              <a:rPr lang="en-US" b="1" dirty="0" err="1" smtClean="0"/>
              <a:t>glucuronide</a:t>
            </a:r>
            <a:r>
              <a:rPr lang="en-US" dirty="0" smtClean="0"/>
              <a:t> conjugates then excreted in the urine.</a:t>
            </a:r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3729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One-half of the remaining acetaminophen is excreted unchanged in the urine and one-half is metabolized via the hepatic cytochrome P450 to N-acetyl-p-</a:t>
            </a:r>
            <a:r>
              <a:rPr lang="en-US" dirty="0" err="1" smtClean="0"/>
              <a:t>benzoquinoneimine</a:t>
            </a:r>
            <a:r>
              <a:rPr lang="en-US" dirty="0" smtClean="0"/>
              <a:t> (</a:t>
            </a:r>
            <a:r>
              <a:rPr lang="en-US" b="1" dirty="0" smtClean="0"/>
              <a:t>NAPQI</a:t>
            </a:r>
            <a:r>
              <a:rPr lang="en-US" dirty="0" smtClean="0"/>
              <a:t>), which is </a:t>
            </a:r>
            <a:r>
              <a:rPr lang="en-US" b="1" dirty="0" smtClean="0">
                <a:solidFill>
                  <a:srgbClr val="FF0000"/>
                </a:solidFill>
              </a:rPr>
              <a:t>hepatotoxic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4264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With normal doses ,NAPQI is rapidly conjugated to hepatic glutathione, forming nontoxic cysteine and </a:t>
            </a:r>
            <a:r>
              <a:rPr lang="en-US" dirty="0" err="1" smtClean="0"/>
              <a:t>mercaptate</a:t>
            </a:r>
            <a:r>
              <a:rPr lang="en-US" dirty="0" smtClean="0"/>
              <a:t> compounds that are </a:t>
            </a:r>
            <a:r>
              <a:rPr lang="en-US" b="1" dirty="0" smtClean="0"/>
              <a:t>excreted i</a:t>
            </a:r>
            <a:r>
              <a:rPr lang="en-US" dirty="0" smtClean="0"/>
              <a:t>n the urine.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1859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642</Words>
  <Application>Microsoft Office PowerPoint</Application>
  <PresentationFormat>عرض على الشاشة (3:4)‏</PresentationFormat>
  <Paragraphs>109</Paragraphs>
  <Slides>34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34</vt:i4>
      </vt:variant>
    </vt:vector>
  </HeadingPairs>
  <TitlesOfParts>
    <vt:vector size="35" baseType="lpstr">
      <vt:lpstr>نسق Office</vt:lpstr>
      <vt:lpstr>Acetaminophen Toxicity </vt:lpstr>
      <vt:lpstr>عرض تقديمي في PowerPoint</vt:lpstr>
      <vt:lpstr>Overview </vt:lpstr>
      <vt:lpstr>عرض تقديمي في PowerPoint</vt:lpstr>
      <vt:lpstr>Principles of the disease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Clinical features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Diagnosis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Management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Acetaminophen Toxicity</dc:title>
  <dc:creator>ADEL</dc:creator>
  <cp:lastModifiedBy>ADEL</cp:lastModifiedBy>
  <cp:revision>18</cp:revision>
  <dcterms:created xsi:type="dcterms:W3CDTF">2015-04-22T15:42:34Z</dcterms:created>
  <dcterms:modified xsi:type="dcterms:W3CDTF">2015-04-23T14:50:02Z</dcterms:modified>
</cp:coreProperties>
</file>