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lvl1pPr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57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914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71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828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860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743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200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657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114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hyperlink" Target="mailto:dr_aref@hotmail.com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ITF Devanagari"/>
                <a:ea typeface="ITF Devanagari"/>
                <a:cs typeface="ITF Devanagari"/>
                <a:sym typeface="ITF Devanaga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Abdominal Injury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14781">
              <a:defRPr sz="1800">
                <a:solidFill>
                  <a:srgbClr val="000000"/>
                </a:solidFill>
              </a:defRPr>
            </a:pPr>
            <a:r>
              <a:rPr sz="2272">
                <a:solidFill>
                  <a:srgbClr val="FFFFFF"/>
                </a:solidFill>
              </a:rPr>
              <a:t>Mohammed Aref Malabarey MD, FRCPC, DABEM</a:t>
            </a:r>
            <a:endParaRPr sz="2272">
              <a:solidFill>
                <a:srgbClr val="FFFFFF"/>
              </a:solidFill>
            </a:endParaRPr>
          </a:p>
          <a:p>
            <a:pPr lvl="0" defTabSz="414781">
              <a:defRPr sz="1800">
                <a:solidFill>
                  <a:srgbClr val="000000"/>
                </a:solidFill>
              </a:defRPr>
            </a:pPr>
            <a:r>
              <a:rPr sz="2272">
                <a:solidFill>
                  <a:srgbClr val="FFFFFF"/>
                </a:solidFill>
              </a:rPr>
              <a:t>Consultant Physician</a:t>
            </a:r>
            <a:endParaRPr sz="2272">
              <a:solidFill>
                <a:srgbClr val="FFFFFF"/>
              </a:solidFill>
            </a:endParaRPr>
          </a:p>
          <a:p>
            <a:pPr lvl="0" defTabSz="414781">
              <a:defRPr sz="1800">
                <a:solidFill>
                  <a:srgbClr val="000000"/>
                </a:solidFill>
              </a:defRPr>
            </a:pPr>
            <a:r>
              <a:rPr sz="2272">
                <a:solidFill>
                  <a:srgbClr val="FFFFFF"/>
                </a:solidFill>
              </a:rPr>
              <a:t>Assistant Professor of Emergency Medicine 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X-Rays</a:t>
            </a:r>
          </a:p>
        </p:txBody>
      </p:sp>
      <p:pic>
        <p:nvPicPr>
          <p:cNvPr id="6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264" y="2817068"/>
            <a:ext cx="2777093" cy="3688061"/>
          </a:xfrm>
          <a:prstGeom prst="rect">
            <a:avLst/>
          </a:prstGeom>
          <a:effectLst>
            <a:outerShdw sx="100000" sy="100000" kx="0" ky="0" algn="b" rotWithShape="0" blurRad="190500" dist="279400" dir="5400000">
              <a:srgbClr val="000000"/>
            </a:outerShdw>
          </a:effectLst>
        </p:spPr>
      </p:pic>
      <p:pic>
        <p:nvPicPr>
          <p:cNvPr id="63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70178" y="3983732"/>
            <a:ext cx="4438140" cy="4753819"/>
          </a:xfrm>
          <a:prstGeom prst="rect">
            <a:avLst/>
          </a:prstGeom>
          <a:effectLst>
            <a:outerShdw sx="100000" sy="100000" kx="0" ky="0" algn="b" rotWithShape="0" blurRad="190500" dist="279400" dir="5400000">
              <a:srgbClr val="000000"/>
            </a:outerShdw>
          </a:effectLst>
        </p:spPr>
      </p:pic>
      <p:pic>
        <p:nvPicPr>
          <p:cNvPr id="64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97139" y="2817068"/>
            <a:ext cx="4277429" cy="3688061"/>
          </a:xfrm>
          <a:prstGeom prst="rect">
            <a:avLst/>
          </a:prstGeom>
          <a:effectLst>
            <a:outerShdw sx="100000" sy="100000" kx="0" ky="0" algn="b" rotWithShape="0" blurRad="190500" dist="279400" dir="5400000">
              <a:srgbClr val="000000"/>
            </a:outerShdw>
          </a:effectLst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xfrm>
            <a:off x="952500" y="406400"/>
            <a:ext cx="11099800" cy="3832126"/>
          </a:xfrm>
          <a:prstGeom prst="rect">
            <a:avLst/>
          </a:prstGeom>
        </p:spPr>
        <p:txBody>
          <a:bodyPr anchor="t"/>
          <a:lstStyle/>
          <a:p>
            <a:pPr lvl="0" defTabSz="303783">
              <a:defRPr sz="1800">
                <a:solidFill>
                  <a:srgbClr val="000000"/>
                </a:solidFill>
              </a:defRPr>
            </a:pPr>
            <a:r>
              <a:rPr sz="8111">
                <a:solidFill>
                  <a:srgbClr val="FFFFFF"/>
                </a:solidFill>
                <a:latin typeface="Kefa"/>
                <a:ea typeface="Kefa"/>
                <a:cs typeface="Kefa"/>
                <a:sym typeface="Kefa"/>
              </a:rPr>
              <a:t>CT Scan</a:t>
            </a:r>
            <a:endParaRPr sz="8111">
              <a:solidFill>
                <a:srgbClr val="FFFFFF"/>
              </a:solidFill>
              <a:latin typeface="Kefa"/>
              <a:ea typeface="Kefa"/>
              <a:cs typeface="Kefa"/>
              <a:sym typeface="Kefa"/>
            </a:endParaRPr>
          </a:p>
          <a:p>
            <a:pPr lvl="0" defTabSz="303783">
              <a:defRPr sz="1800">
                <a:solidFill>
                  <a:srgbClr val="000000"/>
                </a:solidFill>
              </a:defRPr>
            </a:pPr>
            <a:endParaRPr sz="5564">
              <a:solidFill>
                <a:srgbClr val="FFFFFF"/>
              </a:solidFill>
              <a:latin typeface="Kefa"/>
              <a:ea typeface="Kefa"/>
              <a:cs typeface="Kefa"/>
              <a:sym typeface="Kefa"/>
            </a:endParaRPr>
          </a:p>
          <a:p>
            <a:pPr lvl="0" defTabSz="303783">
              <a:defRPr sz="1800">
                <a:solidFill>
                  <a:srgbClr val="000000"/>
                </a:solidFill>
              </a:defRPr>
            </a:pPr>
            <a:r>
              <a:rPr b="1" i="1" sz="2756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NEVER send an unstable patient to CT</a:t>
            </a:r>
            <a:endParaRPr b="1" i="1" sz="2756">
              <a:solidFill>
                <a:srgbClr val="FF26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defTabSz="303783">
              <a:defRPr sz="1800">
                <a:solidFill>
                  <a:srgbClr val="000000"/>
                </a:solidFill>
              </a:defRPr>
            </a:pPr>
            <a:endParaRPr sz="4160">
              <a:solidFill>
                <a:srgbClr val="FFFFFF"/>
              </a:solidFill>
            </a:endParaRP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952500" y="3048000"/>
            <a:ext cx="11099800" cy="6286500"/>
          </a:xfrm>
          <a:prstGeom prst="rect">
            <a:avLst/>
          </a:prstGeom>
        </p:spPr>
        <p:txBody>
          <a:bodyPr/>
          <a:lstStyle/>
          <a:p>
            <a:pPr lvl="1" marL="742950" indent="-285750" defTabSz="914400">
              <a:spcBef>
                <a:spcPts val="5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Accurate for solid visceral lesions and intraperitoneal hemorrhage 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742950" indent="-285750" defTabSz="914400">
              <a:spcBef>
                <a:spcPts val="5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742950" indent="-285750" defTabSz="914400">
              <a:spcBef>
                <a:spcPts val="5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Guide nonoperative management of solid organ damage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742950" indent="-285750" defTabSz="914400">
              <a:spcBef>
                <a:spcPts val="5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742950" indent="-285750" defTabSz="914400">
              <a:spcBef>
                <a:spcPts val="5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IV not oral contrast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742950" indent="-285750" defTabSz="914400">
              <a:spcBef>
                <a:spcPts val="5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842210" indent="-385010" defTabSz="914400">
              <a:spcBef>
                <a:spcPts val="500"/>
              </a:spcBef>
              <a:buSzPct val="32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Disadvantages : insensitive for injury of the pancreas, diaphragm, hollow viscus and mesentery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  <a:latin typeface="Kefa"/>
                <a:ea typeface="Kefa"/>
                <a:cs typeface="Kefa"/>
                <a:sym typeface="Kefa"/>
              </a:rPr>
              <a:t>ULTRASOUND</a:t>
            </a:r>
            <a:endParaRPr sz="8000">
              <a:solidFill>
                <a:srgbClr val="FFFFFF"/>
              </a:solidFill>
              <a:latin typeface="Kefa"/>
              <a:ea typeface="Kefa"/>
              <a:cs typeface="Kefa"/>
              <a:sym typeface="Kefa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i="1" sz="4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The FAST Exam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952500" y="2806700"/>
            <a:ext cx="11099800" cy="6286500"/>
          </a:xfrm>
          <a:prstGeom prst="rect">
            <a:avLst/>
          </a:prstGeom>
        </p:spPr>
        <p:txBody>
          <a:bodyPr/>
          <a:lstStyle/>
          <a:p>
            <a:pPr lvl="1" marL="720661" indent="-277177" defTabSz="886968">
              <a:spcBef>
                <a:spcPts val="5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endParaRPr sz="32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marL="1108710" indent="-221742" defTabSz="886968">
              <a:spcBef>
                <a:spcPts val="500"/>
              </a:spcBef>
              <a:buSzPct val="100000"/>
              <a:buFont typeface="Arial"/>
              <a:defRPr sz="1800">
                <a:solidFill>
                  <a:srgbClr val="000000"/>
                </a:solidFill>
              </a:defRPr>
            </a:pPr>
            <a:r>
              <a:rPr sz="32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Perihepatic &amp; hepato-renal space (Morrison’s pouch)</a:t>
            </a:r>
            <a:endParaRPr sz="32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marL="1108710" indent="-221742" defTabSz="886968">
              <a:spcBef>
                <a:spcPts val="500"/>
              </a:spcBef>
              <a:buSzPct val="100000"/>
              <a:buFont typeface="Arial"/>
              <a:defRPr sz="1800">
                <a:solidFill>
                  <a:srgbClr val="000000"/>
                </a:solidFill>
              </a:defRPr>
            </a:pPr>
            <a:r>
              <a:rPr sz="32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Perisplenic</a:t>
            </a:r>
            <a:endParaRPr sz="32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marL="1108710" indent="-221742" defTabSz="886968">
              <a:spcBef>
                <a:spcPts val="500"/>
              </a:spcBef>
              <a:buSzPct val="100000"/>
              <a:buFont typeface="Arial"/>
              <a:defRPr sz="1800">
                <a:solidFill>
                  <a:srgbClr val="000000"/>
                </a:solidFill>
              </a:defRPr>
            </a:pPr>
            <a:r>
              <a:rPr sz="32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Pelvis (Pouch of Douglas/rectovesical pouch)</a:t>
            </a:r>
            <a:endParaRPr sz="32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marL="1108710" indent="-221742" defTabSz="886968">
              <a:spcBef>
                <a:spcPts val="500"/>
              </a:spcBef>
              <a:buSzPct val="100000"/>
              <a:buFont typeface="Arial"/>
              <a:defRPr sz="1800">
                <a:solidFill>
                  <a:srgbClr val="000000"/>
                </a:solidFill>
              </a:defRPr>
            </a:pPr>
            <a:r>
              <a:rPr sz="32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Pericardium (subxiphoid)</a:t>
            </a:r>
            <a:endParaRPr sz="32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720661" indent="-277177" defTabSz="886968">
              <a:spcBef>
                <a:spcPts val="5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32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sensitivity 60 to 95% for detecting 100 mL - 500 mL of fluid</a:t>
            </a:r>
            <a:endParaRPr sz="32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332613" indent="-332613" defTabSz="886968">
              <a:spcBef>
                <a:spcPts val="600"/>
              </a:spcBef>
              <a:buSzPct val="100000"/>
              <a:buFont typeface="Arial"/>
              <a:defRPr sz="1800">
                <a:solidFill>
                  <a:srgbClr val="000000"/>
                </a:solidFill>
              </a:defRPr>
            </a:pPr>
            <a:r>
              <a:rPr sz="32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Extended FAST (E-FAST): </a:t>
            </a:r>
            <a:endParaRPr sz="32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720661" indent="-277177" defTabSz="886968">
              <a:spcBef>
                <a:spcPts val="5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32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 thoracic windows to look for pneumothorax.</a:t>
            </a:r>
            <a:endParaRPr sz="32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720661" indent="-277177" defTabSz="886968">
              <a:spcBef>
                <a:spcPts val="5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32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Sensitivity 59%, specificity up to 99% for PTX (c/w CXR 20%)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body" idx="1"/>
          </p:nvPr>
        </p:nvSpPr>
        <p:spPr>
          <a:xfrm>
            <a:off x="952500" y="1270000"/>
            <a:ext cx="11099800" cy="7654628"/>
          </a:xfrm>
          <a:prstGeom prst="rect">
            <a:avLst/>
          </a:prstGeom>
        </p:spPr>
        <p:txBody>
          <a:bodyPr/>
          <a:lstStyle/>
          <a:p>
            <a:pPr lvl="0" marL="288035" indent="-288035" defTabSz="768095">
              <a:spcBef>
                <a:spcPts val="500"/>
              </a:spcBef>
              <a:buSzPct val="100000"/>
              <a:buFont typeface="Arial"/>
              <a:defRPr sz="1800">
                <a:solidFill>
                  <a:srgbClr val="000000"/>
                </a:solidFill>
              </a:defRPr>
            </a:pPr>
            <a:r>
              <a:rPr b="1" sz="3024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Advantages: </a:t>
            </a:r>
            <a:endParaRPr b="1" sz="3024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288035" indent="-288035" defTabSz="768095">
              <a:spcBef>
                <a:spcPts val="500"/>
              </a:spcBef>
              <a:buSzPct val="100000"/>
              <a:buFont typeface="Arial"/>
              <a:defRPr sz="1800">
                <a:solidFill>
                  <a:srgbClr val="000000"/>
                </a:solidFill>
              </a:defRPr>
            </a:pPr>
            <a:endParaRPr b="1" sz="3024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624077" indent="-240029" defTabSz="768095">
              <a:lnSpc>
                <a:spcPct val="150000"/>
              </a:lnSpc>
              <a:spcBef>
                <a:spcPts val="4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Portable and rapid </a:t>
            </a:r>
            <a:endParaRPr sz="3024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624077" indent="-240029" defTabSz="768095">
              <a:lnSpc>
                <a:spcPct val="150000"/>
              </a:lnSpc>
              <a:spcBef>
                <a:spcPts val="4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 radiation or contrast</a:t>
            </a:r>
            <a:endParaRPr sz="3024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624077" indent="-240029" defTabSz="768095">
              <a:lnSpc>
                <a:spcPct val="150000"/>
              </a:lnSpc>
              <a:spcBef>
                <a:spcPts val="4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 expensive</a:t>
            </a:r>
            <a:endParaRPr sz="3024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624077" indent="-240029" defTabSz="768095">
              <a:lnSpc>
                <a:spcPct val="150000"/>
              </a:lnSpc>
              <a:spcBef>
                <a:spcPts val="4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endParaRPr sz="3024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288035" indent="-288035" defTabSz="768095">
              <a:lnSpc>
                <a:spcPct val="150000"/>
              </a:lnSpc>
              <a:spcBef>
                <a:spcPts val="500"/>
              </a:spcBef>
              <a:buSzPct val="100000"/>
              <a:buFont typeface="Arial"/>
              <a:defRPr sz="1800">
                <a:solidFill>
                  <a:srgbClr val="000000"/>
                </a:solidFill>
              </a:defRPr>
            </a:pPr>
            <a:r>
              <a:rPr b="1" sz="3024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Disadvantages</a:t>
            </a:r>
            <a:endParaRPr b="1" sz="3024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624077" indent="-240029" defTabSz="768095">
              <a:lnSpc>
                <a:spcPct val="150000"/>
              </a:lnSpc>
              <a:spcBef>
                <a:spcPts val="4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Not as good for solid parenchymal damage, retroperitoneum, or diaphragmatic defects. </a:t>
            </a:r>
            <a:endParaRPr sz="3024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624077" indent="-240029" defTabSz="768095">
              <a:lnSpc>
                <a:spcPct val="150000"/>
              </a:lnSpc>
              <a:spcBef>
                <a:spcPts val="4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Limited by obesity, substantial bowel gas &amp; subcutanous air</a:t>
            </a:r>
            <a:endParaRPr sz="3024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624077" indent="-240029" defTabSz="768095">
              <a:lnSpc>
                <a:spcPct val="150000"/>
              </a:lnSpc>
              <a:spcBef>
                <a:spcPts val="4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Can’t distinguish blood from ascites. 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Kefa"/>
                <a:ea typeface="Kefa"/>
                <a:cs typeface="Kefa"/>
                <a:sym typeface="Kef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Management?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Refer to approach to trauma lecture</a:t>
            </a:r>
            <a:endParaRPr sz="3800">
              <a:solidFill>
                <a:srgbClr val="FFFFFF"/>
              </a:solidFill>
            </a:endParaRPr>
          </a:p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BUT</a:t>
            </a:r>
            <a:endParaRPr sz="3800">
              <a:solidFill>
                <a:srgbClr val="FFFFFF"/>
              </a:solidFill>
            </a:endParaRPr>
          </a:p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i="1"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WHEN TO TAKE THE PATIENT TO OR?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6664" y="1525314"/>
            <a:ext cx="6838272" cy="7553872"/>
          </a:xfrm>
          <a:prstGeom prst="rect">
            <a:avLst/>
          </a:prstGeom>
          <a:effectLst>
            <a:outerShdw sx="100000" sy="100000" kx="0" ky="0" algn="b" rotWithShape="0" blurRad="190500" dist="38100" dir="5400000">
              <a:srgbClr val="000000">
                <a:alpha val="64087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8882" y="1803350"/>
            <a:ext cx="9507036" cy="7300169"/>
          </a:xfrm>
          <a:prstGeom prst="rect">
            <a:avLst/>
          </a:prstGeom>
          <a:effectLst>
            <a:outerShdw sx="100000" sy="100000" kx="0" ky="0" algn="b" rotWithShape="0" blurRad="190500" dist="101600" dir="5400000">
              <a:srgbClr val="000000"/>
            </a:outerShdw>
          </a:effectLst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Kefa"/>
                <a:ea typeface="Kefa"/>
                <a:cs typeface="Kefa"/>
                <a:sym typeface="Kef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APPROACH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2142" y="1187549"/>
            <a:ext cx="6900516" cy="7391202"/>
          </a:xfrm>
          <a:prstGeom prst="rect">
            <a:avLst/>
          </a:prstGeom>
          <a:effectLst>
            <a:outerShdw sx="100000" sy="100000" kx="0" ky="0" algn="b" rotWithShape="0" blurRad="190500" dist="165100" dir="5400000">
              <a:srgbClr val="000000"/>
            </a:outerShdw>
          </a:effectLst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3163" y="1108174"/>
            <a:ext cx="7118474" cy="7549952"/>
          </a:xfrm>
          <a:prstGeom prst="rect">
            <a:avLst/>
          </a:prstGeom>
          <a:effectLst>
            <a:outerShdw sx="100000" sy="100000" kx="0" ky="0" algn="b" rotWithShape="0" blurRad="190500" dist="215900" dir="5400000">
              <a:srgbClr val="000000"/>
            </a:outerShdw>
          </a:effectLst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4919" y="1321147"/>
            <a:ext cx="4614760" cy="3402361"/>
          </a:xfrm>
          <a:prstGeom prst="rect">
            <a:avLst/>
          </a:prstGeom>
          <a:effectLst>
            <a:outerShdw sx="100000" sy="100000" kx="0" ky="0" algn="b" rotWithShape="0" blurRad="190500" dist="254000" dir="5400000">
              <a:srgbClr val="000000"/>
            </a:outerShdw>
          </a:effectLst>
        </p:spPr>
      </p:pic>
      <p:pic>
        <p:nvPicPr>
          <p:cNvPr id="36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6296" y="5849639"/>
            <a:ext cx="4643006" cy="3402361"/>
          </a:xfrm>
          <a:prstGeom prst="rect">
            <a:avLst/>
          </a:prstGeom>
          <a:effectLst>
            <a:outerShdw sx="100000" sy="100000" kx="0" ky="0" algn="b" rotWithShape="0" blurRad="190500" dist="254000" dir="5400000">
              <a:srgbClr val="000000"/>
            </a:outerShdw>
          </a:effectLst>
        </p:spPr>
      </p:pic>
      <p:pic>
        <p:nvPicPr>
          <p:cNvPr id="37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41056" y="1321147"/>
            <a:ext cx="4593486" cy="3402361"/>
          </a:xfrm>
          <a:prstGeom prst="rect">
            <a:avLst/>
          </a:prstGeom>
          <a:effectLst>
            <a:outerShdw sx="100000" sy="100000" kx="0" ky="0" algn="b" rotWithShape="0" blurRad="190500" dist="254000" dir="5400000">
              <a:srgbClr val="000000"/>
            </a:outerShdw>
          </a:effectLst>
        </p:spPr>
      </p:pic>
      <p:pic>
        <p:nvPicPr>
          <p:cNvPr id="38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9425" y="5844589"/>
            <a:ext cx="4643006" cy="3412462"/>
          </a:xfrm>
          <a:prstGeom prst="rect">
            <a:avLst/>
          </a:prstGeom>
          <a:effectLst>
            <a:outerShdw sx="100000" sy="100000" kx="0" ky="0" algn="b" rotWithShape="0" blurRad="190500" dist="254000" dir="5400000">
              <a:srgbClr val="000000"/>
            </a:outerShdw>
          </a:effectLst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5962" y="723031"/>
            <a:ext cx="4332876" cy="8320238"/>
          </a:xfrm>
          <a:prstGeom prst="rect">
            <a:avLst/>
          </a:prstGeom>
          <a:effectLst>
            <a:outerShdw sx="100000" sy="100000" kx="0" ky="0" algn="b" rotWithShape="0" blurRad="190500" dist="279400" dir="5400000">
              <a:srgbClr val="000000"/>
            </a:outerShdw>
          </a:effectLst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100">
                <a:latin typeface="Kefa"/>
                <a:ea typeface="Kefa"/>
                <a:cs typeface="Kefa"/>
                <a:sym typeface="Kef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100">
                <a:solidFill>
                  <a:srgbClr val="FFFFFF"/>
                </a:solidFill>
              </a:rPr>
              <a:t>TAKE HOME MESSAGES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DO NOT forget your ABC’s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Watch out for clinical signs 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Physical exam is unreliable 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Don’t take unstable patients to CT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FAST is EXTREMELY important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Remember the indications for laparotomy 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creen Shot 2015-04-30 at 00.19.18.png"/>
          <p:cNvPicPr/>
          <p:nvPr/>
        </p:nvPicPr>
        <p:blipFill>
          <a:blip r:embed="rId2">
            <a:extLst/>
          </a:blip>
          <a:srcRect l="5802" t="0" r="5802" b="0"/>
          <a:stretch>
            <a:fillRect/>
          </a:stretch>
        </p:blipFill>
        <p:spPr>
          <a:xfrm>
            <a:off x="6718300" y="762000"/>
            <a:ext cx="5334000" cy="824230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 u="sng">
                <a:latin typeface="Helvetica"/>
                <a:ea typeface="Helvetica"/>
                <a:cs typeface="Helvetica"/>
                <a:sym typeface="Helvetica"/>
                <a:hlinkClick r:id="rId3" invalidUrl="" action="" tgtFrame="" tooltip="" history="1" highlightClick="0" endSnd="0"/>
              </a:defRPr>
            </a:lvl1pPr>
          </a:lstStyle>
          <a:p>
            <a:pPr lvl="0">
              <a:defRPr b="0" i="0" sz="1800" u="none">
                <a:solidFill>
                  <a:srgbClr val="000000"/>
                </a:solidFill>
              </a:defRPr>
            </a:pPr>
            <a:r>
              <a:rPr b="1" i="1" sz="3200" u="sng">
                <a:solidFill>
                  <a:srgbClr val="FFFFFF"/>
                </a:solidFill>
                <a:hlinkClick r:id="rId3" invalidUrl="" action="" tgtFrame="" tooltip="" history="1" highlightClick="0" endSnd="0"/>
              </a:rPr>
              <a:t>dr_aref@hotmail.com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Relevant Anatomy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952500" y="2590800"/>
            <a:ext cx="11099800" cy="6784876"/>
          </a:xfrm>
          <a:prstGeom prst="rect">
            <a:avLst/>
          </a:prstGeom>
        </p:spPr>
        <p:txBody>
          <a:bodyPr/>
          <a:lstStyle/>
          <a:p>
            <a:pPr lvl="0" marL="0" indent="0" defTabSz="566674">
              <a:spcBef>
                <a:spcPts val="3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716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0" indent="221742" defTabSz="443484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910">
                <a:solidFill>
                  <a:srgbClr val="FFFFF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Anterior Abdomen:</a:t>
            </a:r>
            <a:endParaRPr b="1" sz="2910">
              <a:solidFill>
                <a:srgbClr val="FFFFFF"/>
              </a:solidFill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0" indent="221742" defTabSz="443484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FFFFF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Between the anterior axillary line from the anterior costal margins to the</a:t>
            </a:r>
            <a:endParaRPr sz="2910">
              <a:solidFill>
                <a:srgbClr val="FFFFFF"/>
              </a:solidFill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0" indent="221742" defTabSz="443484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FFFFF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groin creases</a:t>
            </a:r>
            <a:endParaRPr sz="2910">
              <a:solidFill>
                <a:srgbClr val="FFFFFF"/>
              </a:solidFill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0" indent="221742" defTabSz="443484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910">
              <a:solidFill>
                <a:srgbClr val="FFFFFF"/>
              </a:solidFill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0" indent="221742" defTabSz="443484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910">
                <a:solidFill>
                  <a:srgbClr val="FFFFF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Low chest:</a:t>
            </a:r>
            <a:endParaRPr b="1" sz="2910">
              <a:solidFill>
                <a:srgbClr val="FFFFFF"/>
              </a:solidFill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21742" indent="0" defTabSz="443484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FFFFF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Begins at the nipple line or 4</a:t>
            </a:r>
            <a:r>
              <a:rPr baseline="31999" sz="2910">
                <a:solidFill>
                  <a:srgbClr val="FFFFF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sz="2910">
                <a:solidFill>
                  <a:srgbClr val="FFFFF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intercostal space anteriorly and the inferior scapular tip or 7</a:t>
            </a:r>
            <a:r>
              <a:rPr baseline="31999" sz="2910">
                <a:solidFill>
                  <a:srgbClr val="FFFFF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sz="2910">
                <a:solidFill>
                  <a:srgbClr val="FFFFF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intercostal space posteriorly</a:t>
            </a:r>
            <a:endParaRPr sz="2910">
              <a:solidFill>
                <a:srgbClr val="FFFFFF"/>
              </a:solidFill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21742" indent="0" defTabSz="443484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910">
              <a:solidFill>
                <a:srgbClr val="FFFFFF"/>
              </a:solidFill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0" indent="221742" defTabSz="443484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910">
                <a:solidFill>
                  <a:srgbClr val="FFFFF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Flank:</a:t>
            </a:r>
            <a:endParaRPr b="1" sz="2910">
              <a:solidFill>
                <a:srgbClr val="FFFFFF"/>
              </a:solidFill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21742" indent="0" defTabSz="443484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FFFFF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Between the anterior and posterior axillary lines  bilaterally and from the inferior scapular tip to the iliac crest</a:t>
            </a:r>
            <a:endParaRPr sz="2910">
              <a:solidFill>
                <a:srgbClr val="FFFFFF"/>
              </a:solidFill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21742" indent="0" defTabSz="443484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910">
              <a:solidFill>
                <a:srgbClr val="FFFFFF"/>
              </a:solidFill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0" indent="221742" defTabSz="443484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910">
                <a:solidFill>
                  <a:srgbClr val="FFFFF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Back:</a:t>
            </a:r>
            <a:endParaRPr b="1" sz="2910">
              <a:solidFill>
                <a:srgbClr val="FFFFFF"/>
              </a:solidFill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21742" indent="0" defTabSz="443484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FFFFF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Between the posterior axillary lines, beginning at the inferior scapular tip and extending to the iliac crest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2900" indent="-342900" defTabSz="914400">
              <a:spcBef>
                <a:spcPts val="600"/>
              </a:spcBef>
              <a:buSzPct val="100000"/>
              <a:buFont typeface="Arial"/>
              <a:defRPr sz="1800">
                <a:solidFill>
                  <a:srgbClr val="000000"/>
                </a:solidFill>
              </a:defRPr>
            </a:pPr>
            <a:r>
              <a:rPr b="1" sz="2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Penetrating Abdominal Trauma</a:t>
            </a:r>
            <a:endParaRPr b="1" sz="2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742950" indent="-285750" defTabSz="914400">
              <a:spcBef>
                <a:spcPts val="5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Stabbing 3x more common than firearm wounds</a:t>
            </a:r>
            <a:endParaRPr sz="2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742950" indent="-285750" defTabSz="914400">
              <a:spcBef>
                <a:spcPts val="5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GSW cause 90% of the deaths</a:t>
            </a:r>
            <a:endParaRPr sz="2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742950" indent="-285750" defTabSz="914400">
              <a:spcBef>
                <a:spcPts val="5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Most commonly injured organs: small intestine &gt; colon &gt; liver </a:t>
            </a:r>
            <a:endParaRPr sz="2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0" indent="228600" defTabSz="91440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0" indent="228600" defTabSz="91440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342900" indent="-342900" defTabSz="914400">
              <a:spcBef>
                <a:spcPts val="600"/>
              </a:spcBef>
              <a:buSzPct val="100000"/>
              <a:buFont typeface="Arial"/>
              <a:defRPr sz="1800">
                <a:solidFill>
                  <a:srgbClr val="000000"/>
                </a:solidFill>
              </a:defRPr>
            </a:pPr>
            <a:r>
              <a:rPr b="1" sz="2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Blunt Abdominal Trauma</a:t>
            </a:r>
            <a:endParaRPr b="1" sz="2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742950" indent="-285750" defTabSz="914400">
              <a:spcBef>
                <a:spcPts val="5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Greater mortality than PAT (more difficult to diagnose, commonly associated with trauma to multiple organs/systems) </a:t>
            </a:r>
            <a:endParaRPr sz="2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742950" indent="-285750" defTabSz="914400">
              <a:spcBef>
                <a:spcPts val="5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Most commonly injured organs: spleen &gt; liver, intestine is the most likely hollow viscus.</a:t>
            </a:r>
            <a:endParaRPr sz="2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742950" indent="-285750" defTabSz="914400">
              <a:spcBef>
                <a:spcPts val="5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Most common causes: MVC (50 - 75% of cases) &gt; blows to abdomen (15%) &gt; falls (6 - 9%)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>
                <a:latin typeface="Kefa"/>
                <a:ea typeface="Kefa"/>
                <a:cs typeface="Kefa"/>
                <a:sym typeface="Kef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80">
                <a:solidFill>
                  <a:srgbClr val="FFFFFF"/>
                </a:solidFill>
              </a:rPr>
              <a:t>Mechanism of blunt injury ?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2900" indent="-34290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Rupture or burst injury of a hollow organ by sudden rises in intra-abdominal pressures </a:t>
            </a:r>
            <a:endParaRPr sz="35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342900" indent="-34290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defRPr sz="1800">
                <a:solidFill>
                  <a:srgbClr val="000000"/>
                </a:solidFill>
              </a:defRPr>
            </a:pPr>
            <a:endParaRPr sz="35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342900" indent="-34290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Crushing effect </a:t>
            </a:r>
            <a:endParaRPr sz="35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342900" indent="-34290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defRPr sz="1800">
                <a:solidFill>
                  <a:srgbClr val="000000"/>
                </a:solidFill>
              </a:defRPr>
            </a:pPr>
            <a:endParaRPr sz="35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342900" indent="-34290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Acceleration and deceleration forces  → shear injury</a:t>
            </a:r>
            <a:endParaRPr sz="35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342900" indent="-34290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defRPr sz="1800">
                <a:solidFill>
                  <a:srgbClr val="000000"/>
                </a:solidFill>
              </a:defRPr>
            </a:pPr>
            <a:endParaRPr sz="35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342900" indent="-34290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Seat belt injuries</a:t>
            </a:r>
            <a:endParaRPr sz="35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1" marL="742950" indent="-28575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“seat belt sign” = highly correlated with intraperitoneal injury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0251" y="3160365"/>
            <a:ext cx="6262698" cy="6014046"/>
          </a:xfrm>
          <a:prstGeom prst="rect">
            <a:avLst/>
          </a:prstGeom>
          <a:effectLst>
            <a:outerShdw sx="100000" sy="100000" kx="0" ky="0" algn="b" rotWithShape="0" blurRad="190500" dist="254000" dir="5400000">
              <a:srgbClr val="000000"/>
            </a:outerShdw>
          </a:effectLst>
        </p:spPr>
      </p:pic>
      <p:sp>
        <p:nvSpPr>
          <p:cNvPr id="49" name="Shape 49"/>
          <p:cNvSpPr/>
          <p:nvPr/>
        </p:nvSpPr>
        <p:spPr>
          <a:xfrm>
            <a:off x="2293242" y="647700"/>
            <a:ext cx="8418315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400">
                <a:latin typeface="Kefa"/>
                <a:ea typeface="Kefa"/>
                <a:cs typeface="Kefa"/>
                <a:sym typeface="Kef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400">
                <a:solidFill>
                  <a:srgbClr val="FFFFFF"/>
                </a:solidFill>
              </a:rPr>
              <a:t>Seat Belt Sign</a:t>
            </a:r>
          </a:p>
        </p:txBody>
      </p:sp>
      <p:sp>
        <p:nvSpPr>
          <p:cNvPr id="50" name="Shape 50"/>
          <p:cNvSpPr/>
          <p:nvPr/>
        </p:nvSpPr>
        <p:spPr>
          <a:xfrm>
            <a:off x="139700" y="3892674"/>
            <a:ext cx="5498009" cy="351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22860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-Contusion or perforation of the intestine </a:t>
            </a:r>
            <a:endParaRPr sz="2400">
              <a:solidFill>
                <a:srgbClr val="FFFFFF"/>
              </a:solidFill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28600" algn="l" defTabSz="45720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2860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-Tear of the mesentery </a:t>
            </a:r>
            <a:endParaRPr sz="2400">
              <a:solidFill>
                <a:srgbClr val="FFFFFF"/>
              </a:solidFill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28600" algn="l" defTabSz="45720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2860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-Diaphragmatic rupture </a:t>
            </a:r>
            <a:endParaRPr sz="2400">
              <a:solidFill>
                <a:srgbClr val="FFFFFF"/>
              </a:solidFill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28600" algn="l" defTabSz="45720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2860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-Injuries to the lumbar spine </a:t>
            </a:r>
            <a:endParaRPr sz="2400">
              <a:solidFill>
                <a:srgbClr val="FFFFFF"/>
              </a:solidFill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28600" algn="l" defTabSz="45720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2860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-Abdominal aortic dissection (rare)</a:t>
            </a:r>
            <a:endParaRPr sz="2400">
              <a:solidFill>
                <a:srgbClr val="FFFFFF"/>
              </a:solidFill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>
                <a:latin typeface="Kefa"/>
                <a:ea typeface="Kefa"/>
                <a:cs typeface="Kefa"/>
                <a:sym typeface="Kef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80">
                <a:solidFill>
                  <a:srgbClr val="FFFFFF"/>
                </a:solidFill>
              </a:rPr>
              <a:t>Physical Exam is generally unreliable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Distracting Injuries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Altered Mental Status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Spinal cord injuries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>
                <a:latin typeface="Kefa"/>
                <a:ea typeface="Kefa"/>
                <a:cs typeface="Kefa"/>
                <a:sym typeface="Kef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80">
                <a:solidFill>
                  <a:srgbClr val="FFFFFF"/>
                </a:solidFill>
              </a:rPr>
              <a:t>Signs of Intraperitoneal Injuries?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742950" indent="-28575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Abdominal tenderness/ peritoneal signs, gastrointestinal hemorrhage</a:t>
            </a:r>
            <a:endParaRPr sz="3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742950" indent="-28575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endParaRPr sz="3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742950" indent="-28575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Entrance and exit wounds to determine path of injury</a:t>
            </a:r>
            <a:endParaRPr sz="3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742950" indent="-28575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endParaRPr sz="3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742950" indent="-28575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Abdominal distention —&gt; Pneumoperitoneum, gastric dilatation, or Ileus</a:t>
            </a:r>
            <a:endParaRPr sz="3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742950" indent="-28575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endParaRPr sz="3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742950" indent="-28575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Ecchymosis of flanks (Gray-Turner sign) or umbilicus (Cullen's sign) - retroperitoneal hemorrhage</a:t>
            </a:r>
            <a:endParaRPr sz="3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742950" indent="-28575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endParaRPr sz="3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marL="742950" indent="-28575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–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Abdominal contusions – eg lap belts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Investigations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Blood Tests —&gt; Not very helpful!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Imaging: X-Rays, CT-Scan, Ultrasound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