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90" r:id="rId2"/>
    <p:sldId id="291" r:id="rId3"/>
    <p:sldId id="292" r:id="rId4"/>
    <p:sldId id="293" r:id="rId5"/>
    <p:sldId id="278" r:id="rId6"/>
    <p:sldId id="302" r:id="rId7"/>
    <p:sldId id="303" r:id="rId8"/>
    <p:sldId id="304" r:id="rId9"/>
    <p:sldId id="305" r:id="rId10"/>
    <p:sldId id="307" r:id="rId11"/>
    <p:sldId id="257" r:id="rId12"/>
    <p:sldId id="279" r:id="rId13"/>
    <p:sldId id="258" r:id="rId14"/>
    <p:sldId id="282" r:id="rId15"/>
    <p:sldId id="259" r:id="rId16"/>
    <p:sldId id="313" r:id="rId17"/>
    <p:sldId id="260" r:id="rId18"/>
    <p:sldId id="263" r:id="rId19"/>
    <p:sldId id="264" r:id="rId20"/>
    <p:sldId id="266" r:id="rId21"/>
    <p:sldId id="310" r:id="rId22"/>
    <p:sldId id="308" r:id="rId23"/>
    <p:sldId id="265" r:id="rId24"/>
    <p:sldId id="267" r:id="rId25"/>
    <p:sldId id="269" r:id="rId26"/>
    <p:sldId id="316" r:id="rId27"/>
    <p:sldId id="315" r:id="rId28"/>
    <p:sldId id="270" r:id="rId29"/>
    <p:sldId id="286" r:id="rId30"/>
    <p:sldId id="271" r:id="rId31"/>
    <p:sldId id="272" r:id="rId32"/>
    <p:sldId id="312" r:id="rId33"/>
    <p:sldId id="273" r:id="rId34"/>
    <p:sldId id="287" r:id="rId35"/>
    <p:sldId id="324" r:id="rId36"/>
    <p:sldId id="325" r:id="rId37"/>
    <p:sldId id="274" r:id="rId38"/>
    <p:sldId id="275" r:id="rId39"/>
    <p:sldId id="314" r:id="rId40"/>
    <p:sldId id="317" r:id="rId41"/>
    <p:sldId id="318" r:id="rId42"/>
    <p:sldId id="311" r:id="rId43"/>
    <p:sldId id="319" r:id="rId44"/>
    <p:sldId id="320" r:id="rId45"/>
    <p:sldId id="323" r:id="rId46"/>
    <p:sldId id="321" r:id="rId47"/>
    <p:sldId id="322" r:id="rId48"/>
    <p:sldId id="296" r:id="rId49"/>
    <p:sldId id="297" r:id="rId50"/>
    <p:sldId id="298" r:id="rId51"/>
    <p:sldId id="299" r:id="rId52"/>
    <p:sldId id="300" r:id="rId53"/>
    <p:sldId id="301" r:id="rId54"/>
    <p:sldId id="326" r:id="rId55"/>
    <p:sldId id="327" r:id="rId56"/>
    <p:sldId id="328" r:id="rId57"/>
    <p:sldId id="329" r:id="rId58"/>
    <p:sldId id="331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D30A0-DA7E-4488-BB63-A0559708ABA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E4136-B3D1-4907-BD79-3AF80763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78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546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5428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0312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371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827-C738-4B76-95C0-E4970D9B73EA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F5F-2ED2-4CE6-A436-20532FF5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8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827-C738-4B76-95C0-E4970D9B73EA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F5F-2ED2-4CE6-A436-20532FF5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827-C738-4B76-95C0-E4970D9B73EA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F5F-2ED2-4CE6-A436-20532FF5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07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6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827-C738-4B76-95C0-E4970D9B73EA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F5F-2ED2-4CE6-A436-20532FF5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5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827-C738-4B76-95C0-E4970D9B73EA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F5F-2ED2-4CE6-A436-20532FF5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3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827-C738-4B76-95C0-E4970D9B73EA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F5F-2ED2-4CE6-A436-20532FF5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5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827-C738-4B76-95C0-E4970D9B73EA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F5F-2ED2-4CE6-A436-20532FF5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9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827-C738-4B76-95C0-E4970D9B73EA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F5F-2ED2-4CE6-A436-20532FF5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0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827-C738-4B76-95C0-E4970D9B73EA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F5F-2ED2-4CE6-A436-20532FF5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3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827-C738-4B76-95C0-E4970D9B73EA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F5F-2ED2-4CE6-A436-20532FF5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7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B827-C738-4B76-95C0-E4970D9B73EA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6F5F-2ED2-4CE6-A436-20532FF5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3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1B827-C738-4B76-95C0-E4970D9B73EA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26F5F-2ED2-4CE6-A436-20532FF55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8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emedicine.medscape.com/article/1971142-overview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art_failur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ACS .CHF. PE</a:t>
            </a:r>
            <a:b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3/10/2015</a:t>
            </a:r>
            <a:b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DR.MUHAMMAD  AL-JOHANI</a:t>
            </a:r>
          </a:p>
          <a:p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ER CONSULTANT 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50325"/>
            <a:ext cx="10752438" cy="3870132"/>
          </a:xfrm>
        </p:spPr>
      </p:pic>
    </p:spTree>
    <p:extLst>
      <p:ext uri="{BB962C8B-B14F-4D97-AF65-F5344CB8AC3E}">
        <p14:creationId xmlns:p14="http://schemas.microsoft.com/office/powerpoint/2010/main" val="288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ACS  </a:t>
            </a:r>
            <a:endParaRPr lang="en-US" sz="66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1291946" y="1825625"/>
            <a:ext cx="85042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sz="2400" b="1" smtClean="0">
                <a:ea typeface="ＭＳ Ｐゴシック" panose="020B0600070205080204" pitchFamily="34" charset="-128"/>
              </a:rPr>
              <a:t>Definition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: a constellation of symptoms related to obstruction of coronary arteries with chest pain being the most common symptom in addition to nausea, vomiting, diaphoresis etc.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sz="2400" smtClean="0">
                <a:ea typeface="ＭＳ Ｐゴシック" panose="020B0600070205080204" pitchFamily="34" charset="-128"/>
              </a:rPr>
              <a:t>Chest pain concerned for ACS is often radiating to the left arm or angle of the jaw, pressure-like in character, and associated with nausea and sweating. Chest pain is often categorized into typical and atypical angina.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763" y="1027906"/>
            <a:ext cx="2466975" cy="511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603422" y="1374776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dirty="0"/>
              <a:t>Plaque rupture and subsequent formation of thrombus – this can be either occlusive or non-occlusive (STEMI, NSTEMI, USA)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Vasospasm such as that seen in </a:t>
            </a:r>
            <a:r>
              <a:rPr lang="en-US" altLang="en-US" sz="2800" dirty="0" err="1"/>
              <a:t>Prinzmetal’s</a:t>
            </a:r>
            <a:r>
              <a:rPr lang="en-US" altLang="en-US" sz="2800" dirty="0"/>
              <a:t> angina, cocaine use (STEMI, NSTEMI, USA)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Progression of obstructive coronary atherosclerotic disease (USA)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In-stent thrombosis (early post PCI)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In-stent restenosis (late post PCI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Poor surgical technique (post CABG)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00914" y="118977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Pathophysiology of ACS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92" y="3080951"/>
            <a:ext cx="4209535" cy="32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156518" y="1769076"/>
            <a:ext cx="1142588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ＭＳ Ｐゴシック" panose="020B0600070205080204" pitchFamily="34" charset="-128"/>
              </a:rPr>
              <a:t>Based on ECG and cardiac enzymes, ACS is classified into:</a:t>
            </a:r>
          </a:p>
          <a:p>
            <a:pPr lvl="1" eaLnBrk="1" hangingPunct="1"/>
            <a:r>
              <a:rPr lang="en-US" altLang="en-US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ＭＳ Ｐゴシック" panose="020B0600070205080204" pitchFamily="34" charset="-128"/>
              </a:rPr>
              <a:t>STEMI: ST elevation, elevated cardiac enzymes</a:t>
            </a:r>
          </a:p>
          <a:p>
            <a:pPr lvl="1" eaLnBrk="1" hangingPunct="1"/>
            <a:r>
              <a:rPr lang="en-US" altLang="en-US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ＭＳ Ｐゴシック" panose="020B0600070205080204" pitchFamily="34" charset="-128"/>
              </a:rPr>
              <a:t>NSTEMI: ST depression, T-wave inversion, elevated cardiac enzymes</a:t>
            </a:r>
          </a:p>
          <a:p>
            <a:pPr lvl="1" eaLnBrk="1" hangingPunct="1"/>
            <a:r>
              <a:rPr lang="en-US" altLang="en-US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ＭＳ Ｐゴシック" panose="020B0600070205080204" pitchFamily="34" charset="-128"/>
              </a:rPr>
              <a:t>Unstable Angina: Non specific EKG changes, normal cardiac enzymes</a:t>
            </a:r>
          </a:p>
          <a:p>
            <a:pPr eaLnBrk="1" hangingPunct="1"/>
            <a:endParaRPr lang="en-US" altLang="en-US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9995" y="281799"/>
            <a:ext cx="6210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ACS CLASSIFICATION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4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641389" y="1991497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1" hangingPunct="1">
              <a:lnSpc>
                <a:spcPct val="8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altLang="en-US" sz="2000" b="1" u="sng" dirty="0" smtClean="0">
                <a:ea typeface="ＭＳ Ｐゴシック" panose="020B0600070205080204" pitchFamily="34" charset="-128"/>
              </a:rPr>
              <a:t>Stable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:  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There is a stable pattern of onset, duration and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150"/>
              </a:spcBef>
              <a:spcAft>
                <a:spcPts val="150"/>
              </a:spcAft>
              <a:buFont typeface="Wingdings" panose="05000000000000000000" pitchFamily="2" charset="2"/>
              <a:buNone/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	intensity of </a:t>
            </a:r>
            <a:r>
              <a:rPr lang="en-US" altLang="en-US" sz="2200" dirty="0" err="1" smtClean="0">
                <a:ea typeface="ＭＳ Ｐゴシック" panose="020B0600070205080204" pitchFamily="34" charset="-128"/>
              </a:rPr>
              <a:t>sx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, pain is triggered by a predictable	degree of exertion or emotion. 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altLang="en-US" sz="2200" b="1" u="sng" dirty="0" smtClean="0">
                <a:ea typeface="ＭＳ Ｐゴシック" panose="020B0600070205080204" pitchFamily="34" charset="-128"/>
              </a:rPr>
              <a:t>Variant Angina </a:t>
            </a:r>
            <a:r>
              <a:rPr lang="en-US" altLang="en-US" sz="2200" u="sng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sz="2200" u="sng" dirty="0" err="1" smtClean="0">
                <a:ea typeface="ＭＳ Ｐゴシック" panose="020B0600070205080204" pitchFamily="34" charset="-128"/>
              </a:rPr>
              <a:t>Prinzmetal's</a:t>
            </a:r>
            <a:r>
              <a:rPr lang="en-US" altLang="en-US" sz="2200" u="sng" dirty="0" smtClean="0">
                <a:ea typeface="ＭＳ Ｐゴシック" panose="020B0600070205080204" pitchFamily="34" charset="-128"/>
              </a:rPr>
              <a:t>)</a:t>
            </a:r>
          </a:p>
          <a:p>
            <a:pPr marL="1009650" lvl="1" indent="-609600" eaLnBrk="1" hangingPunct="1">
              <a:lnSpc>
                <a:spcPct val="80000"/>
              </a:lnSpc>
              <a:spcBef>
                <a:spcPts val="150"/>
              </a:spcBef>
              <a:spcAft>
                <a:spcPts val="150"/>
              </a:spcAft>
              <a:buFont typeface="Wingdings" panose="05000000000000000000" pitchFamily="2" charset="2"/>
              <a:buNone/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       Cyclical, may occur at rest.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150"/>
              </a:spcBef>
              <a:spcAft>
                <a:spcPts val="150"/>
              </a:spcAft>
              <a:buFont typeface="Wingdings" panose="05000000000000000000" pitchFamily="2" charset="2"/>
              <a:buNone/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		Ventricular arrhythmia, </a:t>
            </a:r>
            <a:r>
              <a:rPr lang="en-US" altLang="en-US" sz="2200" dirty="0" err="1" smtClean="0">
                <a:ea typeface="ＭＳ Ｐゴシック" panose="020B0600070205080204" pitchFamily="34" charset="-128"/>
              </a:rPr>
              <a:t>brady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 arrhythmia and	conduction disturbances occur.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150"/>
              </a:spcBef>
              <a:spcAft>
                <a:spcPts val="150"/>
              </a:spcAft>
              <a:buFont typeface="Wingdings" panose="05000000000000000000" pitchFamily="2" charset="2"/>
              <a:buNone/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            Syncope associated with arrhythmia may occur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altLang="en-US" sz="2200" b="1" u="sng" dirty="0" smtClean="0">
                <a:ea typeface="ＭＳ Ｐゴシック" panose="020B0600070205080204" pitchFamily="34" charset="-128"/>
              </a:rPr>
              <a:t>Nocturnal Angina</a:t>
            </a:r>
            <a:r>
              <a:rPr lang="en-US" altLang="en-US" sz="2200" b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only at night.  Possible associated 		with REM sleep.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altLang="en-US" sz="2200" b="1" u="sng" dirty="0" smtClean="0">
                <a:ea typeface="ＭＳ Ｐゴシック" panose="020B0600070205080204" pitchFamily="34" charset="-128"/>
              </a:rPr>
              <a:t>Unstable Angina</a:t>
            </a:r>
            <a:r>
              <a:rPr lang="en-US" altLang="en-US" sz="2200" b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Pre 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infarction angina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150"/>
              </a:spcBef>
              <a:spcAft>
                <a:spcPts val="150"/>
              </a:spcAft>
              <a:buFont typeface="Wingdings" panose="05000000000000000000" pitchFamily="2" charset="2"/>
              <a:buNone/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         Pain is more intense, lasts longer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150"/>
              </a:spcBef>
              <a:spcAft>
                <a:spcPts val="150"/>
              </a:spcAft>
              <a:buFont typeface="Wingdings" panose="05000000000000000000" pitchFamily="2" charset="2"/>
              <a:buNone/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		</a:t>
            </a:r>
          </a:p>
        </p:txBody>
      </p:sp>
      <p:sp>
        <p:nvSpPr>
          <p:cNvPr id="5" name="Rectangle 4"/>
          <p:cNvSpPr/>
          <p:nvPr/>
        </p:nvSpPr>
        <p:spPr>
          <a:xfrm>
            <a:off x="3788340" y="359713"/>
            <a:ext cx="2720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ANGINA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97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1349611" y="280086"/>
            <a:ext cx="8504238" cy="578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STEMI: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Q waves , ST elevations, hyper acute T waves; followed by T wave inversions.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Clinically significant ST segment elevations: 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ea typeface="+mn-ea"/>
              </a:rPr>
              <a:t>&gt; than 1 mm (0.1 mV) in at least two anatomical contiguous leads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ea typeface="+mn-ea"/>
              </a:rPr>
              <a:t> or 2 mm (0.2 mV) in two contiguous precordial leads</a:t>
            </a:r>
            <a:r>
              <a:rPr lang="en-US" dirty="0">
                <a:ea typeface="+mn-ea"/>
              </a:rPr>
              <a:t> </a:t>
            </a:r>
            <a:r>
              <a:rPr lang="en-US" dirty="0" smtClean="0">
                <a:ea typeface="+mn-ea"/>
              </a:rPr>
              <a:t>(V2 and V3)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 smtClean="0">
              <a:ea typeface="+mn-ea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 smtClean="0">
              <a:ea typeface="+mn-ea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 smtClean="0">
              <a:ea typeface="+mn-ea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 smtClean="0">
              <a:ea typeface="+mn-ea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 smtClean="0">
              <a:ea typeface="+mn-ea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 smtClean="0">
              <a:ea typeface="+mn-ea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5" name="Picture 4" descr="C:\Users\Tanya\Documents\ste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332355"/>
            <a:ext cx="37338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6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054" y="1909612"/>
            <a:ext cx="10515600" cy="1325563"/>
          </a:xfrm>
        </p:spPr>
        <p:txBody>
          <a:bodyPr/>
          <a:lstStyle/>
          <a:p>
            <a:r>
              <a:rPr lang="en-US" dirty="0" smtClean="0"/>
              <a:t>ST ELEVATION D.DX 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/>
        </p:nvSpPr>
        <p:spPr bwMode="auto">
          <a:xfrm>
            <a:off x="897924" y="1143000"/>
            <a:ext cx="945019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NSTEMI: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ST depressions (0.5 mm at least) or T wave inversions ( 1.0 mm at least) without Q waves in 2 contiguous leads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with prominent R wave or R/S ratio &gt;1.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 Isolated T wave inversions:</a:t>
            </a:r>
          </a:p>
          <a:p>
            <a:pPr lvl="2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 can correlate with increased risk for MI </a:t>
            </a:r>
          </a:p>
          <a:p>
            <a:pPr lvl="2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may represent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Wellen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s syndrome: </a:t>
            </a:r>
          </a:p>
          <a:p>
            <a:pPr lvl="3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critical LAD stenosis</a:t>
            </a:r>
          </a:p>
          <a:p>
            <a:pPr lvl="3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&gt;2mm inversions in anterior precordial leads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Unstable Angina: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May present with nonspecific or transient ST segment depressions or elevations</a:t>
            </a:r>
          </a:p>
        </p:txBody>
      </p:sp>
    </p:spTree>
    <p:extLst>
      <p:ext uri="{BB962C8B-B14F-4D97-AF65-F5344CB8AC3E}">
        <p14:creationId xmlns:p14="http://schemas.microsoft.com/office/powerpoint/2010/main" val="2783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1843881" y="1143000"/>
            <a:ext cx="85042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STEMI patients usually go straight to the </a:t>
            </a:r>
            <a:r>
              <a:rPr lang="en-US" dirty="0" err="1" smtClean="0">
                <a:ea typeface="+mn-ea"/>
                <a:cs typeface="+mn-cs"/>
              </a:rPr>
              <a:t>cath</a:t>
            </a:r>
            <a:r>
              <a:rPr lang="en-US" dirty="0" smtClean="0">
                <a:ea typeface="+mn-ea"/>
                <a:cs typeface="+mn-cs"/>
              </a:rPr>
              <a:t> lab from the ED. Goal: door to balloon 90 minutes.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Initial management for STEMI: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>
                <a:ea typeface="+mn-ea"/>
              </a:rPr>
              <a:t>C</a:t>
            </a:r>
            <a:r>
              <a:rPr lang="en-US" dirty="0" smtClean="0">
                <a:ea typeface="+mn-ea"/>
              </a:rPr>
              <a:t>ardiac monitor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Supplemental O2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Nitrates*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Beta blocker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Morphine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err="1" smtClean="0">
                <a:ea typeface="+mn-ea"/>
              </a:rPr>
              <a:t>Clopidogrel</a:t>
            </a:r>
            <a:endParaRPr lang="en-US" dirty="0" smtClean="0">
              <a:ea typeface="+mn-ea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Aspirin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Good IV access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Call cardiology fellow!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 bwMode="auto">
          <a:xfrm>
            <a:off x="1813719" y="301624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7B9899"/>
                </a:solidFill>
                <a:ea typeface="ＭＳ Ｐゴシック" panose="020B0600070205080204" pitchFamily="34" charset="-128"/>
              </a:rPr>
              <a:t>STEMI Management</a:t>
            </a:r>
          </a:p>
        </p:txBody>
      </p:sp>
    </p:spTree>
    <p:extLst>
      <p:ext uri="{BB962C8B-B14F-4D97-AF65-F5344CB8AC3E}">
        <p14:creationId xmlns:p14="http://schemas.microsoft.com/office/powerpoint/2010/main" val="12094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2209800" y="1143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150"/>
              </a:spcBef>
              <a:spcAft>
                <a:spcPts val="150"/>
              </a:spcAft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150"/>
              </a:spcBef>
              <a:spcAft>
                <a:spcPts val="150"/>
              </a:spcAft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Goal: Enhance 02 supply to myocardium:</a:t>
            </a:r>
          </a:p>
          <a:p>
            <a:pPr eaLnBrk="1" hangingPunct="1">
              <a:spcBef>
                <a:spcPts val="150"/>
              </a:spcBef>
              <a:spcAft>
                <a:spcPts val="150"/>
              </a:spcAft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150"/>
              </a:spcBef>
              <a:spcAft>
                <a:spcPts val="150"/>
              </a:spcAft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	M- Morphine for pain</a:t>
            </a:r>
          </a:p>
          <a:p>
            <a:pPr eaLnBrk="1" hangingPunct="1">
              <a:spcBef>
                <a:spcPts val="150"/>
              </a:spcBef>
              <a:spcAft>
                <a:spcPts val="150"/>
              </a:spcAft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   O- Oxygen 4-6L as ordered  </a:t>
            </a:r>
          </a:p>
          <a:p>
            <a:pPr eaLnBrk="1" hangingPunct="1">
              <a:spcBef>
                <a:spcPts val="150"/>
              </a:spcBef>
              <a:spcAft>
                <a:spcPts val="150"/>
              </a:spcAft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   N- NTG sublingual, repeat q5 minutes x3</a:t>
            </a:r>
          </a:p>
          <a:p>
            <a:pPr eaLnBrk="1" hangingPunct="1">
              <a:spcBef>
                <a:spcPts val="150"/>
              </a:spcBef>
              <a:spcAft>
                <a:spcPts val="150"/>
              </a:spcAft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   A- Aspirin to prevent platelet aggregation</a:t>
            </a:r>
          </a:p>
        </p:txBody>
      </p:sp>
      <p:sp>
        <p:nvSpPr>
          <p:cNvPr id="5" name="Title 2"/>
          <p:cNvSpPr>
            <a:spLocks noGrp="1"/>
          </p:cNvSpPr>
          <p:nvPr/>
        </p:nvSpPr>
        <p:spPr bwMode="auto">
          <a:xfrm>
            <a:off x="3717325" y="-134937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  <a:ea typeface="+mj-ea"/>
                <a:cs typeface="+mj-cs"/>
              </a:rPr>
              <a:t>Acute Angina Treatment</a:t>
            </a:r>
          </a:p>
        </p:txBody>
      </p:sp>
    </p:spTree>
    <p:extLst>
      <p:ext uri="{BB962C8B-B14F-4D97-AF65-F5344CB8AC3E}">
        <p14:creationId xmlns:p14="http://schemas.microsoft.com/office/powerpoint/2010/main" val="400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654" y="813653"/>
            <a:ext cx="112528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ea typeface="ＭＳ Ｐゴシック" panose="020B0600070205080204" pitchFamily="34" charset="-128"/>
              </a:rPr>
              <a:t>60 year old Female with history of DM2 for 20 years, HTN, HLD who presented to the ED with 4 hour onset of chest pain which was described as in the anterior chest without radiation. </a:t>
            </a:r>
          </a:p>
          <a:p>
            <a:r>
              <a:rPr lang="en-US" altLang="en-US" sz="3200" dirty="0" smtClean="0">
                <a:ea typeface="ＭＳ Ｐゴシック" panose="020B0600070205080204" pitchFamily="34" charset="-128"/>
              </a:rPr>
              <a:t>VS: T 36.9, HR: 110, BP: 84/56, RR 22, O2 sat. 93% RA.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87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987216" cy="663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36" y="254000"/>
            <a:ext cx="8872151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946"/>
            <a:ext cx="10515600" cy="1325563"/>
          </a:xfrm>
        </p:spPr>
        <p:txBody>
          <a:bodyPr/>
          <a:lstStyle/>
          <a:p>
            <a:r>
              <a:rPr lang="en-US" dirty="0" smtClean="0"/>
              <a:t>THROMBOLYTICS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087394"/>
            <a:ext cx="11071654" cy="564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7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66-year-old </a:t>
            </a:r>
            <a:r>
              <a:rPr lang="en-US" dirty="0" err="1" smtClean="0">
                <a:effectLst/>
              </a:rPr>
              <a:t>feman</a:t>
            </a:r>
            <a:r>
              <a:rPr lang="en-US" dirty="0" smtClean="0">
                <a:effectLst/>
              </a:rPr>
              <a:t> with a history of deep venous thrombosis (DVT) presented with acute dyspnea , chest pain  and </a:t>
            </a:r>
            <a:r>
              <a:rPr lang="en-US" dirty="0" err="1" smtClean="0">
                <a:effectLst/>
              </a:rPr>
              <a:t>palpiation</a:t>
            </a:r>
            <a:r>
              <a:rPr lang="en-US" dirty="0" smtClean="0">
                <a:effectLst/>
              </a:rPr>
              <a:t> since 42 hours </a:t>
            </a:r>
          </a:p>
          <a:p>
            <a:r>
              <a:rPr lang="en-US" dirty="0" err="1" smtClean="0"/>
              <a:t>Bp</a:t>
            </a:r>
            <a:r>
              <a:rPr lang="en-US" dirty="0" smtClean="0"/>
              <a:t> 110/80 </a:t>
            </a:r>
          </a:p>
          <a:p>
            <a:r>
              <a:rPr lang="en-US" dirty="0" smtClean="0"/>
              <a:t>RR26</a:t>
            </a:r>
          </a:p>
          <a:p>
            <a:r>
              <a:rPr lang="en-US" dirty="0" smtClean="0"/>
              <a:t>HR120</a:t>
            </a:r>
          </a:p>
          <a:p>
            <a:r>
              <a:rPr lang="en-US" dirty="0" smtClean="0"/>
              <a:t>SPO2 84%</a:t>
            </a:r>
          </a:p>
          <a:p>
            <a:r>
              <a:rPr lang="en-US" dirty="0" smtClean="0"/>
              <a:t>TEMP 37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u="sng" dirty="0" smtClean="0"/>
              <a:t>ECG FINDINGS </a:t>
            </a:r>
            <a:endParaRPr lang="en-US" i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82" y="1934433"/>
            <a:ext cx="8237101" cy="4786227"/>
          </a:xfrm>
        </p:spPr>
      </p:pic>
    </p:spTree>
    <p:extLst>
      <p:ext uri="{BB962C8B-B14F-4D97-AF65-F5344CB8AC3E}">
        <p14:creationId xmlns:p14="http://schemas.microsoft.com/office/powerpoint/2010/main" val="9096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244" y="630195"/>
            <a:ext cx="9630032" cy="2646278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Pulmonary embolism 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86" y="3175685"/>
            <a:ext cx="9144000" cy="337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1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u="sng" dirty="0" smtClean="0"/>
              <a:t>TYPES 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THROMBOEMBOLIC</a:t>
            </a:r>
          </a:p>
          <a:p>
            <a:pPr marL="0" indent="0">
              <a:buNone/>
            </a:pPr>
            <a:r>
              <a:rPr lang="en-US" dirty="0" smtClean="0"/>
              <a:t>AIR EMBOLISM</a:t>
            </a:r>
          </a:p>
          <a:p>
            <a:pPr marL="0" indent="0">
              <a:buNone/>
            </a:pPr>
            <a:r>
              <a:rPr lang="en-US" dirty="0" smtClean="0"/>
              <a:t>FAT EMBOLISM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3" y="365125"/>
            <a:ext cx="9860691" cy="5811838"/>
          </a:xfrm>
        </p:spPr>
      </p:pic>
    </p:spTree>
    <p:extLst>
      <p:ext uri="{BB962C8B-B14F-4D97-AF65-F5344CB8AC3E}">
        <p14:creationId xmlns:p14="http://schemas.microsoft.com/office/powerpoint/2010/main" val="22598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6303"/>
            <a:ext cx="10515600" cy="1325563"/>
          </a:xfrm>
        </p:spPr>
        <p:txBody>
          <a:bodyPr/>
          <a:lstStyle/>
          <a:p>
            <a:r>
              <a:rPr lang="en-US" u="sng" dirty="0" smtClean="0"/>
              <a:t>RISK FACTORS 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902" y="1027906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Hypercoagulable states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Immobilization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Surgery and trauma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Pregnancy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Oral contraceptives and estrogen replacement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Malignancy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Hereditary factors resulting in a hypercoagulable state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Acute medical illness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Drug abuse (intravenous [IV] drugs)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Drug-induced lupus anticoagulant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Hemolytic anemias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Heparin-associated thrombocytopenia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 smtClean="0">
                <a:effectLst/>
              </a:rPr>
              <a:t>Homocystinemia</a:t>
            </a:r>
            <a:r>
              <a:rPr lang="en-US" sz="1600" dirty="0" smtClean="0">
                <a:effectLst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 smtClean="0">
                <a:effectLst/>
              </a:rPr>
              <a:t>Homocystinuria</a:t>
            </a:r>
            <a:r>
              <a:rPr lang="en-US" sz="1600" dirty="0" smtClean="0">
                <a:effectLst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Hyperlipidemias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 smtClean="0">
                <a:effectLst/>
              </a:rPr>
              <a:t>Phenothiazines</a:t>
            </a:r>
            <a:r>
              <a:rPr lang="en-US" sz="1600" dirty="0" smtClean="0">
                <a:effectLst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Thrombocytosis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Varicose veins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Venography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Venous </a:t>
            </a:r>
            <a:r>
              <a:rPr lang="en-US" sz="1600" dirty="0" smtClean="0">
                <a:effectLst/>
                <a:hlinkClick r:id="rId2"/>
              </a:rPr>
              <a:t>pacemakers</a:t>
            </a:r>
            <a:r>
              <a:rPr lang="en-US" sz="1600" dirty="0" smtClean="0">
                <a:effectLst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Venous stasis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Warfarin (first few days of therapy)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Inflammatory bowel disease</a:t>
            </a: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35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4" y="-111210"/>
            <a:ext cx="10338571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1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you are going to do ?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P/E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1405" y="1407803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Tachypnea (respiratory rate &gt;16/min): 96%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Rales: 58%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Accentuated second heart sound: 53%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Tachycardia (heart rate &gt;100/min): 44%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Fever (temperature &gt;37.8°C): 43%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Diaphoresis: 36%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S 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 or S 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 gallop: 34%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Clinical signs and symptoms suggesting thrombophlebitis: 32%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Lower extremity edema: 24%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Cardiac murmur: 23%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Cyanosis: 19%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51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i="1" u="sng" dirty="0" smtClean="0"/>
              <a:t>LABORATORY :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378" y="163228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D-dimer testing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Ischemia-modified albumin level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White blood cell count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Arterial blood gases: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Serum troponin levels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Brain natriuretic peptide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42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37924" y="1508368"/>
          <a:ext cx="7818810" cy="4351343"/>
        </p:xfrm>
        <a:graphic>
          <a:graphicData uri="http://schemas.openxmlformats.org/drawingml/2006/table">
            <a:tbl>
              <a:tblPr/>
              <a:tblGrid>
                <a:gridCol w="3909405"/>
                <a:gridCol w="3909405"/>
              </a:tblGrid>
              <a:tr h="271959">
                <a:tc>
                  <a:txBody>
                    <a:bodyPr/>
                    <a:lstStyle/>
                    <a:p>
                      <a:r>
                        <a:rPr lang="en-US" sz="1300" b="1" dirty="0"/>
                        <a:t>Clinical Characteristic</a:t>
                      </a:r>
                      <a:endParaRPr lang="en-US" sz="1300" dirty="0"/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Score</a:t>
                      </a:r>
                      <a:endParaRPr lang="en-US" sz="1300"/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5928">
                <a:tc>
                  <a:txBody>
                    <a:bodyPr/>
                    <a:lstStyle/>
                    <a:p>
                      <a:r>
                        <a:rPr lang="en-US" sz="1300" dirty="0"/>
                        <a:t>Previous pulmonary embolism or deep vein thrombosis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+ 1.5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1300"/>
                        <a:t>Heart rate &gt;100 beats per minute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+ 1.5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1300" dirty="0"/>
                        <a:t>Recent surgery or immobilization (within the last 30 d)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+ 1.5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1300"/>
                        <a:t>Clinical signs of deep vein thrombosis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+ 3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5928">
                <a:tc>
                  <a:txBody>
                    <a:bodyPr/>
                    <a:lstStyle/>
                    <a:p>
                      <a:r>
                        <a:rPr lang="en-US" sz="1300" dirty="0"/>
                        <a:t>Alternative diagnosis less likely than pulmonary embolism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+ 3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1300"/>
                        <a:t>Hemoptysis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+ 1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1300"/>
                        <a:t>Cancer (treated within the last 6 mo)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+ 1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1300" b="1"/>
                        <a:t>Clinical Probability of Pulmonary Embolism</a:t>
                      </a:r>
                      <a:endParaRPr lang="en-US" sz="1300"/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Score</a:t>
                      </a:r>
                      <a:endParaRPr lang="en-US" sz="1300"/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1300"/>
                        <a:t>Low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0-1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1300"/>
                        <a:t>Intermediate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2-6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1300"/>
                        <a:t>High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≥6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9897">
                <a:tc gridSpan="2">
                  <a:txBody>
                    <a:bodyPr/>
                    <a:lstStyle/>
                    <a:p>
                      <a:r>
                        <a:rPr lang="en-US" sz="1300" dirty="0"/>
                        <a:t>*Reprinted from Am J Med, Vol. 113, </a:t>
                      </a:r>
                      <a:r>
                        <a:rPr lang="en-US" sz="1300" dirty="0" err="1"/>
                        <a:t>Chagnon</a:t>
                      </a:r>
                      <a:r>
                        <a:rPr lang="en-US" sz="1300" dirty="0"/>
                        <a:t> I, </a:t>
                      </a:r>
                      <a:r>
                        <a:rPr lang="en-US" sz="1300" dirty="0" err="1"/>
                        <a:t>Bounameaux</a:t>
                      </a:r>
                      <a:r>
                        <a:rPr lang="en-US" sz="1300" dirty="0"/>
                        <a:t> H, </a:t>
                      </a:r>
                      <a:r>
                        <a:rPr lang="en-US" sz="1300" dirty="0" err="1"/>
                        <a:t>Aujesky</a:t>
                      </a:r>
                      <a:r>
                        <a:rPr lang="en-US" sz="1300" dirty="0"/>
                        <a:t> D, et al, Comparison of two clinical prediction rules and implicit assessment among patients with suspected pulmonary embolism, pp 269-75, Copyright 2002.</a:t>
                      </a:r>
                    </a:p>
                  </a:txBody>
                  <a:tcPr marL="67990" marR="67990" marT="33995" marB="33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224537" y="237907"/>
            <a:ext cx="873219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Table 1. Modified Wells Prediction Rule for Diagnosing Pulmonary Embolism: Clinical Evaluation Table for Predicting Pretest Probability of Pulmonary Embolism*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1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i="1" u="sng" dirty="0" smtClean="0">
                <a:effectLst/>
              </a:rPr>
              <a:t>Imaging studies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92" y="4053015"/>
            <a:ext cx="9168713" cy="2123947"/>
          </a:xfrm>
        </p:spPr>
      </p:pic>
      <p:sp>
        <p:nvSpPr>
          <p:cNvPr id="4" name="Rectangle 3"/>
          <p:cNvSpPr/>
          <p:nvPr/>
        </p:nvSpPr>
        <p:spPr>
          <a:xfrm>
            <a:off x="0" y="788927"/>
            <a:ext cx="119860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Computed tomography angiography (CTA): </a:t>
            </a:r>
            <a:r>
              <a:rPr lang="en-US" dirty="0" err="1" smtClean="0">
                <a:effectLst/>
              </a:rPr>
              <a:t>Multidetector</a:t>
            </a:r>
            <a:r>
              <a:rPr lang="en-US" dirty="0" smtClean="0">
                <a:effectLst/>
              </a:rPr>
              <a:t>-row CTA (MDCTA) is the criterion standard for diagnosing pulmonary embolism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Pulmonary angiography: Criterion standard for diagnosing pulmonary embolism when MDCTA is not available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Chest radiography: Abnormal in most cases of pulmonary embolism, but nonspecific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V/Q scanning: When CT scanning is not available or is contraindicated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ECG: Most common abnormalities are tachycardia and nonspecific ST-T wave abnormalities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MRI: Using standard or gated spin-echo techniques, pulmonary emboli demonstrate increased signal intensity within the pulmonary artery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Echocardiography: Transesophageal echocardiography may identify central pulmonary embolism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Venography: Criterion standard for diagnosing DVT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Duplex ultrasonography: Noninvasive diagnosis of pulmonary embolism by demonstrating the presence of a DVT at any site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13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70" y="258033"/>
            <a:ext cx="10515600" cy="1325563"/>
          </a:xfrm>
        </p:spPr>
        <p:txBody>
          <a:bodyPr/>
          <a:lstStyle/>
          <a:p>
            <a:r>
              <a:rPr lang="en-US" dirty="0" smtClean="0"/>
              <a:t>X RAY FINDINGS 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611" y="1859340"/>
            <a:ext cx="118130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Common radiographic abnormalities include atelectasis, pleural effusion, parenchymal opacities, and elevation of a </a:t>
            </a:r>
            <a:r>
              <a:rPr lang="en-US" dirty="0" err="1" smtClean="0">
                <a:effectLst/>
              </a:rPr>
              <a:t>hemidiaphragm</a:t>
            </a:r>
            <a:r>
              <a:rPr lang="en-US" dirty="0" smtClean="0">
                <a:effectLst/>
              </a:rPr>
              <a:t>. The classic radiographic findings of pulmonary infarction include a wedge-shaped, pleura-based triangular opacity with an apex pointing toward the </a:t>
            </a:r>
            <a:r>
              <a:rPr lang="en-US" dirty="0" err="1" smtClean="0">
                <a:effectLst/>
              </a:rPr>
              <a:t>hilus</a:t>
            </a:r>
            <a:r>
              <a:rPr lang="en-US" dirty="0" smtClean="0">
                <a:effectLst/>
              </a:rPr>
              <a:t> (Hampton hump) or decreased vascularity (</a:t>
            </a:r>
            <a:r>
              <a:rPr lang="en-US" dirty="0" err="1" smtClean="0">
                <a:effectLst/>
              </a:rPr>
              <a:t>Westermark</a:t>
            </a:r>
            <a:r>
              <a:rPr lang="en-US" dirty="0" smtClean="0">
                <a:effectLst/>
              </a:rPr>
              <a:t> sign). These findings are suggestive of pulmonary embolism but are infrequently observed. </a:t>
            </a:r>
          </a:p>
          <a:p>
            <a:r>
              <a:rPr lang="en-US" dirty="0" smtClean="0">
                <a:effectLst/>
              </a:rPr>
              <a:t>A prominent central pulmonary artery (knuckle sign), cardiomegaly (especially on the right side of the heart), and pulmonary edema are other findings</a:t>
            </a:r>
            <a:endParaRPr lang="en-US" dirty="0">
              <a:effectLst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90" y="3329782"/>
            <a:ext cx="3619500" cy="3171825"/>
          </a:xfrm>
        </p:spPr>
      </p:pic>
    </p:spTree>
    <p:extLst>
      <p:ext uri="{BB962C8B-B14F-4D97-AF65-F5344CB8AC3E}">
        <p14:creationId xmlns:p14="http://schemas.microsoft.com/office/powerpoint/2010/main" val="28731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49" y="580768"/>
            <a:ext cx="7846540" cy="5392201"/>
          </a:xfrm>
        </p:spPr>
      </p:pic>
    </p:spTree>
    <p:extLst>
      <p:ext uri="{BB962C8B-B14F-4D97-AF65-F5344CB8AC3E}">
        <p14:creationId xmlns:p14="http://schemas.microsoft.com/office/powerpoint/2010/main" val="36685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13517"/>
            <a:ext cx="583093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2" y="617838"/>
            <a:ext cx="5006546" cy="46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8114"/>
            <a:ext cx="1198605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smtClean="0">
                <a:effectLst/>
              </a:rPr>
              <a:t>Management</a:t>
            </a:r>
          </a:p>
          <a:p>
            <a:endParaRPr lang="en-US" sz="2000" dirty="0" smtClean="0">
              <a:effectLst/>
            </a:endParaRPr>
          </a:p>
          <a:p>
            <a:r>
              <a:rPr lang="en-US" sz="2000" dirty="0" smtClean="0">
                <a:effectLst/>
              </a:rPr>
              <a:t>Anticoagulation medications include the following: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effectLst/>
              </a:rPr>
              <a:t>Unfractionated heparin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effectLst/>
              </a:rPr>
              <a:t>Low-molecular-weight heparin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>
                <a:effectLst/>
              </a:rPr>
              <a:t>Fondaparinux</a:t>
            </a:r>
            <a:r>
              <a:rPr lang="en-US" sz="2000" dirty="0" smtClean="0">
                <a:effectLst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effectLst/>
              </a:rPr>
              <a:t>Warfarin </a:t>
            </a:r>
          </a:p>
          <a:p>
            <a:endParaRPr lang="en-US" sz="2000" dirty="0" smtClean="0">
              <a:effectLst/>
            </a:endParaRPr>
          </a:p>
          <a:p>
            <a:r>
              <a:rPr lang="en-US" sz="2000" dirty="0" smtClean="0">
                <a:effectLst/>
              </a:rPr>
              <a:t>Thrombolytic agents used in managing pulmonary embolism include the following: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>
                <a:effectLst/>
              </a:rPr>
              <a:t>Alteplase</a:t>
            </a:r>
            <a:r>
              <a:rPr lang="en-US" sz="2000" dirty="0" smtClean="0">
                <a:effectLst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>
                <a:effectLst/>
              </a:rPr>
              <a:t>Reteplase</a:t>
            </a:r>
            <a:r>
              <a:rPr lang="en-US" sz="2000" dirty="0" smtClean="0">
                <a:effectLst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>
                <a:effectLst/>
              </a:rPr>
              <a:t>Urokinase</a:t>
            </a:r>
            <a:r>
              <a:rPr lang="en-US" sz="2000" dirty="0" smtClean="0">
                <a:effectLst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effectLst/>
              </a:rPr>
              <a:t>Streptokinase </a:t>
            </a:r>
          </a:p>
          <a:p>
            <a:endParaRPr lang="en-US" sz="2000" i="1" dirty="0" smtClean="0">
              <a:effectLst/>
            </a:endParaRPr>
          </a:p>
          <a:p>
            <a:endParaRPr lang="en-US" sz="2000" i="1" dirty="0"/>
          </a:p>
          <a:p>
            <a:r>
              <a:rPr lang="en-US" sz="2000" i="1" dirty="0" smtClean="0">
                <a:effectLst/>
              </a:rPr>
              <a:t>Surgical options</a:t>
            </a:r>
            <a:endParaRPr lang="en-US" sz="2000" dirty="0" smtClean="0">
              <a:effectLst/>
            </a:endParaRPr>
          </a:p>
          <a:p>
            <a:r>
              <a:rPr lang="en-US" sz="2000" dirty="0" smtClean="0">
                <a:effectLst/>
              </a:rPr>
              <a:t>Surgical management options include the following: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effectLst/>
              </a:rPr>
              <a:t>Catheter embolectomy and fragmentation or surgical embolectomy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effectLst/>
              </a:rPr>
              <a:t>Placement of vena cava filters 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28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251911"/>
              </p:ext>
            </p:extLst>
          </p:nvPr>
        </p:nvGraphicFramePr>
        <p:xfrm>
          <a:off x="681681" y="1258201"/>
          <a:ext cx="10515600" cy="1828800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Presence of hypotension related to PE*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Presence of severe hypoxemia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Substantial perfusion defect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Right ventricular dysfunction associated with 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Extensive deep vein thrombosis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2124" y="514967"/>
            <a:ext cx="911146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Potential indications for thrombolytic therapy in venous thromboembolism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42" y="444843"/>
            <a:ext cx="9091334" cy="5880401"/>
          </a:xfrm>
        </p:spPr>
      </p:pic>
    </p:spTree>
    <p:extLst>
      <p:ext uri="{BB962C8B-B14F-4D97-AF65-F5344CB8AC3E}">
        <p14:creationId xmlns:p14="http://schemas.microsoft.com/office/powerpoint/2010/main" val="37243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859" y="2029169"/>
            <a:ext cx="7848789" cy="1325563"/>
          </a:xfrm>
        </p:spPr>
        <p:txBody>
          <a:bodyPr>
            <a:normAutofit/>
          </a:bodyPr>
          <a:lstStyle/>
          <a:p>
            <a:r>
              <a:rPr lang="en-US" sz="6600" i="1" u="sng" dirty="0" smtClean="0"/>
              <a:t>CHEST PAIN </a:t>
            </a:r>
            <a:r>
              <a:rPr lang="en-US" sz="6600" i="1" u="sng" dirty="0" err="1" smtClean="0"/>
              <a:t>D.Dx</a:t>
            </a:r>
            <a:r>
              <a:rPr lang="en-US" sz="6600" i="1" u="sng" dirty="0"/>
              <a:t> </a:t>
            </a:r>
            <a:r>
              <a:rPr lang="en-US" sz="6600" i="1" u="sng" dirty="0" smtClean="0"/>
              <a:t>????</a:t>
            </a:r>
            <a:endParaRPr lang="en-US" sz="6600" i="1" u="sng" dirty="0"/>
          </a:p>
        </p:txBody>
      </p:sp>
    </p:spTree>
    <p:extLst>
      <p:ext uri="{BB962C8B-B14F-4D97-AF65-F5344CB8AC3E}">
        <p14:creationId xmlns:p14="http://schemas.microsoft.com/office/powerpoint/2010/main" val="293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67 YS OLD FEMALE , DM ,HTN ,CHRONIC RENAL IMPAIRMENT </a:t>
            </a:r>
          </a:p>
          <a:p>
            <a:r>
              <a:rPr lang="en-US" dirty="0" smtClean="0"/>
              <a:t>PRESENTED WITH SEVER SOB , SHALLOW BREATHING FOR 1 HOUR AT HOME </a:t>
            </a:r>
          </a:p>
          <a:p>
            <a:r>
              <a:rPr lang="en-US" dirty="0" smtClean="0"/>
              <a:t>BP 220/130</a:t>
            </a:r>
          </a:p>
          <a:p>
            <a:r>
              <a:rPr lang="en-US" dirty="0" smtClean="0"/>
              <a:t>HR130</a:t>
            </a:r>
          </a:p>
          <a:p>
            <a:r>
              <a:rPr lang="en-US" dirty="0" smtClean="0"/>
              <a:t>RR30</a:t>
            </a:r>
          </a:p>
          <a:p>
            <a:r>
              <a:rPr lang="en-US" dirty="0" smtClean="0"/>
              <a:t>SPO2 70% RA</a:t>
            </a:r>
          </a:p>
          <a:p>
            <a:r>
              <a:rPr lang="en-US" dirty="0" smtClean="0"/>
              <a:t>TEMP 38C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51" y="691978"/>
            <a:ext cx="7448561" cy="6041039"/>
          </a:xfrm>
        </p:spPr>
      </p:pic>
    </p:spTree>
    <p:extLst>
      <p:ext uri="{BB962C8B-B14F-4D97-AF65-F5344CB8AC3E}">
        <p14:creationId xmlns:p14="http://schemas.microsoft.com/office/powerpoint/2010/main" val="21771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CONGESTIVE HEART FAILURE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981994"/>
            <a:ext cx="4229100" cy="4038600"/>
          </a:xfrm>
        </p:spPr>
      </p:pic>
    </p:spTree>
    <p:extLst>
      <p:ext uri="{BB962C8B-B14F-4D97-AF65-F5344CB8AC3E}">
        <p14:creationId xmlns:p14="http://schemas.microsoft.com/office/powerpoint/2010/main" val="6296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7772400" cy="762000"/>
          </a:xfrm>
        </p:spPr>
        <p:txBody>
          <a:bodyPr/>
          <a:lstStyle/>
          <a:p>
            <a:r>
              <a:rPr lang="en-US" sz="2800" i="1">
                <a:latin typeface="Arial" charset="0"/>
              </a:rPr>
              <a:t>Classifications- (how to describe)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5105400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Systolic versus diastolic</a:t>
            </a:r>
          </a:p>
          <a:p>
            <a:pPr lvl="1"/>
            <a:r>
              <a:rPr lang="en-US">
                <a:latin typeface="Arial" charset="0"/>
              </a:rPr>
              <a:t>Systolic- loss of contractility get dec. CO</a:t>
            </a:r>
          </a:p>
          <a:p>
            <a:pPr lvl="1"/>
            <a:r>
              <a:rPr lang="en-US">
                <a:latin typeface="Arial" charset="0"/>
              </a:rPr>
              <a:t>Diastolic- decreased filling or preload</a:t>
            </a:r>
          </a:p>
          <a:p>
            <a:r>
              <a:rPr lang="en-US" sz="2400">
                <a:latin typeface="Arial" charset="0"/>
              </a:rPr>
              <a:t>Left-sided versus right –sided</a:t>
            </a:r>
          </a:p>
          <a:p>
            <a:pPr lvl="1"/>
            <a:r>
              <a:rPr lang="en-US">
                <a:latin typeface="Arial" charset="0"/>
              </a:rPr>
              <a:t>Left- lungs</a:t>
            </a:r>
          </a:p>
          <a:p>
            <a:pPr lvl="1"/>
            <a:r>
              <a:rPr lang="en-US">
                <a:latin typeface="Arial" charset="0"/>
              </a:rPr>
              <a:t>Right-peripheral</a:t>
            </a:r>
          </a:p>
          <a:p>
            <a:r>
              <a:rPr lang="en-US" sz="2400" i="1">
                <a:latin typeface="Arial" charset="0"/>
                <a:hlinkClick r:id="rId3"/>
              </a:rPr>
              <a:t>High output- </a:t>
            </a:r>
            <a:r>
              <a:rPr lang="en-US" sz="2400" i="1">
                <a:latin typeface="Arial" charset="0"/>
              </a:rPr>
              <a:t>hypermetabolic state</a:t>
            </a:r>
          </a:p>
          <a:p>
            <a:r>
              <a:rPr lang="en-US" sz="2400" i="1">
                <a:latin typeface="Arial" charset="0"/>
              </a:rPr>
              <a:t>Acute versus chronic</a:t>
            </a:r>
          </a:p>
          <a:p>
            <a:pPr lvl="1"/>
            <a:r>
              <a:rPr lang="en-US" i="1">
                <a:latin typeface="Arial" charset="0"/>
              </a:rPr>
              <a:t>Acute- MI	</a:t>
            </a:r>
          </a:p>
          <a:p>
            <a:pPr lvl="1"/>
            <a:r>
              <a:rPr lang="en-US" i="1">
                <a:latin typeface="Arial" charset="0"/>
              </a:rPr>
              <a:t>Chronic-cardiomyopathy</a:t>
            </a:r>
          </a:p>
        </p:txBody>
      </p:sp>
    </p:spTree>
    <p:extLst>
      <p:ext uri="{BB962C8B-B14F-4D97-AF65-F5344CB8AC3E}">
        <p14:creationId xmlns:p14="http://schemas.microsoft.com/office/powerpoint/2010/main" val="289347802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057400" y="457201"/>
            <a:ext cx="7162800" cy="1146175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 </a:t>
            </a:r>
            <a:r>
              <a:rPr lang="en-US" sz="4000" dirty="0"/>
              <a:t>Heart Failure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4000" i="1" dirty="0">
                <a:solidFill>
                  <a:schemeClr val="hlink"/>
                </a:solidFill>
              </a:rPr>
              <a:t>Etiology and </a:t>
            </a:r>
            <a:r>
              <a:rPr lang="en-US" sz="4000" i="1" dirty="0" err="1">
                <a:solidFill>
                  <a:schemeClr val="hlink"/>
                </a:solidFill>
              </a:rPr>
              <a:t>Pathophysiology</a:t>
            </a:r>
            <a:endParaRPr lang="en-US" sz="4000" i="1" dirty="0">
              <a:solidFill>
                <a:schemeClr val="hlink"/>
              </a:solidFill>
            </a:endParaRPr>
          </a:p>
        </p:txBody>
      </p:sp>
      <p:sp>
        <p:nvSpPr>
          <p:cNvPr id="4301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9296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Primary risk factors</a:t>
            </a:r>
          </a:p>
          <a:p>
            <a:pPr lvl="1">
              <a:lnSpc>
                <a:spcPct val="80000"/>
              </a:lnSpc>
            </a:pPr>
            <a:r>
              <a:rPr lang="en-US"/>
              <a:t>Coronary artery disease (CAD)</a:t>
            </a:r>
          </a:p>
          <a:p>
            <a:pPr lvl="1">
              <a:lnSpc>
                <a:spcPct val="80000"/>
              </a:lnSpc>
            </a:pPr>
            <a:r>
              <a:rPr lang="en-US"/>
              <a:t>Advancing age</a:t>
            </a:r>
          </a:p>
          <a:p>
            <a:pPr>
              <a:lnSpc>
                <a:spcPct val="80000"/>
              </a:lnSpc>
            </a:pPr>
            <a:r>
              <a:rPr lang="en-US"/>
              <a:t>Contributing risk factors </a:t>
            </a:r>
          </a:p>
          <a:p>
            <a:pPr lvl="1">
              <a:lnSpc>
                <a:spcPct val="80000"/>
              </a:lnSpc>
            </a:pPr>
            <a:r>
              <a:rPr lang="en-US"/>
              <a:t>Hypertension</a:t>
            </a:r>
          </a:p>
          <a:p>
            <a:pPr lvl="1">
              <a:lnSpc>
                <a:spcPct val="80000"/>
              </a:lnSpc>
            </a:pPr>
            <a:r>
              <a:rPr lang="en-US"/>
              <a:t>Diabetes</a:t>
            </a:r>
          </a:p>
          <a:p>
            <a:pPr lvl="1">
              <a:lnSpc>
                <a:spcPct val="80000"/>
              </a:lnSpc>
            </a:pPr>
            <a:r>
              <a:rPr lang="en-US"/>
              <a:t>Tobacco use</a:t>
            </a:r>
          </a:p>
          <a:p>
            <a:pPr lvl="1">
              <a:lnSpc>
                <a:spcPct val="80000"/>
              </a:lnSpc>
            </a:pPr>
            <a:r>
              <a:rPr lang="en-US"/>
              <a:t>Obesity</a:t>
            </a:r>
          </a:p>
          <a:p>
            <a:pPr lvl="1">
              <a:lnSpc>
                <a:spcPct val="80000"/>
              </a:lnSpc>
            </a:pPr>
            <a:r>
              <a:rPr lang="en-US"/>
              <a:t>High serum cholesterol</a:t>
            </a:r>
          </a:p>
          <a:p>
            <a:pPr lvl="1">
              <a:lnSpc>
                <a:spcPct val="80000"/>
              </a:lnSpc>
            </a:pPr>
            <a:r>
              <a:rPr lang="en-US"/>
              <a:t>African American descent</a:t>
            </a:r>
          </a:p>
          <a:p>
            <a:pPr lvl="1">
              <a:lnSpc>
                <a:spcPct val="80000"/>
              </a:lnSpc>
            </a:pPr>
            <a:r>
              <a:rPr lang="en-US"/>
              <a:t>Valvular heart disease</a:t>
            </a:r>
          </a:p>
          <a:p>
            <a:pPr lvl="1">
              <a:lnSpc>
                <a:spcPct val="80000"/>
              </a:lnSpc>
            </a:pPr>
            <a:r>
              <a:rPr lang="en-US"/>
              <a:t>Hypervolemia</a:t>
            </a:r>
          </a:p>
        </p:txBody>
      </p:sp>
      <p:pic>
        <p:nvPicPr>
          <p:cNvPr id="43012" name="Picture 2" descr="causes of heart fail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676400"/>
            <a:ext cx="3733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215633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59" y="469557"/>
            <a:ext cx="8155663" cy="6176963"/>
          </a:xfrm>
        </p:spPr>
      </p:pic>
    </p:spTree>
    <p:extLst>
      <p:ext uri="{BB962C8B-B14F-4D97-AF65-F5344CB8AC3E}">
        <p14:creationId xmlns:p14="http://schemas.microsoft.com/office/powerpoint/2010/main" val="38469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772400" cy="1143000"/>
          </a:xfrm>
        </p:spPr>
        <p:txBody>
          <a:bodyPr/>
          <a:lstStyle/>
          <a:p>
            <a:r>
              <a:rPr lang="en-US" sz="3200">
                <a:latin typeface="Arial" charset="0"/>
              </a:rPr>
              <a:t>Symptoms</a:t>
            </a:r>
          </a:p>
        </p:txBody>
      </p:sp>
      <p:pic>
        <p:nvPicPr>
          <p:cNvPr id="45059" name="Picture 3" descr="heart failure sympto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897225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035t004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0" y="533400"/>
            <a:ext cx="7620000" cy="6019800"/>
          </a:xfrm>
        </p:spPr>
      </p:pic>
    </p:spTree>
    <p:extLst>
      <p:ext uri="{BB962C8B-B14F-4D97-AF65-F5344CB8AC3E}">
        <p14:creationId xmlns:p14="http://schemas.microsoft.com/office/powerpoint/2010/main" val="16103610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68" y="365125"/>
            <a:ext cx="8583927" cy="5811838"/>
          </a:xfrm>
        </p:spPr>
      </p:pic>
    </p:spTree>
    <p:extLst>
      <p:ext uri="{BB962C8B-B14F-4D97-AF65-F5344CB8AC3E}">
        <p14:creationId xmlns:p14="http://schemas.microsoft.com/office/powerpoint/2010/main" val="6586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i="1" u="sng" dirty="0" smtClean="0"/>
              <a:t>DIAGNOSIS :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4459" y="948690"/>
            <a:ext cx="1188308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The American College of Cardiology/American Heart Association (ACC/AHA),</a:t>
            </a:r>
            <a:r>
              <a:rPr lang="en-US" baseline="30000" dirty="0" smtClean="0">
                <a:effectLst/>
              </a:rPr>
              <a:t>[3] </a:t>
            </a:r>
            <a:r>
              <a:rPr lang="en-US" dirty="0" smtClean="0">
                <a:effectLst/>
              </a:rPr>
              <a:t>Heart Failure Society of America (</a:t>
            </a:r>
            <a:r>
              <a:rPr lang="en-US" dirty="0" err="1" smtClean="0">
                <a:effectLst/>
              </a:rPr>
              <a:t>HFSAand</a:t>
            </a:r>
            <a:r>
              <a:rPr lang="en-US" dirty="0" smtClean="0">
                <a:effectLst/>
              </a:rPr>
              <a:t> European Society of Cardiology (ESC)</a:t>
            </a:r>
            <a:r>
              <a:rPr lang="en-US" baseline="30000" dirty="0" smtClean="0">
                <a:effectLst/>
              </a:rPr>
              <a:t> </a:t>
            </a:r>
            <a:r>
              <a:rPr lang="en-US" dirty="0" smtClean="0">
                <a:effectLst/>
              </a:rPr>
              <a:t>recommend the following basic laboratory tests and studies in the initial evaluation of patients with suspected heart failure: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Complete blood count (CBC), which may indicate anemia or infection as potential causes of heart failure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Urinalysis (UA), which may reveal proteinuria, which is associated with cardiovascular disease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Serum electrolyte levels, which may be abnormal owing to causes such as fluid retention or renal dysfunction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Blood urea nitrogen (BUN) and creatinine levels, which may indicate decreased renal blood flow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Fasting blood glucose levels, because elevated levels indicate a significantly increased risk for heart failure (diabetic and nondiabetic patients)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Liver function tests (LFTs), which may show elevated liver enzyme levels and indicate liver dysfunction due to heart failure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B-type natriuretic peptide (BNP) and N-terminal pro-B-type (NT-</a:t>
            </a:r>
            <a:r>
              <a:rPr lang="en-US" dirty="0" err="1" smtClean="0">
                <a:effectLst/>
              </a:rPr>
              <a:t>proBNP</a:t>
            </a:r>
            <a:r>
              <a:rPr lang="en-US" dirty="0" smtClean="0">
                <a:effectLst/>
              </a:rPr>
              <a:t>) natriuretic peptide levels, which are increased in heart failure; these measurements are closely correlated with the NYHA heart failure classification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Electrocardiogram (ECG) (12-lead), which may reveal arrhythmias, ischemia/infarction, and coronary artery disease as possible causes of heart failure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49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49400"/>
            <a:ext cx="81280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STUDY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CXR </a:t>
            </a:r>
          </a:p>
          <a:p>
            <a:r>
              <a:rPr lang="en-US" dirty="0" smtClean="0"/>
              <a:t>ECHO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12" y="1825625"/>
            <a:ext cx="8154776" cy="4351338"/>
          </a:xfrm>
        </p:spPr>
      </p:pic>
    </p:spTree>
    <p:extLst>
      <p:ext uri="{BB962C8B-B14F-4D97-AF65-F5344CB8AC3E}">
        <p14:creationId xmlns:p14="http://schemas.microsoft.com/office/powerpoint/2010/main" val="34688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12" y="1433384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A 35-year-old man presents to the emergency department with pleuritic chest pain that began about 7 hours ago. He states that the pain is sharp, radiates to his left shoulder, and is alleviated by leaning forward. He reports having flu-like symptoms for the past week. He is worried that he is having a heart attack because he has a  </a:t>
            </a:r>
          </a:p>
          <a:p>
            <a:r>
              <a:rPr lang="en-US" dirty="0" smtClean="0"/>
              <a:t>“lousy” family history. Which of the following would make a acute myocardial infarction (MI) as a diagnosis in this patient most unlikely?  </a:t>
            </a:r>
          </a:p>
          <a:p>
            <a:r>
              <a:rPr lang="en-US" dirty="0" smtClean="0"/>
              <a:t>(A) Absence of Q waves on the electrocardiogram (ECG)</a:t>
            </a:r>
          </a:p>
          <a:p>
            <a:r>
              <a:rPr lang="en-US" dirty="0" smtClean="0"/>
              <a:t> (B) Lack of response to a trail of nitroglycerin (NTG)</a:t>
            </a:r>
          </a:p>
          <a:p>
            <a:r>
              <a:rPr lang="en-US" dirty="0" smtClean="0"/>
              <a:t> (C) The patient’s young age</a:t>
            </a:r>
          </a:p>
          <a:p>
            <a:r>
              <a:rPr lang="en-US" dirty="0" smtClean="0"/>
              <a:t> (D) Radiation of the pain to the left shoulder</a:t>
            </a:r>
          </a:p>
          <a:p>
            <a:r>
              <a:rPr lang="en-US" dirty="0" smtClean="0"/>
              <a:t> (E) Positive family history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Nitroglycerin (NTG) therapy is contraindicated for which of the following?  </a:t>
            </a:r>
          </a:p>
          <a:p>
            <a:r>
              <a:rPr lang="en-US" dirty="0" smtClean="0"/>
              <a:t>(A) Unstable angina</a:t>
            </a:r>
          </a:p>
          <a:p>
            <a:r>
              <a:rPr lang="en-US" dirty="0" smtClean="0"/>
              <a:t> (B) Anterior wall myocardial infarction (MI)</a:t>
            </a:r>
          </a:p>
          <a:p>
            <a:r>
              <a:rPr lang="en-US" dirty="0" smtClean="0"/>
              <a:t> (C) Inferior wall MI</a:t>
            </a:r>
          </a:p>
          <a:p>
            <a:r>
              <a:rPr lang="en-US" dirty="0" smtClean="0"/>
              <a:t> (D) Right ventricular MI</a:t>
            </a:r>
          </a:p>
          <a:p>
            <a:r>
              <a:rPr lang="en-US" dirty="0" smtClean="0"/>
              <a:t> (E) Lateral wall MI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electrocardiogram patterns is most consistent with occlusion of the right coronary artery? </a:t>
            </a:r>
          </a:p>
          <a:p>
            <a:r>
              <a:rPr lang="en-US" dirty="0" smtClean="0"/>
              <a:t>(a) ST-segment elevation in V1, V2 and V3.</a:t>
            </a:r>
          </a:p>
          <a:p>
            <a:r>
              <a:rPr lang="en-US" dirty="0" smtClean="0"/>
              <a:t>  (b) R waves in V1 and V2 &gt; 0.04 s and R/S ratio ≥ 1.</a:t>
            </a:r>
          </a:p>
          <a:p>
            <a:r>
              <a:rPr lang="en-US" dirty="0" smtClean="0"/>
              <a:t> (c) ST-segment elevation is I and </a:t>
            </a:r>
            <a:r>
              <a:rPr lang="en-US" dirty="0" err="1" smtClean="0"/>
              <a:t>aVL</a:t>
            </a:r>
            <a:r>
              <a:rPr lang="en-US" dirty="0" smtClean="0"/>
              <a:t>.</a:t>
            </a:r>
          </a:p>
          <a:p>
            <a:r>
              <a:rPr lang="en-US" dirty="0" smtClean="0"/>
              <a:t> (d) ST-segment elevation in II, III, and </a:t>
            </a:r>
            <a:r>
              <a:rPr lang="en-US" dirty="0" err="1" smtClean="0"/>
              <a:t>aVF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85-year-old female presents with acute onset of dyspnea, inspiratory rales, and </a:t>
            </a:r>
            <a:r>
              <a:rPr lang="en-US" dirty="0" err="1" smtClean="0"/>
              <a:t>holosystolic</a:t>
            </a:r>
            <a:r>
              <a:rPr lang="en-US" dirty="0" smtClean="0"/>
              <a:t> murmur. Her electrocardiogram reveals Q waves in II, III and </a:t>
            </a:r>
            <a:r>
              <a:rPr lang="en-US" dirty="0" err="1" smtClean="0"/>
              <a:t>aVF</a:t>
            </a:r>
            <a:r>
              <a:rPr lang="en-US" dirty="0" smtClean="0"/>
              <a:t>. Approximately five days earlier, she relates, she had a "severe bout of heartburn." Cardiac enzymes are significant for a normal CK-MB but elevated troponin. What is the most likely cause of this patient's symptoms? </a:t>
            </a:r>
          </a:p>
          <a:p>
            <a:r>
              <a:rPr lang="en-US" dirty="0" smtClean="0"/>
              <a:t>(a) Left ventricular free wall rupture. </a:t>
            </a:r>
          </a:p>
          <a:p>
            <a:r>
              <a:rPr lang="en-US" dirty="0" smtClean="0"/>
              <a:t>(b) Pulmonary embolism</a:t>
            </a:r>
          </a:p>
          <a:p>
            <a:r>
              <a:rPr lang="en-US" dirty="0" smtClean="0"/>
              <a:t>. (c) Dressler syndrome. </a:t>
            </a:r>
          </a:p>
          <a:p>
            <a:r>
              <a:rPr lang="en-US" dirty="0" smtClean="0"/>
              <a:t>(d) Papillary muscle rupture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Which of the following therapeutic agents has been shown to unequivocally decrease mortality in the setting of acute myocardial infraction? </a:t>
            </a:r>
          </a:p>
          <a:p>
            <a:r>
              <a:rPr lang="en-US" dirty="0" smtClean="0"/>
              <a:t>(a) Aspirin</a:t>
            </a:r>
          </a:p>
          <a:p>
            <a:r>
              <a:rPr lang="en-US" dirty="0" smtClean="0"/>
              <a:t> (b) Calcium channel </a:t>
            </a:r>
            <a:r>
              <a:rPr lang="en-US" dirty="0" err="1" smtClean="0"/>
              <a:t>antagonisits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(c) Magnesium. </a:t>
            </a:r>
          </a:p>
          <a:p>
            <a:r>
              <a:rPr lang="en-US" dirty="0" smtClean="0"/>
              <a:t>(d) Glycoprotein </a:t>
            </a:r>
            <a:r>
              <a:rPr lang="en-US" dirty="0" err="1" smtClean="0"/>
              <a:t>IIb</a:t>
            </a:r>
            <a:r>
              <a:rPr lang="en-US" dirty="0" smtClean="0"/>
              <a:t>/</a:t>
            </a:r>
            <a:r>
              <a:rPr lang="en-US" dirty="0" err="1" smtClean="0"/>
              <a:t>IIIa</a:t>
            </a:r>
            <a:r>
              <a:rPr lang="en-US" dirty="0" smtClean="0"/>
              <a:t> </a:t>
            </a:r>
            <a:r>
              <a:rPr lang="en-US" dirty="0" err="1" smtClean="0"/>
              <a:t>inhibito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50-year-old male presents with an acute inferior wall myocardial infraction, following the administration of aspirin and nitroglycerin, he suddenly becomes confused and diaphoretic with a blood pressure of 70/30 mmHg. Physical examination reveals jugular venous distention, clear lung fields, and no evidence of murmur. What combination of therapeutic agents is most likely to immediately stabilize this patient? </a:t>
            </a:r>
          </a:p>
          <a:p>
            <a:r>
              <a:rPr lang="en-US" dirty="0" smtClean="0"/>
              <a:t>(a) Heparin and glycoprotein </a:t>
            </a:r>
            <a:r>
              <a:rPr lang="en-US" dirty="0" err="1" smtClean="0"/>
              <a:t>IIb</a:t>
            </a:r>
            <a:r>
              <a:rPr lang="en-US" dirty="0" smtClean="0"/>
              <a:t>/</a:t>
            </a:r>
            <a:r>
              <a:rPr lang="en-US" dirty="0" err="1" smtClean="0"/>
              <a:t>IIIa</a:t>
            </a:r>
            <a:r>
              <a:rPr lang="en-US" dirty="0" smtClean="0"/>
              <a:t> inhibitors.</a:t>
            </a:r>
          </a:p>
          <a:p>
            <a:r>
              <a:rPr lang="en-US" dirty="0" smtClean="0"/>
              <a:t> (b) Angiotensin converting enzyme inhibitor and </a:t>
            </a:r>
            <a:r>
              <a:rPr lang="en-US" dirty="0" err="1" smtClean="0"/>
              <a:t>clopidogrel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(c) Streptokinase and magnesium.</a:t>
            </a:r>
          </a:p>
          <a:p>
            <a:r>
              <a:rPr lang="en-US" dirty="0" smtClean="0"/>
              <a:t> (d) Normal saline bolus and </a:t>
            </a:r>
            <a:r>
              <a:rPr lang="en-US" dirty="0" err="1" smtClean="0"/>
              <a:t>dobutamine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1979" y="1027906"/>
            <a:ext cx="82048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Which of the following is NOT part of Virchow's triad of risk factors for venous thromboembolism?</a:t>
            </a:r>
          </a:p>
          <a:p>
            <a:r>
              <a:rPr lang="en-US" sz="2400" dirty="0" smtClean="0"/>
              <a:t> (a) Venous stasis.</a:t>
            </a:r>
          </a:p>
          <a:p>
            <a:r>
              <a:rPr lang="en-US" sz="2400" dirty="0" smtClean="0"/>
              <a:t> (b) Malignancy. </a:t>
            </a:r>
          </a:p>
          <a:p>
            <a:r>
              <a:rPr lang="en-US" sz="2400" dirty="0" smtClean="0"/>
              <a:t>(c) Vessel wall injury. </a:t>
            </a:r>
          </a:p>
          <a:p>
            <a:r>
              <a:rPr lang="en-US" sz="2400" dirty="0" smtClean="0"/>
              <a:t>(d) Hypercoagulable stat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42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37" y="1825625"/>
            <a:ext cx="7727126" cy="4351338"/>
          </a:xfrm>
        </p:spPr>
      </p:pic>
    </p:spTree>
    <p:extLst>
      <p:ext uri="{BB962C8B-B14F-4D97-AF65-F5344CB8AC3E}">
        <p14:creationId xmlns:p14="http://schemas.microsoft.com/office/powerpoint/2010/main" val="16023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1" y="704335"/>
            <a:ext cx="10058400" cy="4582834"/>
          </a:xfrm>
        </p:spPr>
      </p:pic>
    </p:spTree>
    <p:extLst>
      <p:ext uri="{BB962C8B-B14F-4D97-AF65-F5344CB8AC3E}">
        <p14:creationId xmlns:p14="http://schemas.microsoft.com/office/powerpoint/2010/main" val="9844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1853406"/>
            <a:ext cx="7305675" cy="4295775"/>
          </a:xfrm>
        </p:spPr>
      </p:pic>
    </p:spTree>
    <p:extLst>
      <p:ext uri="{BB962C8B-B14F-4D97-AF65-F5344CB8AC3E}">
        <p14:creationId xmlns:p14="http://schemas.microsoft.com/office/powerpoint/2010/main" val="16621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2367756"/>
            <a:ext cx="6667500" cy="3267075"/>
          </a:xfrm>
        </p:spPr>
      </p:pic>
    </p:spTree>
    <p:extLst>
      <p:ext uri="{BB962C8B-B14F-4D97-AF65-F5344CB8AC3E}">
        <p14:creationId xmlns:p14="http://schemas.microsoft.com/office/powerpoint/2010/main" val="23013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2024</Words>
  <Application>Microsoft Office PowerPoint</Application>
  <PresentationFormat>Widescreen</PresentationFormat>
  <Paragraphs>290</Paragraphs>
  <Slides>58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MS PGothic</vt:lpstr>
      <vt:lpstr>Arial</vt:lpstr>
      <vt:lpstr>Calibri</vt:lpstr>
      <vt:lpstr>Calibri Light</vt:lpstr>
      <vt:lpstr>Wingdings</vt:lpstr>
      <vt:lpstr>Wingdings 2</vt:lpstr>
      <vt:lpstr>Office Theme</vt:lpstr>
      <vt:lpstr>ACS .CHF. PE 3/10/2015 </vt:lpstr>
      <vt:lpstr>PowerPoint Presentation</vt:lpstr>
      <vt:lpstr>PowerPoint Presentation</vt:lpstr>
      <vt:lpstr>CHEST PAIN D.Dx ????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ACS  </vt:lpstr>
      <vt:lpstr>PowerPoint Presentation</vt:lpstr>
      <vt:lpstr>PowerPoint Presentation</vt:lpstr>
      <vt:lpstr>PowerPoint Presentation</vt:lpstr>
      <vt:lpstr>PowerPoint Presentation</vt:lpstr>
      <vt:lpstr>ST ELEVATION D.DX ????</vt:lpstr>
      <vt:lpstr>PowerPoint Presentation</vt:lpstr>
      <vt:lpstr>PowerPoint Presentation</vt:lpstr>
      <vt:lpstr>Treatment </vt:lpstr>
      <vt:lpstr>PowerPoint Presentation</vt:lpstr>
      <vt:lpstr>PowerPoint Presentation</vt:lpstr>
      <vt:lpstr>THROMBOLYTICS THERAPY </vt:lpstr>
      <vt:lpstr>PowerPoint Presentation</vt:lpstr>
      <vt:lpstr>ECG FINDINGS </vt:lpstr>
      <vt:lpstr>Pulmonary embolism </vt:lpstr>
      <vt:lpstr>TYPES </vt:lpstr>
      <vt:lpstr>PowerPoint Presentation</vt:lpstr>
      <vt:lpstr>RISK FACTORS :</vt:lpstr>
      <vt:lpstr>PowerPoint Presentation</vt:lpstr>
      <vt:lpstr>P/E :</vt:lpstr>
      <vt:lpstr>LABORATORY :</vt:lpstr>
      <vt:lpstr>PowerPoint Presentation</vt:lpstr>
      <vt:lpstr>Imaging studies </vt:lpstr>
      <vt:lpstr>X RAY FINDINGS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CONGESTIVE HEART FAILURE </vt:lpstr>
      <vt:lpstr>Classifications- (how to describe)</vt:lpstr>
      <vt:lpstr> Heart Failure  Etiology and Pathophysiology</vt:lpstr>
      <vt:lpstr>PowerPoint Presentation</vt:lpstr>
      <vt:lpstr>Symptoms</vt:lpstr>
      <vt:lpstr>PowerPoint Presentation</vt:lpstr>
      <vt:lpstr>PowerPoint Presentation</vt:lpstr>
      <vt:lpstr>DIAGNOSIS :</vt:lpstr>
      <vt:lpstr>IMAGING STUDY :</vt:lpstr>
      <vt:lpstr>TREATMENT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ريوف عبدالله</dc:creator>
  <cp:lastModifiedBy>ريوف عبدالله</cp:lastModifiedBy>
  <cp:revision>26</cp:revision>
  <dcterms:created xsi:type="dcterms:W3CDTF">2015-10-03T18:35:48Z</dcterms:created>
  <dcterms:modified xsi:type="dcterms:W3CDTF">2015-10-04T04:22:35Z</dcterms:modified>
</cp:coreProperties>
</file>