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57" r:id="rId3"/>
    <p:sldId id="265" r:id="rId4"/>
    <p:sldId id="263" r:id="rId5"/>
    <p:sldId id="258" r:id="rId6"/>
    <p:sldId id="261" r:id="rId7"/>
    <p:sldId id="259" r:id="rId8"/>
    <p:sldId id="266" r:id="rId9"/>
    <p:sldId id="260" r:id="rId10"/>
    <p:sldId id="264" r:id="rId11"/>
    <p:sldId id="26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0" d="100"/>
          <a:sy n="40" d="100"/>
        </p:scale>
        <p:origin x="-72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51E2AA-356C-46AD-9974-108D30236297}" type="datetimeFigureOut">
              <a:rPr lang="en-US" smtClean="0"/>
              <a:pPr/>
              <a:t>4/18/2013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F4E1B2-920C-453B-A1FE-EC0ABE7A930F}" type="slidenum">
              <a:rPr lang="en-US" smtClean="0"/>
              <a:pPr/>
              <a:t>‹#›</a:t>
            </a:fld>
            <a:endParaRPr lang="en-US"/>
          </a:p>
        </p:txBody>
      </p:sp>
    </p:spTree>
    <p:extLst>
      <p:ext uri="{BB962C8B-B14F-4D97-AF65-F5344CB8AC3E}">
        <p14:creationId xmlns:p14="http://schemas.microsoft.com/office/powerpoint/2010/main" xmlns="" val="2095538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F4E1B2-920C-453B-A1FE-EC0ABE7A930F}"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61F25142-6B68-4041-872F-445733EF7E9E}" type="datetimeFigureOut">
              <a:rPr lang="en-US" smtClean="0"/>
              <a:pPr/>
              <a:t>4/18/2013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E6A8601-10A8-4C95-A68F-0201C8AB7B1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F25142-6B68-4041-872F-445733EF7E9E}" type="datetimeFigureOut">
              <a:rPr lang="en-US" smtClean="0"/>
              <a:pPr/>
              <a:t>4/18/2013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A8601-10A8-4C95-A68F-0201C8AB7B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F25142-6B68-4041-872F-445733EF7E9E}" type="datetimeFigureOut">
              <a:rPr lang="en-US" smtClean="0"/>
              <a:pPr/>
              <a:t>4/18/2013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A8601-10A8-4C95-A68F-0201C8AB7B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61F25142-6B68-4041-872F-445733EF7E9E}" type="datetimeFigureOut">
              <a:rPr lang="en-US" smtClean="0"/>
              <a:pPr/>
              <a:t>4/18/2013</a:t>
            </a:fld>
            <a:endParaRPr lang="en-US"/>
          </a:p>
        </p:txBody>
      </p:sp>
      <p:sp>
        <p:nvSpPr>
          <p:cNvPr id="9" name="Slide Number Placeholder 8"/>
          <p:cNvSpPr>
            <a:spLocks noGrp="1"/>
          </p:cNvSpPr>
          <p:nvPr>
            <p:ph type="sldNum" sz="quarter" idx="15"/>
          </p:nvPr>
        </p:nvSpPr>
        <p:spPr/>
        <p:txBody>
          <a:bodyPr rtlCol="0"/>
          <a:lstStyle/>
          <a:p>
            <a:fld id="{1E6A8601-10A8-4C95-A68F-0201C8AB7B17}"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61F25142-6B68-4041-872F-445733EF7E9E}" type="datetimeFigureOut">
              <a:rPr lang="en-US" smtClean="0"/>
              <a:pPr/>
              <a:t>4/18/2013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E6A8601-10A8-4C95-A68F-0201C8AB7B1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1F25142-6B68-4041-872F-445733EF7E9E}" type="datetimeFigureOut">
              <a:rPr lang="en-US" smtClean="0"/>
              <a:pPr/>
              <a:t>4/18/2013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A8601-10A8-4C95-A68F-0201C8AB7B17}"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1F25142-6B68-4041-872F-445733EF7E9E}" type="datetimeFigureOut">
              <a:rPr lang="en-US" smtClean="0"/>
              <a:pPr/>
              <a:t>4/18/2013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6A8601-10A8-4C95-A68F-0201C8AB7B17}"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61F25142-6B68-4041-872F-445733EF7E9E}" type="datetimeFigureOut">
              <a:rPr lang="en-US" smtClean="0"/>
              <a:pPr/>
              <a:t>4/18/2013</a:t>
            </a:fld>
            <a:endParaRPr lang="en-US"/>
          </a:p>
        </p:txBody>
      </p:sp>
      <p:sp>
        <p:nvSpPr>
          <p:cNvPr id="7" name="Slide Number Placeholder 6"/>
          <p:cNvSpPr>
            <a:spLocks noGrp="1"/>
          </p:cNvSpPr>
          <p:nvPr>
            <p:ph type="sldNum" sz="quarter" idx="11"/>
          </p:nvPr>
        </p:nvSpPr>
        <p:spPr/>
        <p:txBody>
          <a:bodyPr rtlCol="0"/>
          <a:lstStyle/>
          <a:p>
            <a:fld id="{1E6A8601-10A8-4C95-A68F-0201C8AB7B17}"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25142-6B68-4041-872F-445733EF7E9E}" type="datetimeFigureOut">
              <a:rPr lang="en-US" smtClean="0"/>
              <a:pPr/>
              <a:t>4/18/2013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6A8601-10A8-4C95-A68F-0201C8AB7B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61F25142-6B68-4041-872F-445733EF7E9E}" type="datetimeFigureOut">
              <a:rPr lang="en-US" smtClean="0"/>
              <a:pPr/>
              <a:t>4/18/2013</a:t>
            </a:fld>
            <a:endParaRPr lang="en-US"/>
          </a:p>
        </p:txBody>
      </p:sp>
      <p:sp>
        <p:nvSpPr>
          <p:cNvPr id="22" name="Slide Number Placeholder 21"/>
          <p:cNvSpPr>
            <a:spLocks noGrp="1"/>
          </p:cNvSpPr>
          <p:nvPr>
            <p:ph type="sldNum" sz="quarter" idx="15"/>
          </p:nvPr>
        </p:nvSpPr>
        <p:spPr/>
        <p:txBody>
          <a:bodyPr rtlCol="0"/>
          <a:lstStyle/>
          <a:p>
            <a:fld id="{1E6A8601-10A8-4C95-A68F-0201C8AB7B17}"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61F25142-6B68-4041-872F-445733EF7E9E}" type="datetimeFigureOut">
              <a:rPr lang="en-US" smtClean="0"/>
              <a:pPr/>
              <a:t>4/18/2013</a:t>
            </a:fld>
            <a:endParaRPr lang="en-US"/>
          </a:p>
        </p:txBody>
      </p:sp>
      <p:sp>
        <p:nvSpPr>
          <p:cNvPr id="18" name="Slide Number Placeholder 17"/>
          <p:cNvSpPr>
            <a:spLocks noGrp="1"/>
          </p:cNvSpPr>
          <p:nvPr>
            <p:ph type="sldNum" sz="quarter" idx="11"/>
          </p:nvPr>
        </p:nvSpPr>
        <p:spPr/>
        <p:txBody>
          <a:bodyPr rtlCol="0"/>
          <a:lstStyle/>
          <a:p>
            <a:fld id="{1E6A8601-10A8-4C95-A68F-0201C8AB7B17}"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1F25142-6B68-4041-872F-445733EF7E9E}" type="datetimeFigureOut">
              <a:rPr lang="en-US" smtClean="0"/>
              <a:pPr/>
              <a:t>4/18/2013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E6A8601-10A8-4C95-A68F-0201C8AB7B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295400"/>
            <a:ext cx="7772400" cy="1470025"/>
          </a:xfrm>
        </p:spPr>
        <p:txBody>
          <a:bodyPr>
            <a:normAutofit/>
            <a:scene3d>
              <a:camera prst="orthographicFront"/>
              <a:lightRig rig="threePt" dir="t"/>
            </a:scene3d>
            <a:sp3d extrusionH="57150">
              <a:bevelT w="38100" h="38100"/>
            </a:sp3d>
          </a:bodyPr>
          <a:lstStyle/>
          <a:p>
            <a:r>
              <a:rPr lang="en-US" sz="4400" dirty="0" smtClean="0">
                <a:effectLst>
                  <a:glow rad="63500">
                    <a:schemeClr val="accent1">
                      <a:satMod val="175000"/>
                      <a:alpha val="40000"/>
                    </a:schemeClr>
                  </a:glow>
                </a:effectLst>
              </a:rPr>
              <a:t>Saturday Night Palsy</a:t>
            </a:r>
            <a:endParaRPr lang="en-US" sz="4400" dirty="0">
              <a:effectLst>
                <a:glow rad="63500">
                  <a:schemeClr val="accent1">
                    <a:satMod val="175000"/>
                    <a:alpha val="40000"/>
                  </a:schemeClr>
                </a:glow>
              </a:effectLst>
            </a:endParaRPr>
          </a:p>
        </p:txBody>
      </p:sp>
      <p:pic>
        <p:nvPicPr>
          <p:cNvPr id="3" name="Picture 2" descr="image_thumb[77].png"/>
          <p:cNvPicPr>
            <a:picLocks noChangeAspect="1"/>
          </p:cNvPicPr>
          <p:nvPr/>
        </p:nvPicPr>
        <p:blipFill>
          <a:blip r:embed="rId2" cstate="print"/>
          <a:stretch>
            <a:fillRect/>
          </a:stretch>
        </p:blipFill>
        <p:spPr>
          <a:xfrm>
            <a:off x="6400800" y="3962400"/>
            <a:ext cx="2486372" cy="271500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920621"/>
            <a:ext cx="8666155" cy="5016758"/>
          </a:xfrm>
          <a:prstGeom prst="rect">
            <a:avLst/>
          </a:prstGeom>
          <a:noFill/>
        </p:spPr>
        <p:txBody>
          <a:bodyPr wrap="none" rtlCol="0">
            <a:spAutoFit/>
          </a:bodyPr>
          <a:lstStyle/>
          <a:p>
            <a:pPr marL="571500" indent="-571500">
              <a:buFont typeface="Wingdings" pitchFamily="2" charset="2"/>
              <a:buChar char="v"/>
            </a:pPr>
            <a:r>
              <a:rPr lang="en-US" sz="4000" dirty="0" smtClean="0">
                <a:solidFill>
                  <a:schemeClr val="tx2">
                    <a:lumMod val="60000"/>
                    <a:lumOff val="40000"/>
                  </a:schemeClr>
                </a:solidFill>
              </a:rPr>
              <a:t>Nada </a:t>
            </a:r>
            <a:r>
              <a:rPr lang="en-US" sz="4000" dirty="0" err="1" smtClean="0">
                <a:solidFill>
                  <a:schemeClr val="tx2">
                    <a:lumMod val="60000"/>
                    <a:lumOff val="40000"/>
                  </a:schemeClr>
                </a:solidFill>
              </a:rPr>
              <a:t>Abdulmalik</a:t>
            </a:r>
            <a:r>
              <a:rPr lang="en-US" sz="4000" dirty="0" smtClean="0">
                <a:solidFill>
                  <a:schemeClr val="tx2">
                    <a:lumMod val="60000"/>
                    <a:lumOff val="40000"/>
                  </a:schemeClr>
                </a:solidFill>
              </a:rPr>
              <a:t> – Definition</a:t>
            </a:r>
          </a:p>
          <a:p>
            <a:pPr marL="571500" indent="-571500">
              <a:buFont typeface="Wingdings" pitchFamily="2" charset="2"/>
              <a:buChar char="v"/>
            </a:pPr>
            <a:r>
              <a:rPr lang="en-US" sz="4000" dirty="0" err="1" smtClean="0">
                <a:solidFill>
                  <a:schemeClr val="accent2">
                    <a:lumMod val="75000"/>
                  </a:schemeClr>
                </a:solidFill>
              </a:rPr>
              <a:t>Hibah</a:t>
            </a:r>
            <a:r>
              <a:rPr lang="en-US" sz="4000" dirty="0" smtClean="0">
                <a:solidFill>
                  <a:schemeClr val="accent2">
                    <a:lumMod val="75000"/>
                  </a:schemeClr>
                </a:solidFill>
              </a:rPr>
              <a:t> Al-</a:t>
            </a:r>
            <a:r>
              <a:rPr lang="en-US" sz="4000" dirty="0" err="1">
                <a:solidFill>
                  <a:schemeClr val="accent2">
                    <a:lumMod val="75000"/>
                  </a:schemeClr>
                </a:solidFill>
              </a:rPr>
              <a:t>O</a:t>
            </a:r>
            <a:r>
              <a:rPr lang="en-US" sz="4000" dirty="0" err="1" smtClean="0">
                <a:solidFill>
                  <a:schemeClr val="accent2">
                    <a:lumMod val="75000"/>
                  </a:schemeClr>
                </a:solidFill>
              </a:rPr>
              <a:t>wais</a:t>
            </a:r>
            <a:r>
              <a:rPr lang="en-US" sz="4000" dirty="0" smtClean="0">
                <a:solidFill>
                  <a:schemeClr val="accent2">
                    <a:lumMod val="75000"/>
                  </a:schemeClr>
                </a:solidFill>
              </a:rPr>
              <a:t> – Causes</a:t>
            </a:r>
          </a:p>
          <a:p>
            <a:pPr marL="571500" indent="-571500">
              <a:buFont typeface="Wingdings" pitchFamily="2" charset="2"/>
              <a:buChar char="v"/>
            </a:pPr>
            <a:r>
              <a:rPr lang="en-US" sz="4000" dirty="0" err="1" smtClean="0">
                <a:solidFill>
                  <a:schemeClr val="tx2">
                    <a:lumMod val="60000"/>
                    <a:lumOff val="40000"/>
                  </a:schemeClr>
                </a:solidFill>
              </a:rPr>
              <a:t>Arwa</a:t>
            </a:r>
            <a:r>
              <a:rPr lang="en-US" sz="4000" dirty="0" smtClean="0">
                <a:solidFill>
                  <a:schemeClr val="tx2">
                    <a:lumMod val="60000"/>
                    <a:lumOff val="40000"/>
                  </a:schemeClr>
                </a:solidFill>
              </a:rPr>
              <a:t> Al-Mahmoud – Morphology</a:t>
            </a:r>
          </a:p>
          <a:p>
            <a:pPr marL="571500" indent="-571500">
              <a:buFont typeface="Wingdings" pitchFamily="2" charset="2"/>
              <a:buChar char="v"/>
            </a:pPr>
            <a:r>
              <a:rPr lang="en-US" sz="4000" dirty="0" err="1" smtClean="0">
                <a:solidFill>
                  <a:schemeClr val="accent2">
                    <a:lumMod val="75000"/>
                  </a:schemeClr>
                </a:solidFill>
              </a:rPr>
              <a:t>Rydaa</a:t>
            </a:r>
            <a:r>
              <a:rPr lang="en-US" sz="4000" dirty="0" smtClean="0">
                <a:solidFill>
                  <a:schemeClr val="accent2">
                    <a:lumMod val="75000"/>
                  </a:schemeClr>
                </a:solidFill>
              </a:rPr>
              <a:t> </a:t>
            </a:r>
            <a:r>
              <a:rPr lang="en-US" sz="4000" dirty="0" err="1" smtClean="0">
                <a:solidFill>
                  <a:schemeClr val="accent2">
                    <a:lumMod val="75000"/>
                  </a:schemeClr>
                </a:solidFill>
              </a:rPr>
              <a:t>Otay</a:t>
            </a:r>
            <a:r>
              <a:rPr lang="en-US" sz="4000" dirty="0" smtClean="0">
                <a:solidFill>
                  <a:schemeClr val="accent2">
                    <a:lumMod val="75000"/>
                  </a:schemeClr>
                </a:solidFill>
              </a:rPr>
              <a:t> - Prevention</a:t>
            </a:r>
          </a:p>
          <a:p>
            <a:pPr marL="571500" indent="-571500">
              <a:buFont typeface="Wingdings" pitchFamily="2" charset="2"/>
              <a:buChar char="v"/>
            </a:pPr>
            <a:r>
              <a:rPr lang="en-US" sz="4000" dirty="0" err="1" smtClean="0">
                <a:solidFill>
                  <a:schemeClr val="tx2">
                    <a:lumMod val="60000"/>
                    <a:lumOff val="40000"/>
                  </a:schemeClr>
                </a:solidFill>
              </a:rPr>
              <a:t>Walaa</a:t>
            </a:r>
            <a:r>
              <a:rPr lang="en-US" sz="4000" dirty="0" smtClean="0">
                <a:solidFill>
                  <a:schemeClr val="tx2">
                    <a:lumMod val="60000"/>
                    <a:lumOff val="40000"/>
                  </a:schemeClr>
                </a:solidFill>
              </a:rPr>
              <a:t> </a:t>
            </a:r>
            <a:r>
              <a:rPr lang="en-US" sz="4000" dirty="0" err="1" smtClean="0">
                <a:solidFill>
                  <a:schemeClr val="tx2">
                    <a:lumMod val="60000"/>
                    <a:lumOff val="40000"/>
                  </a:schemeClr>
                </a:solidFill>
              </a:rPr>
              <a:t>Abdulkarim</a:t>
            </a:r>
            <a:r>
              <a:rPr lang="en-US" sz="4000" dirty="0">
                <a:solidFill>
                  <a:schemeClr val="tx2">
                    <a:lumMod val="60000"/>
                    <a:lumOff val="40000"/>
                  </a:schemeClr>
                </a:solidFill>
              </a:rPr>
              <a:t> </a:t>
            </a:r>
            <a:r>
              <a:rPr lang="en-US" sz="4000" dirty="0" smtClean="0">
                <a:solidFill>
                  <a:schemeClr val="tx2">
                    <a:lumMod val="60000"/>
                    <a:lumOff val="40000"/>
                  </a:schemeClr>
                </a:solidFill>
              </a:rPr>
              <a:t>– Prognosis </a:t>
            </a:r>
          </a:p>
          <a:p>
            <a:pPr marL="571500" indent="-571500">
              <a:buFont typeface="Wingdings" pitchFamily="2" charset="2"/>
              <a:buChar char="v"/>
            </a:pPr>
            <a:r>
              <a:rPr lang="en-US" sz="4000" dirty="0" err="1" smtClean="0">
                <a:solidFill>
                  <a:schemeClr val="accent2">
                    <a:lumMod val="75000"/>
                  </a:schemeClr>
                </a:solidFill>
              </a:rPr>
              <a:t>Njood</a:t>
            </a:r>
            <a:r>
              <a:rPr lang="en-US" sz="4000" dirty="0">
                <a:solidFill>
                  <a:schemeClr val="accent2">
                    <a:lumMod val="75000"/>
                  </a:schemeClr>
                </a:solidFill>
              </a:rPr>
              <a:t> </a:t>
            </a:r>
            <a:r>
              <a:rPr lang="en-US" sz="4000" dirty="0" smtClean="0">
                <a:solidFill>
                  <a:schemeClr val="accent2">
                    <a:lumMod val="75000"/>
                  </a:schemeClr>
                </a:solidFill>
              </a:rPr>
              <a:t>- Complications</a:t>
            </a:r>
          </a:p>
          <a:p>
            <a:pPr marL="571500" indent="-571500">
              <a:buFont typeface="Wingdings" pitchFamily="2" charset="2"/>
              <a:buChar char="v"/>
            </a:pPr>
            <a:endParaRPr lang="en-US" sz="4000" dirty="0" smtClean="0"/>
          </a:p>
          <a:p>
            <a:pPr marL="571500" indent="-571500">
              <a:buFont typeface="Wingdings" pitchFamily="2" charset="2"/>
              <a:buChar char="v"/>
            </a:pPr>
            <a:endParaRPr lang="en-US" sz="4000" dirty="0"/>
          </a:p>
        </p:txBody>
      </p:sp>
    </p:spTree>
    <p:extLst>
      <p:ext uri="{BB962C8B-B14F-4D97-AF65-F5344CB8AC3E}">
        <p14:creationId xmlns:p14="http://schemas.microsoft.com/office/powerpoint/2010/main" xmlns="" val="4003999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8565" y="2057400"/>
            <a:ext cx="6237605" cy="2554545"/>
          </a:xfrm>
          <a:prstGeom prst="rect">
            <a:avLst/>
          </a:prstGeom>
          <a:noFill/>
        </p:spPr>
        <p:txBody>
          <a:bodyPr wrap="none" lIns="91440" tIns="45720" rIns="91440" bIns="45720">
            <a:spAutoFit/>
          </a:bodyPr>
          <a:lstStyle/>
          <a:p>
            <a:pPr algn="ctr"/>
            <a:r>
              <a:rPr lang="en-US" sz="8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101600">
                    <a:schemeClr val="accent1">
                      <a:satMod val="175000"/>
                      <a:alpha val="40000"/>
                    </a:schemeClr>
                  </a:glow>
                </a:effectLst>
              </a:rPr>
              <a:t>Thank you</a:t>
            </a:r>
          </a:p>
          <a:p>
            <a:pPr algn="ctr"/>
            <a:r>
              <a:rPr lang="en-US" sz="8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101600">
                    <a:schemeClr val="accent1">
                      <a:satMod val="175000"/>
                      <a:alpha val="40000"/>
                    </a:schemeClr>
                  </a:glow>
                </a:effectLst>
              </a:rPr>
              <a:t> (^_^)</a:t>
            </a:r>
            <a:endParaRPr lang="en-US" sz="8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101600">
                  <a:schemeClr val="accent1">
                    <a:satMod val="175000"/>
                    <a:alpha val="40000"/>
                  </a:schemeClr>
                </a:glo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Saturday night palsy?</a:t>
            </a:r>
            <a:endParaRPr lang="en-US" dirty="0"/>
          </a:p>
        </p:txBody>
      </p:sp>
      <p:sp>
        <p:nvSpPr>
          <p:cNvPr id="3" name="Content Placeholder 2"/>
          <p:cNvSpPr>
            <a:spLocks noGrp="1"/>
          </p:cNvSpPr>
          <p:nvPr>
            <p:ph sz="quarter" idx="1"/>
          </p:nvPr>
        </p:nvSpPr>
        <p:spPr>
          <a:xfrm>
            <a:off x="457200" y="1600200"/>
            <a:ext cx="8229600" cy="4724400"/>
          </a:xfrm>
        </p:spPr>
        <p:txBody>
          <a:bodyPr>
            <a:normAutofit/>
          </a:bodyPr>
          <a:lstStyle/>
          <a:p>
            <a:endParaRPr lang="en-US" dirty="0" smtClean="0"/>
          </a:p>
          <a:p>
            <a:endParaRPr lang="en-US" dirty="0"/>
          </a:p>
          <a:p>
            <a:r>
              <a:rPr lang="en-US" dirty="0" smtClean="0"/>
              <a:t>Also known as wrist drop, or radial nerve palsy.</a:t>
            </a:r>
          </a:p>
          <a:p>
            <a:r>
              <a:rPr lang="en-US" dirty="0" smtClean="0"/>
              <a:t>It’s a condition where a person can not extend their wrist.</a:t>
            </a:r>
            <a:endParaRPr lang="en-US" dirty="0"/>
          </a:p>
          <a:p>
            <a:r>
              <a:rPr lang="en-US" dirty="0" smtClean="0"/>
              <a:t>It’s called “Saturday night palsy” because most people drink on Saturday as a weekend, and sleep in an unknown position in which there arm pit is compressed against the edge of the chair or couch leaving their hand hanging overnight. When they wake up, they can’t extend their wrist (wrist drop)</a:t>
            </a:r>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34200" y="228600"/>
            <a:ext cx="1524000" cy="222494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ar-SA" dirty="0"/>
          </a:p>
        </p:txBody>
      </p:sp>
      <p:sp>
        <p:nvSpPr>
          <p:cNvPr id="3" name="Content Placeholder 2"/>
          <p:cNvSpPr>
            <a:spLocks noGrp="1"/>
          </p:cNvSpPr>
          <p:nvPr>
            <p:ph idx="1"/>
          </p:nvPr>
        </p:nvSpPr>
        <p:spPr/>
        <p:txBody>
          <a:bodyPr/>
          <a:lstStyle/>
          <a:p>
            <a:pPr marL="0" indent="0" algn="l" rtl="0">
              <a:buNone/>
            </a:pPr>
            <a:r>
              <a:rPr lang="en-US" dirty="0" smtClean="0"/>
              <a:t>Main causes of Saturday night palsy :</a:t>
            </a:r>
          </a:p>
          <a:p>
            <a:pPr algn="l" rtl="0"/>
            <a:r>
              <a:rPr lang="en-US" dirty="0" smtClean="0"/>
              <a:t>Wrong sleeping (compression on radial nerve)</a:t>
            </a:r>
          </a:p>
          <a:p>
            <a:pPr algn="l" rtl="0"/>
            <a:r>
              <a:rPr lang="en-US" dirty="0" smtClean="0"/>
              <a:t>Stab wounds to the chest, at or below the clavicle (may affect brachial plexus)</a:t>
            </a:r>
          </a:p>
          <a:p>
            <a:pPr algn="l" rtl="0"/>
            <a:r>
              <a:rPr lang="en-US" dirty="0" smtClean="0"/>
              <a:t>Fractures (</a:t>
            </a:r>
            <a:r>
              <a:rPr lang="en-US" dirty="0" err="1" smtClean="0"/>
              <a:t>humerus</a:t>
            </a:r>
            <a:r>
              <a:rPr lang="en-US" dirty="0" smtClean="0"/>
              <a:t>)</a:t>
            </a:r>
          </a:p>
          <a:p>
            <a:pPr algn="l" rtl="0"/>
            <a:endParaRPr lang="en-US" dirty="0" smtClean="0"/>
          </a:p>
          <a:p>
            <a:pPr algn="l" rtl="0"/>
            <a:r>
              <a:rPr lang="en-US" dirty="0" smtClean="0"/>
              <a:t>Long-term pressure on the nerve, usually caused by swelling or injury of nearby body structures</a:t>
            </a:r>
          </a:p>
          <a:p>
            <a:pPr algn="l" rtl="0"/>
            <a:endParaRPr lang="en-US" dirty="0" smtClean="0"/>
          </a:p>
          <a:p>
            <a:pPr algn="l" rtl="0"/>
            <a:endParaRPr lang="ar-SA" dirty="0"/>
          </a:p>
        </p:txBody>
      </p:sp>
      <p:pic>
        <p:nvPicPr>
          <p:cNvPr id="1026" name="Picture 2" descr="C:\Users\اح\Desktop\542ea_zy5pprx7-136384178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71800" y="3068959"/>
            <a:ext cx="4032449" cy="208525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27" name="Picture 3" descr="C:\Users\اح\Desktop\05-9_Brachial_Plexu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93420" y="3899070"/>
            <a:ext cx="3600400" cy="2880174"/>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اح\Desktop\Brachial_Plexu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52600" y="3899070"/>
            <a:ext cx="3888432" cy="2808312"/>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اح\Desktop\382px-Communitive_midshaft_humeral_fracture_callus.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24126" y="980728"/>
            <a:ext cx="3119835" cy="5001741"/>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C:\Users\اح\Desktop\tumblr_mki2w6QI871qi3rfyo1_500.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80461" y="0"/>
            <a:ext cx="8198207" cy="41848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5317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1000"/>
                                        <p:tgtEl>
                                          <p:spTgt spid="1026"/>
                                        </p:tgtEl>
                                      </p:cBhvr>
                                    </p:animEffect>
                                    <p:anim calcmode="lin" valueType="num">
                                      <p:cBhvr>
                                        <p:cTn id="27" dur="1000" fill="hold"/>
                                        <p:tgtEl>
                                          <p:spTgt spid="1026"/>
                                        </p:tgtEl>
                                        <p:attrNameLst>
                                          <p:attrName>ppt_x</p:attrName>
                                        </p:attrNameLst>
                                      </p:cBhvr>
                                      <p:tavLst>
                                        <p:tav tm="0">
                                          <p:val>
                                            <p:strVal val="#ppt_x"/>
                                          </p:val>
                                        </p:tav>
                                        <p:tav tm="100000">
                                          <p:val>
                                            <p:strVal val="#ppt_x"/>
                                          </p:val>
                                        </p:tav>
                                      </p:tavLst>
                                    </p:anim>
                                    <p:anim calcmode="lin" valueType="num">
                                      <p:cBhvr>
                                        <p:cTn id="2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nodeType="clickEffect">
                                  <p:stCondLst>
                                    <p:cond delay="0"/>
                                  </p:stCondLst>
                                  <p:childTnLst>
                                    <p:anim calcmode="lin" valueType="num">
                                      <p:cBhvr additive="base">
                                        <p:cTn id="32"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3" dur="500"/>
                                        <p:tgtEl>
                                          <p:spTgt spid="3">
                                            <p:txEl>
                                              <p:pRg st="1" end="1"/>
                                            </p:txEl>
                                          </p:spTgt>
                                        </p:tgtEl>
                                        <p:attrNameLst>
                                          <p:attrName>ppt_y</p:attrName>
                                        </p:attrNameLst>
                                      </p:cBhvr>
                                      <p:tavLst>
                                        <p:tav tm="0">
                                          <p:val>
                                            <p:strVal val="ppt_y"/>
                                          </p:val>
                                        </p:tav>
                                        <p:tav tm="100000">
                                          <p:val>
                                            <p:strVal val="1+ppt_h/2"/>
                                          </p:val>
                                        </p:tav>
                                      </p:tavLst>
                                    </p:anim>
                                    <p:set>
                                      <p:cBhvr>
                                        <p:cTn id="34"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exit" presetSubtype="0" fill="hold" nodeType="clickEffect">
                                  <p:stCondLst>
                                    <p:cond delay="0"/>
                                  </p:stCondLst>
                                  <p:childTnLst>
                                    <p:animEffect transition="out" filter="fade">
                                      <p:cBhvr>
                                        <p:cTn id="38" dur="1000"/>
                                        <p:tgtEl>
                                          <p:spTgt spid="1026"/>
                                        </p:tgtEl>
                                      </p:cBhvr>
                                    </p:animEffect>
                                    <p:anim calcmode="lin" valueType="num">
                                      <p:cBhvr>
                                        <p:cTn id="39" dur="1000"/>
                                        <p:tgtEl>
                                          <p:spTgt spid="1026"/>
                                        </p:tgtEl>
                                        <p:attrNameLst>
                                          <p:attrName>ppt_x</p:attrName>
                                        </p:attrNameLst>
                                      </p:cBhvr>
                                      <p:tavLst>
                                        <p:tav tm="0">
                                          <p:val>
                                            <p:strVal val="ppt_x"/>
                                          </p:val>
                                        </p:tav>
                                        <p:tav tm="100000">
                                          <p:val>
                                            <p:strVal val="ppt_x"/>
                                          </p:val>
                                        </p:tav>
                                      </p:tavLst>
                                    </p:anim>
                                    <p:anim calcmode="lin" valueType="num">
                                      <p:cBhvr>
                                        <p:cTn id="40" dur="1000"/>
                                        <p:tgtEl>
                                          <p:spTgt spid="1026"/>
                                        </p:tgtEl>
                                        <p:attrNameLst>
                                          <p:attrName>ppt_y</p:attrName>
                                        </p:attrNameLst>
                                      </p:cBhvr>
                                      <p:tavLst>
                                        <p:tav tm="0">
                                          <p:val>
                                            <p:strVal val="ppt_y"/>
                                          </p:val>
                                        </p:tav>
                                        <p:tav tm="100000">
                                          <p:val>
                                            <p:strVal val="ppt_y+.1"/>
                                          </p:val>
                                        </p:tav>
                                      </p:tavLst>
                                    </p:anim>
                                    <p:set>
                                      <p:cBhvr>
                                        <p:cTn id="41" dur="1" fill="hold">
                                          <p:stCondLst>
                                            <p:cond delay="999"/>
                                          </p:stCondLst>
                                        </p:cTn>
                                        <p:tgtEl>
                                          <p:spTgt spid="102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fade">
                                      <p:cBhvr>
                                        <p:cTn id="46" dur="1000"/>
                                        <p:tgtEl>
                                          <p:spTgt spid="3">
                                            <p:txEl>
                                              <p:pRg st="2" end="2"/>
                                            </p:txEl>
                                          </p:spTgt>
                                        </p:tgtEl>
                                      </p:cBhvr>
                                    </p:animEffect>
                                    <p:anim calcmode="lin" valueType="num">
                                      <p:cBhvr>
                                        <p:cTn id="4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027"/>
                                        </p:tgtEl>
                                        <p:attrNameLst>
                                          <p:attrName>style.visibility</p:attrName>
                                        </p:attrNameLst>
                                      </p:cBhvr>
                                      <p:to>
                                        <p:strVal val="visible"/>
                                      </p:to>
                                    </p:set>
                                    <p:animEffect transition="in" filter="fade">
                                      <p:cBhvr>
                                        <p:cTn id="51" dur="1000"/>
                                        <p:tgtEl>
                                          <p:spTgt spid="1027"/>
                                        </p:tgtEl>
                                      </p:cBhvr>
                                    </p:animEffect>
                                    <p:anim calcmode="lin" valueType="num">
                                      <p:cBhvr>
                                        <p:cTn id="52" dur="1000" fill="hold"/>
                                        <p:tgtEl>
                                          <p:spTgt spid="1027"/>
                                        </p:tgtEl>
                                        <p:attrNameLst>
                                          <p:attrName>ppt_x</p:attrName>
                                        </p:attrNameLst>
                                      </p:cBhvr>
                                      <p:tavLst>
                                        <p:tav tm="0">
                                          <p:val>
                                            <p:strVal val="#ppt_x"/>
                                          </p:val>
                                        </p:tav>
                                        <p:tav tm="100000">
                                          <p:val>
                                            <p:strVal val="#ppt_x"/>
                                          </p:val>
                                        </p:tav>
                                      </p:tavLst>
                                    </p:anim>
                                    <p:anim calcmode="lin" valueType="num">
                                      <p:cBhvr>
                                        <p:cTn id="53" dur="1000" fill="hold"/>
                                        <p:tgtEl>
                                          <p:spTgt spid="102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028"/>
                                        </p:tgtEl>
                                        <p:attrNameLst>
                                          <p:attrName>style.visibility</p:attrName>
                                        </p:attrNameLst>
                                      </p:cBhvr>
                                      <p:to>
                                        <p:strVal val="visible"/>
                                      </p:to>
                                    </p:set>
                                    <p:animEffect transition="in" filter="fade">
                                      <p:cBhvr>
                                        <p:cTn id="56" dur="1000"/>
                                        <p:tgtEl>
                                          <p:spTgt spid="1028"/>
                                        </p:tgtEl>
                                      </p:cBhvr>
                                    </p:animEffect>
                                    <p:anim calcmode="lin" valueType="num">
                                      <p:cBhvr>
                                        <p:cTn id="57" dur="1000" fill="hold"/>
                                        <p:tgtEl>
                                          <p:spTgt spid="1028"/>
                                        </p:tgtEl>
                                        <p:attrNameLst>
                                          <p:attrName>ppt_x</p:attrName>
                                        </p:attrNameLst>
                                      </p:cBhvr>
                                      <p:tavLst>
                                        <p:tav tm="0">
                                          <p:val>
                                            <p:strVal val="#ppt_x"/>
                                          </p:val>
                                        </p:tav>
                                        <p:tav tm="100000">
                                          <p:val>
                                            <p:strVal val="#ppt_x"/>
                                          </p:val>
                                        </p:tav>
                                      </p:tavLst>
                                    </p:anim>
                                    <p:anim calcmode="lin" valueType="num">
                                      <p:cBhvr>
                                        <p:cTn id="58"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xit" presetSubtype="0" fill="hold" nodeType="clickEffect">
                                  <p:stCondLst>
                                    <p:cond delay="0"/>
                                  </p:stCondLst>
                                  <p:childTnLst>
                                    <p:animEffect transition="out" filter="fade">
                                      <p:cBhvr>
                                        <p:cTn id="62" dur="1000"/>
                                        <p:tgtEl>
                                          <p:spTgt spid="3">
                                            <p:txEl>
                                              <p:pRg st="2" end="2"/>
                                            </p:txEl>
                                          </p:spTgt>
                                        </p:tgtEl>
                                      </p:cBhvr>
                                    </p:animEffect>
                                    <p:anim calcmode="lin" valueType="num">
                                      <p:cBhvr>
                                        <p:cTn id="63" dur="1000"/>
                                        <p:tgtEl>
                                          <p:spTgt spid="3">
                                            <p:txEl>
                                              <p:pRg st="2" end="2"/>
                                            </p:txEl>
                                          </p:spTgt>
                                        </p:tgtEl>
                                        <p:attrNameLst>
                                          <p:attrName>ppt_x</p:attrName>
                                        </p:attrNameLst>
                                      </p:cBhvr>
                                      <p:tavLst>
                                        <p:tav tm="0">
                                          <p:val>
                                            <p:strVal val="ppt_x"/>
                                          </p:val>
                                        </p:tav>
                                        <p:tav tm="100000">
                                          <p:val>
                                            <p:strVal val="ppt_x"/>
                                          </p:val>
                                        </p:tav>
                                      </p:tavLst>
                                    </p:anim>
                                    <p:anim calcmode="lin" valueType="num">
                                      <p:cBhvr>
                                        <p:cTn id="64" dur="1000"/>
                                        <p:tgtEl>
                                          <p:spTgt spid="3">
                                            <p:txEl>
                                              <p:pRg st="2" end="2"/>
                                            </p:txEl>
                                          </p:spTgt>
                                        </p:tgtEl>
                                        <p:attrNameLst>
                                          <p:attrName>ppt_y</p:attrName>
                                        </p:attrNameLst>
                                      </p:cBhvr>
                                      <p:tavLst>
                                        <p:tav tm="0">
                                          <p:val>
                                            <p:strVal val="ppt_y"/>
                                          </p:val>
                                        </p:tav>
                                        <p:tav tm="100000">
                                          <p:val>
                                            <p:strVal val="ppt_y+.1"/>
                                          </p:val>
                                        </p:tav>
                                      </p:tavLst>
                                    </p:anim>
                                    <p:set>
                                      <p:cBhvr>
                                        <p:cTn id="65" dur="1" fill="hold">
                                          <p:stCondLst>
                                            <p:cond delay="999"/>
                                          </p:stCondLst>
                                        </p:cTn>
                                        <p:tgtEl>
                                          <p:spTgt spid="3">
                                            <p:txEl>
                                              <p:pRg st="2" end="2"/>
                                            </p:txEl>
                                          </p:spTgt>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42" presetClass="exit" presetSubtype="0" fill="hold" nodeType="clickEffect">
                                  <p:stCondLst>
                                    <p:cond delay="0"/>
                                  </p:stCondLst>
                                  <p:childTnLst>
                                    <p:animEffect transition="out" filter="fade">
                                      <p:cBhvr>
                                        <p:cTn id="69" dur="1000"/>
                                        <p:tgtEl>
                                          <p:spTgt spid="1027"/>
                                        </p:tgtEl>
                                      </p:cBhvr>
                                    </p:animEffect>
                                    <p:anim calcmode="lin" valueType="num">
                                      <p:cBhvr>
                                        <p:cTn id="70" dur="1000"/>
                                        <p:tgtEl>
                                          <p:spTgt spid="1027"/>
                                        </p:tgtEl>
                                        <p:attrNameLst>
                                          <p:attrName>ppt_x</p:attrName>
                                        </p:attrNameLst>
                                      </p:cBhvr>
                                      <p:tavLst>
                                        <p:tav tm="0">
                                          <p:val>
                                            <p:strVal val="ppt_x"/>
                                          </p:val>
                                        </p:tav>
                                        <p:tav tm="100000">
                                          <p:val>
                                            <p:strVal val="ppt_x"/>
                                          </p:val>
                                        </p:tav>
                                      </p:tavLst>
                                    </p:anim>
                                    <p:anim calcmode="lin" valueType="num">
                                      <p:cBhvr>
                                        <p:cTn id="71" dur="1000"/>
                                        <p:tgtEl>
                                          <p:spTgt spid="1027"/>
                                        </p:tgtEl>
                                        <p:attrNameLst>
                                          <p:attrName>ppt_y</p:attrName>
                                        </p:attrNameLst>
                                      </p:cBhvr>
                                      <p:tavLst>
                                        <p:tav tm="0">
                                          <p:val>
                                            <p:strVal val="ppt_y"/>
                                          </p:val>
                                        </p:tav>
                                        <p:tav tm="100000">
                                          <p:val>
                                            <p:strVal val="ppt_y+.1"/>
                                          </p:val>
                                        </p:tav>
                                      </p:tavLst>
                                    </p:anim>
                                    <p:set>
                                      <p:cBhvr>
                                        <p:cTn id="72" dur="1" fill="hold">
                                          <p:stCondLst>
                                            <p:cond delay="999"/>
                                          </p:stCondLst>
                                        </p:cTn>
                                        <p:tgtEl>
                                          <p:spTgt spid="1027"/>
                                        </p:tgtEl>
                                        <p:attrNameLst>
                                          <p:attrName>style.visibility</p:attrName>
                                        </p:attrNameLst>
                                      </p:cBhvr>
                                      <p:to>
                                        <p:strVal val="hidden"/>
                                      </p:to>
                                    </p:set>
                                  </p:childTnLst>
                                </p:cTn>
                              </p:par>
                              <p:par>
                                <p:cTn id="73" presetID="42" presetClass="exit" presetSubtype="0" fill="hold" nodeType="withEffect">
                                  <p:stCondLst>
                                    <p:cond delay="0"/>
                                  </p:stCondLst>
                                  <p:childTnLst>
                                    <p:animEffect transition="out" filter="fade">
                                      <p:cBhvr>
                                        <p:cTn id="74" dur="1000"/>
                                        <p:tgtEl>
                                          <p:spTgt spid="1028"/>
                                        </p:tgtEl>
                                      </p:cBhvr>
                                    </p:animEffect>
                                    <p:anim calcmode="lin" valueType="num">
                                      <p:cBhvr>
                                        <p:cTn id="75" dur="1000"/>
                                        <p:tgtEl>
                                          <p:spTgt spid="1028"/>
                                        </p:tgtEl>
                                        <p:attrNameLst>
                                          <p:attrName>ppt_x</p:attrName>
                                        </p:attrNameLst>
                                      </p:cBhvr>
                                      <p:tavLst>
                                        <p:tav tm="0">
                                          <p:val>
                                            <p:strVal val="ppt_x"/>
                                          </p:val>
                                        </p:tav>
                                        <p:tav tm="100000">
                                          <p:val>
                                            <p:strVal val="ppt_x"/>
                                          </p:val>
                                        </p:tav>
                                      </p:tavLst>
                                    </p:anim>
                                    <p:anim calcmode="lin" valueType="num">
                                      <p:cBhvr>
                                        <p:cTn id="76" dur="1000"/>
                                        <p:tgtEl>
                                          <p:spTgt spid="1028"/>
                                        </p:tgtEl>
                                        <p:attrNameLst>
                                          <p:attrName>ppt_y</p:attrName>
                                        </p:attrNameLst>
                                      </p:cBhvr>
                                      <p:tavLst>
                                        <p:tav tm="0">
                                          <p:val>
                                            <p:strVal val="ppt_y"/>
                                          </p:val>
                                        </p:tav>
                                        <p:tav tm="100000">
                                          <p:val>
                                            <p:strVal val="ppt_y+.1"/>
                                          </p:val>
                                        </p:tav>
                                      </p:tavLst>
                                    </p:anim>
                                    <p:set>
                                      <p:cBhvr>
                                        <p:cTn id="77" dur="1" fill="hold">
                                          <p:stCondLst>
                                            <p:cond delay="999"/>
                                          </p:stCondLst>
                                        </p:cTn>
                                        <p:tgtEl>
                                          <p:spTgt spid="1028"/>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3">
                                            <p:txEl>
                                              <p:pRg st="3" end="3"/>
                                            </p:txEl>
                                          </p:spTgt>
                                        </p:tgtEl>
                                        <p:attrNameLst>
                                          <p:attrName>style.visibility</p:attrName>
                                        </p:attrNameLst>
                                      </p:cBhvr>
                                      <p:to>
                                        <p:strVal val="visible"/>
                                      </p:to>
                                    </p:set>
                                    <p:animEffect transition="in" filter="fade">
                                      <p:cBhvr>
                                        <p:cTn id="82" dur="1000"/>
                                        <p:tgtEl>
                                          <p:spTgt spid="3">
                                            <p:txEl>
                                              <p:pRg st="3" end="3"/>
                                            </p:txEl>
                                          </p:spTgt>
                                        </p:tgtEl>
                                      </p:cBhvr>
                                    </p:animEffect>
                                    <p:anim calcmode="lin" valueType="num">
                                      <p:cBhvr>
                                        <p:cTn id="8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1029"/>
                                        </p:tgtEl>
                                        <p:attrNameLst>
                                          <p:attrName>style.visibility</p:attrName>
                                        </p:attrNameLst>
                                      </p:cBhvr>
                                      <p:to>
                                        <p:strVal val="visible"/>
                                      </p:to>
                                    </p:set>
                                    <p:animEffect transition="in" filter="fade">
                                      <p:cBhvr>
                                        <p:cTn id="87" dur="1000"/>
                                        <p:tgtEl>
                                          <p:spTgt spid="1029"/>
                                        </p:tgtEl>
                                      </p:cBhvr>
                                    </p:animEffect>
                                    <p:anim calcmode="lin" valueType="num">
                                      <p:cBhvr>
                                        <p:cTn id="88" dur="1000" fill="hold"/>
                                        <p:tgtEl>
                                          <p:spTgt spid="1029"/>
                                        </p:tgtEl>
                                        <p:attrNameLst>
                                          <p:attrName>ppt_x</p:attrName>
                                        </p:attrNameLst>
                                      </p:cBhvr>
                                      <p:tavLst>
                                        <p:tav tm="0">
                                          <p:val>
                                            <p:strVal val="#ppt_x"/>
                                          </p:val>
                                        </p:tav>
                                        <p:tav tm="100000">
                                          <p:val>
                                            <p:strVal val="#ppt_x"/>
                                          </p:val>
                                        </p:tav>
                                      </p:tavLst>
                                    </p:anim>
                                    <p:anim calcmode="lin" valueType="num">
                                      <p:cBhvr>
                                        <p:cTn id="89"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xit" presetSubtype="0" fill="hold" nodeType="clickEffect">
                                  <p:stCondLst>
                                    <p:cond delay="0"/>
                                  </p:stCondLst>
                                  <p:childTnLst>
                                    <p:animEffect transition="out" filter="fade">
                                      <p:cBhvr>
                                        <p:cTn id="93" dur="1000"/>
                                        <p:tgtEl>
                                          <p:spTgt spid="3">
                                            <p:txEl>
                                              <p:pRg st="3" end="3"/>
                                            </p:txEl>
                                          </p:spTgt>
                                        </p:tgtEl>
                                      </p:cBhvr>
                                    </p:animEffect>
                                    <p:anim calcmode="lin" valueType="num">
                                      <p:cBhvr>
                                        <p:cTn id="94" dur="1000"/>
                                        <p:tgtEl>
                                          <p:spTgt spid="3">
                                            <p:txEl>
                                              <p:pRg st="3" end="3"/>
                                            </p:txEl>
                                          </p:spTgt>
                                        </p:tgtEl>
                                        <p:attrNameLst>
                                          <p:attrName>ppt_x</p:attrName>
                                        </p:attrNameLst>
                                      </p:cBhvr>
                                      <p:tavLst>
                                        <p:tav tm="0">
                                          <p:val>
                                            <p:strVal val="ppt_x"/>
                                          </p:val>
                                        </p:tav>
                                        <p:tav tm="100000">
                                          <p:val>
                                            <p:strVal val="ppt_x"/>
                                          </p:val>
                                        </p:tav>
                                      </p:tavLst>
                                    </p:anim>
                                    <p:anim calcmode="lin" valueType="num">
                                      <p:cBhvr>
                                        <p:cTn id="95" dur="1000"/>
                                        <p:tgtEl>
                                          <p:spTgt spid="3">
                                            <p:txEl>
                                              <p:pRg st="3" end="3"/>
                                            </p:txEl>
                                          </p:spTgt>
                                        </p:tgtEl>
                                        <p:attrNameLst>
                                          <p:attrName>ppt_y</p:attrName>
                                        </p:attrNameLst>
                                      </p:cBhvr>
                                      <p:tavLst>
                                        <p:tav tm="0">
                                          <p:val>
                                            <p:strVal val="ppt_y"/>
                                          </p:val>
                                        </p:tav>
                                        <p:tav tm="100000">
                                          <p:val>
                                            <p:strVal val="ppt_y+.1"/>
                                          </p:val>
                                        </p:tav>
                                      </p:tavLst>
                                    </p:anim>
                                    <p:set>
                                      <p:cBhvr>
                                        <p:cTn id="96" dur="1" fill="hold">
                                          <p:stCondLst>
                                            <p:cond delay="999"/>
                                          </p:stCondLst>
                                        </p:cTn>
                                        <p:tgtEl>
                                          <p:spTgt spid="3">
                                            <p:txEl>
                                              <p:pRg st="3" end="3"/>
                                            </p:txEl>
                                          </p:spTgt>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42" presetClass="exit" presetSubtype="0" fill="hold" nodeType="clickEffect">
                                  <p:stCondLst>
                                    <p:cond delay="0"/>
                                  </p:stCondLst>
                                  <p:childTnLst>
                                    <p:animEffect transition="out" filter="fade">
                                      <p:cBhvr>
                                        <p:cTn id="100" dur="1000"/>
                                        <p:tgtEl>
                                          <p:spTgt spid="1029"/>
                                        </p:tgtEl>
                                      </p:cBhvr>
                                    </p:animEffect>
                                    <p:anim calcmode="lin" valueType="num">
                                      <p:cBhvr>
                                        <p:cTn id="101" dur="1000"/>
                                        <p:tgtEl>
                                          <p:spTgt spid="1029"/>
                                        </p:tgtEl>
                                        <p:attrNameLst>
                                          <p:attrName>ppt_x</p:attrName>
                                        </p:attrNameLst>
                                      </p:cBhvr>
                                      <p:tavLst>
                                        <p:tav tm="0">
                                          <p:val>
                                            <p:strVal val="ppt_x"/>
                                          </p:val>
                                        </p:tav>
                                        <p:tav tm="100000">
                                          <p:val>
                                            <p:strVal val="ppt_x"/>
                                          </p:val>
                                        </p:tav>
                                      </p:tavLst>
                                    </p:anim>
                                    <p:anim calcmode="lin" valueType="num">
                                      <p:cBhvr>
                                        <p:cTn id="102" dur="1000"/>
                                        <p:tgtEl>
                                          <p:spTgt spid="1029"/>
                                        </p:tgtEl>
                                        <p:attrNameLst>
                                          <p:attrName>ppt_y</p:attrName>
                                        </p:attrNameLst>
                                      </p:cBhvr>
                                      <p:tavLst>
                                        <p:tav tm="0">
                                          <p:val>
                                            <p:strVal val="ppt_y"/>
                                          </p:val>
                                        </p:tav>
                                        <p:tav tm="100000">
                                          <p:val>
                                            <p:strVal val="ppt_y+.1"/>
                                          </p:val>
                                        </p:tav>
                                      </p:tavLst>
                                    </p:anim>
                                    <p:set>
                                      <p:cBhvr>
                                        <p:cTn id="103" dur="1" fill="hold">
                                          <p:stCondLst>
                                            <p:cond delay="999"/>
                                          </p:stCondLst>
                                        </p:cTn>
                                        <p:tgtEl>
                                          <p:spTgt spid="1029"/>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nodeType="clickEffect">
                                  <p:stCondLst>
                                    <p:cond delay="0"/>
                                  </p:stCondLst>
                                  <p:childTnLst>
                                    <p:set>
                                      <p:cBhvr>
                                        <p:cTn id="107" dur="1" fill="hold">
                                          <p:stCondLst>
                                            <p:cond delay="0"/>
                                          </p:stCondLst>
                                        </p:cTn>
                                        <p:tgtEl>
                                          <p:spTgt spid="3">
                                            <p:txEl>
                                              <p:pRg st="5" end="5"/>
                                            </p:txEl>
                                          </p:spTgt>
                                        </p:tgtEl>
                                        <p:attrNameLst>
                                          <p:attrName>style.visibility</p:attrName>
                                        </p:attrNameLst>
                                      </p:cBhvr>
                                      <p:to>
                                        <p:strVal val="visible"/>
                                      </p:to>
                                    </p:set>
                                    <p:animEffect transition="in" filter="fade">
                                      <p:cBhvr>
                                        <p:cTn id="108" dur="1000"/>
                                        <p:tgtEl>
                                          <p:spTgt spid="3">
                                            <p:txEl>
                                              <p:pRg st="5" end="5"/>
                                            </p:txEl>
                                          </p:spTgt>
                                        </p:tgtEl>
                                      </p:cBhvr>
                                    </p:animEffect>
                                    <p:anim calcmode="lin" valueType="num">
                                      <p:cBhvr>
                                        <p:cTn id="10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1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0"/>
                                  </p:stCondLst>
                                  <p:childTnLst>
                                    <p:set>
                                      <p:cBhvr>
                                        <p:cTn id="112" dur="1" fill="hold">
                                          <p:stCondLst>
                                            <p:cond delay="0"/>
                                          </p:stCondLst>
                                        </p:cTn>
                                        <p:tgtEl>
                                          <p:spTgt spid="1030"/>
                                        </p:tgtEl>
                                        <p:attrNameLst>
                                          <p:attrName>style.visibility</p:attrName>
                                        </p:attrNameLst>
                                      </p:cBhvr>
                                      <p:to>
                                        <p:strVal val="visible"/>
                                      </p:to>
                                    </p:set>
                                    <p:animEffect transition="in" filter="fade">
                                      <p:cBhvr>
                                        <p:cTn id="113" dur="1000"/>
                                        <p:tgtEl>
                                          <p:spTgt spid="1030"/>
                                        </p:tgtEl>
                                      </p:cBhvr>
                                    </p:animEffect>
                                    <p:anim calcmode="lin" valueType="num">
                                      <p:cBhvr>
                                        <p:cTn id="114" dur="1000" fill="hold"/>
                                        <p:tgtEl>
                                          <p:spTgt spid="1030"/>
                                        </p:tgtEl>
                                        <p:attrNameLst>
                                          <p:attrName>ppt_x</p:attrName>
                                        </p:attrNameLst>
                                      </p:cBhvr>
                                      <p:tavLst>
                                        <p:tav tm="0">
                                          <p:val>
                                            <p:strVal val="#ppt_x"/>
                                          </p:val>
                                        </p:tav>
                                        <p:tav tm="100000">
                                          <p:val>
                                            <p:strVal val="#ppt_x"/>
                                          </p:val>
                                        </p:tav>
                                      </p:tavLst>
                                    </p:anim>
                                    <p:anim calcmode="lin" valueType="num">
                                      <p:cBhvr>
                                        <p:cTn id="115"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xit" presetSubtype="0" fill="hold" nodeType="clickEffect">
                                  <p:stCondLst>
                                    <p:cond delay="0"/>
                                  </p:stCondLst>
                                  <p:childTnLst>
                                    <p:animEffect transition="out" filter="fade">
                                      <p:cBhvr>
                                        <p:cTn id="119" dur="1000"/>
                                        <p:tgtEl>
                                          <p:spTgt spid="3">
                                            <p:txEl>
                                              <p:pRg st="5" end="5"/>
                                            </p:txEl>
                                          </p:spTgt>
                                        </p:tgtEl>
                                      </p:cBhvr>
                                    </p:animEffect>
                                    <p:anim calcmode="lin" valueType="num">
                                      <p:cBhvr>
                                        <p:cTn id="120" dur="1000"/>
                                        <p:tgtEl>
                                          <p:spTgt spid="3">
                                            <p:txEl>
                                              <p:pRg st="5" end="5"/>
                                            </p:txEl>
                                          </p:spTgt>
                                        </p:tgtEl>
                                        <p:attrNameLst>
                                          <p:attrName>ppt_x</p:attrName>
                                        </p:attrNameLst>
                                      </p:cBhvr>
                                      <p:tavLst>
                                        <p:tav tm="0">
                                          <p:val>
                                            <p:strVal val="ppt_x"/>
                                          </p:val>
                                        </p:tav>
                                        <p:tav tm="100000">
                                          <p:val>
                                            <p:strVal val="ppt_x"/>
                                          </p:val>
                                        </p:tav>
                                      </p:tavLst>
                                    </p:anim>
                                    <p:anim calcmode="lin" valueType="num">
                                      <p:cBhvr>
                                        <p:cTn id="121" dur="1000"/>
                                        <p:tgtEl>
                                          <p:spTgt spid="3">
                                            <p:txEl>
                                              <p:pRg st="5" end="5"/>
                                            </p:txEl>
                                          </p:spTgt>
                                        </p:tgtEl>
                                        <p:attrNameLst>
                                          <p:attrName>ppt_y</p:attrName>
                                        </p:attrNameLst>
                                      </p:cBhvr>
                                      <p:tavLst>
                                        <p:tav tm="0">
                                          <p:val>
                                            <p:strVal val="ppt_y"/>
                                          </p:val>
                                        </p:tav>
                                        <p:tav tm="100000">
                                          <p:val>
                                            <p:strVal val="ppt_y+.1"/>
                                          </p:val>
                                        </p:tav>
                                      </p:tavLst>
                                    </p:anim>
                                    <p:set>
                                      <p:cBhvr>
                                        <p:cTn id="122" dur="1" fill="hold">
                                          <p:stCondLst>
                                            <p:cond delay="999"/>
                                          </p:stCondLst>
                                        </p:cTn>
                                        <p:tgtEl>
                                          <p:spTgt spid="3">
                                            <p:txEl>
                                              <p:pRg st="5" end="5"/>
                                            </p:txEl>
                                          </p:spTgt>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42" presetClass="exit" presetSubtype="0" fill="hold" nodeType="clickEffect">
                                  <p:stCondLst>
                                    <p:cond delay="0"/>
                                  </p:stCondLst>
                                  <p:childTnLst>
                                    <p:animEffect transition="out" filter="fade">
                                      <p:cBhvr>
                                        <p:cTn id="126" dur="1000"/>
                                        <p:tgtEl>
                                          <p:spTgt spid="1030"/>
                                        </p:tgtEl>
                                      </p:cBhvr>
                                    </p:animEffect>
                                    <p:anim calcmode="lin" valueType="num">
                                      <p:cBhvr>
                                        <p:cTn id="127" dur="1000"/>
                                        <p:tgtEl>
                                          <p:spTgt spid="1030"/>
                                        </p:tgtEl>
                                        <p:attrNameLst>
                                          <p:attrName>ppt_x</p:attrName>
                                        </p:attrNameLst>
                                      </p:cBhvr>
                                      <p:tavLst>
                                        <p:tav tm="0">
                                          <p:val>
                                            <p:strVal val="ppt_x"/>
                                          </p:val>
                                        </p:tav>
                                        <p:tav tm="100000">
                                          <p:val>
                                            <p:strVal val="ppt_x"/>
                                          </p:val>
                                        </p:tav>
                                      </p:tavLst>
                                    </p:anim>
                                    <p:anim calcmode="lin" valueType="num">
                                      <p:cBhvr>
                                        <p:cTn id="128" dur="1000"/>
                                        <p:tgtEl>
                                          <p:spTgt spid="1030"/>
                                        </p:tgtEl>
                                        <p:attrNameLst>
                                          <p:attrName>ppt_y</p:attrName>
                                        </p:attrNameLst>
                                      </p:cBhvr>
                                      <p:tavLst>
                                        <p:tav tm="0">
                                          <p:val>
                                            <p:strVal val="ppt_y"/>
                                          </p:val>
                                        </p:tav>
                                        <p:tav tm="100000">
                                          <p:val>
                                            <p:strVal val="ppt_y+.1"/>
                                          </p:val>
                                        </p:tav>
                                      </p:tavLst>
                                    </p:anim>
                                    <p:set>
                                      <p:cBhvr>
                                        <p:cTn id="129" dur="1" fill="hold">
                                          <p:stCondLst>
                                            <p:cond delay="999"/>
                                          </p:stCondLst>
                                        </p:cTn>
                                        <p:tgtEl>
                                          <p:spTgt spid="10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0"/>
            <a:ext cx="7467600" cy="1143000"/>
          </a:xfrm>
        </p:spPr>
        <p:txBody>
          <a:bodyPr/>
          <a:lstStyle/>
          <a:p>
            <a:r>
              <a:rPr lang="en-US" dirty="0" smtClean="0">
                <a:solidFill>
                  <a:schemeClr val="accent1"/>
                </a:solidFill>
              </a:rPr>
              <a:t>Morphology</a:t>
            </a:r>
            <a:endParaRPr lang="ar-SA" dirty="0">
              <a:solidFill>
                <a:schemeClr val="accent1"/>
              </a:solidFill>
            </a:endParaRPr>
          </a:p>
        </p:txBody>
      </p:sp>
      <p:sp>
        <p:nvSpPr>
          <p:cNvPr id="3" name="عنصر نائب للمحتوى 2"/>
          <p:cNvSpPr>
            <a:spLocks noGrp="1"/>
          </p:cNvSpPr>
          <p:nvPr>
            <p:ph sz="quarter" idx="1"/>
          </p:nvPr>
        </p:nvSpPr>
        <p:spPr>
          <a:xfrm>
            <a:off x="381000" y="1219200"/>
            <a:ext cx="8229600" cy="4713387"/>
          </a:xfrm>
        </p:spPr>
        <p:txBody>
          <a:bodyPr>
            <a:noAutofit/>
          </a:bodyPr>
          <a:lstStyle/>
          <a:p>
            <a:pPr algn="l"/>
            <a:r>
              <a:rPr lang="en-US" sz="1400" b="1" dirty="0" smtClean="0">
                <a:solidFill>
                  <a:srgbClr val="00B050"/>
                </a:solidFill>
              </a:rPr>
              <a:t>Presentation</a:t>
            </a:r>
          </a:p>
          <a:p>
            <a:pPr algn="l"/>
            <a:r>
              <a:rPr lang="en-US" sz="1800" dirty="0" smtClean="0"/>
              <a:t>The patient has injured his upper arm, usually by sleeping with his arm over the back of a chair, and now presents holding the affected hand and wrist with his good hand, complaining of decreased or absent sensation on the radial and dorsal side of his hand and wrist, and of inability to extend his wrist, thumb and finger joints. With the hand </a:t>
            </a:r>
            <a:r>
              <a:rPr lang="en-US" sz="1800" dirty="0" err="1" smtClean="0"/>
              <a:t>supinated</a:t>
            </a:r>
            <a:r>
              <a:rPr lang="en-US" sz="1800" dirty="0" smtClean="0"/>
              <a:t> (palm up) and the extensors aided by gravity, hand function may appear normal, but when the hand is </a:t>
            </a:r>
            <a:r>
              <a:rPr lang="en-US" sz="1800" dirty="0" err="1" smtClean="0"/>
              <a:t>pronated</a:t>
            </a:r>
            <a:r>
              <a:rPr lang="en-US" sz="1800" dirty="0" smtClean="0"/>
              <a:t> (palm down) the wrist and hand will drop. </a:t>
            </a:r>
          </a:p>
          <a:p>
            <a:pPr algn="l"/>
            <a:r>
              <a:rPr lang="en-US" sz="1800" b="1" dirty="0" smtClean="0">
                <a:solidFill>
                  <a:srgbClr val="00B050"/>
                </a:solidFill>
              </a:rPr>
              <a:t>What to do:</a:t>
            </a:r>
          </a:p>
          <a:p>
            <a:pPr algn="l"/>
            <a:r>
              <a:rPr lang="en-US" sz="1800" dirty="0" smtClean="0"/>
              <a:t>Look for associated injuries. This sort of nerve injury may be associated with cervical spine fracture, injury to the brachial plexus in the </a:t>
            </a:r>
            <a:r>
              <a:rPr lang="en-US" sz="1800" dirty="0" err="1" smtClean="0"/>
              <a:t>axilla</a:t>
            </a:r>
            <a:r>
              <a:rPr lang="en-US" sz="1800" dirty="0" smtClean="0"/>
              <a:t>, or fracture of the </a:t>
            </a:r>
            <a:r>
              <a:rPr lang="en-US" sz="1800" dirty="0" err="1" smtClean="0"/>
              <a:t>humerus</a:t>
            </a:r>
            <a:r>
              <a:rPr lang="en-US" sz="1800" smtClean="0"/>
              <a:t>. </a:t>
            </a:r>
            <a:endParaRPr lang="en-US" sz="18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4800" y="1186938"/>
            <a:ext cx="8305800" cy="4893647"/>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accent1"/>
                </a:solidFill>
                <a:effectLst/>
                <a:latin typeface="Baskerville Old Face" pitchFamily="18" charset="0"/>
                <a:ea typeface="Times New Roman" pitchFamily="18" charset="0"/>
                <a:cs typeface="Arial" pitchFamily="34" charset="0"/>
              </a:rPr>
              <a:t>Symptoms of an Injury to the Radial Nerve</a:t>
            </a:r>
            <a:endParaRPr kumimoji="0" lang="en-US" sz="2800" b="1" i="0" u="none" strike="noStrike" cap="none" normalizeH="0" baseline="0" dirty="0" smtClean="0">
              <a:ln>
                <a:noFill/>
              </a:ln>
              <a:solidFill>
                <a:schemeClr val="tx1"/>
              </a:solidFill>
              <a:effectLst/>
              <a:latin typeface="Baskerville Old Face" pitchFamily="18"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Baskerville Old Face" pitchFamily="18" charset="0"/>
                <a:ea typeface="Times New Roman" pitchFamily="18" charset="0"/>
                <a:cs typeface="Arial" pitchFamily="34" charset="0"/>
              </a:rPr>
              <a:t> </a:t>
            </a:r>
            <a:endParaRPr kumimoji="0" lang="en-US" sz="2400" b="1" i="0" u="none" strike="noStrike" cap="none" normalizeH="0" baseline="0" dirty="0" smtClean="0">
              <a:ln>
                <a:noFill/>
              </a:ln>
              <a:solidFill>
                <a:schemeClr val="tx1"/>
              </a:solidFill>
              <a:effectLst/>
              <a:latin typeface="Baskerville Old Face"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sng" strike="noStrike" cap="none" normalizeH="0" baseline="0" dirty="0" smtClean="0">
                <a:ln>
                  <a:noFill/>
                </a:ln>
                <a:solidFill>
                  <a:schemeClr val="tx1"/>
                </a:solidFill>
                <a:effectLst/>
                <a:latin typeface="Baskerville Old Face" pitchFamily="18" charset="0"/>
                <a:ea typeface="Times New Roman" pitchFamily="18" charset="0"/>
                <a:cs typeface="Arial" pitchFamily="34" charset="0"/>
              </a:rPr>
              <a:t>Symptoms may include: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askerville Old Fac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Arial" pitchFamily="34" charset="0"/>
              </a:rPr>
              <a:t>sharp or burning pain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Arial" pitchFamily="34" charset="0"/>
              </a:rPr>
              <a:t>numbness or tingling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Arial" pitchFamily="34" charset="0"/>
              </a:rPr>
              <a:t>trouble straightening the arm</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Arial" pitchFamily="34" charset="0"/>
              </a:rPr>
              <a:t>trouble moving the wrist and fingers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Arial" pitchFamily="34" charset="0"/>
              </a:rPr>
              <a:t>“drooping” of the wrist and fingers (not being able to extend or </a:t>
            </a:r>
          </a:p>
          <a:p>
            <a:pPr marL="0" marR="0" lvl="0" indent="0" algn="l" defTabSz="914400" rtl="0" eaLnBrk="0" fontAlgn="base" latinLnBrk="0" hangingPunct="0">
              <a:lnSpc>
                <a:spcPct val="100000"/>
              </a:lnSpc>
              <a:spcBef>
                <a:spcPct val="0"/>
              </a:spcBef>
              <a:spcAft>
                <a:spcPct val="0"/>
              </a:spcAft>
              <a:buClrTx/>
              <a:buSzTx/>
              <a:tabLst/>
            </a:pPr>
            <a:r>
              <a:rPr lang="en-US" sz="2400" dirty="0">
                <a:latin typeface="Baskerville Old Face" pitchFamily="18" charset="0"/>
                <a:ea typeface="Calibri" pitchFamily="34" charset="0"/>
                <a:cs typeface="Arial" pitchFamily="34" charset="0"/>
              </a:rPr>
              <a:t> </a:t>
            </a:r>
            <a:r>
              <a:rPr lang="en-US" sz="2400" dirty="0" smtClean="0">
                <a:latin typeface="Baskerville Old Face" pitchFamily="18" charset="0"/>
                <a:ea typeface="Calibri" pitchFamily="34" charset="0"/>
                <a:cs typeface="Arial" pitchFamily="34" charset="0"/>
              </a:rPr>
              <a:t>  </a:t>
            </a: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Arial" pitchFamily="34" charset="0"/>
              </a:rPr>
              <a:t>straighten the wrist or fingers), also called “wrist drop”</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Arial" pitchFamily="34" charset="0"/>
              </a:rPr>
              <a:t>weakness in a hand grip</a:t>
            </a:r>
            <a:endParaRPr kumimoji="0" lang="en-US" sz="2400" b="0" i="0" u="none" strike="noStrike" cap="none" normalizeH="0" baseline="0" dirty="0" smtClean="0">
              <a:ln>
                <a:noFill/>
              </a:ln>
              <a:solidFill>
                <a:schemeClr val="tx1"/>
              </a:solidFill>
              <a:effectLst/>
              <a:latin typeface="Baskerville Old Fac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askerville Old Face" pitchFamily="18"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268343"/>
            <a:ext cx="7924800" cy="5201424"/>
          </a:xfrm>
          <a:prstGeom prst="rect">
            <a:avLst/>
          </a:prstGeom>
        </p:spPr>
        <p:txBody>
          <a:bodyPr wrap="square">
            <a:spAutoFit/>
          </a:bodyPr>
          <a:lstStyle/>
          <a:p>
            <a:endParaRPr lang="en-US" sz="2000" dirty="0" smtClean="0">
              <a:solidFill>
                <a:srgbClr val="FF0000"/>
              </a:solidFill>
              <a:effectLst>
                <a:outerShdw blurRad="38100" dist="38100" dir="2700000" algn="tl">
                  <a:srgbClr val="000000">
                    <a:alpha val="43137"/>
                  </a:srgbClr>
                </a:outerShdw>
              </a:effectLst>
            </a:endParaRPr>
          </a:p>
          <a:p>
            <a:r>
              <a:rPr lang="en-US" sz="2400" dirty="0" smtClean="0">
                <a:effectLst>
                  <a:outerShdw blurRad="38100" dist="38100" dir="2700000" algn="tl">
                    <a:srgbClr val="000000">
                      <a:alpha val="43137"/>
                    </a:srgbClr>
                  </a:outerShdw>
                </a:effectLst>
              </a:rPr>
              <a:t>This neuropathy is produced by compression of the radial nerve as it spirals around the </a:t>
            </a:r>
            <a:r>
              <a:rPr lang="en-US" sz="2400" dirty="0" err="1" smtClean="0">
                <a:effectLst>
                  <a:outerShdw blurRad="38100" dist="38100" dir="2700000" algn="tl">
                    <a:srgbClr val="000000">
                      <a:alpha val="43137"/>
                    </a:srgbClr>
                  </a:outerShdw>
                </a:effectLst>
              </a:rPr>
              <a:t>humerus</a:t>
            </a:r>
            <a:r>
              <a:rPr lang="en-US" sz="2400" dirty="0" smtClean="0">
                <a:effectLst>
                  <a:outerShdw blurRad="38100" dist="38100" dir="2700000" algn="tl">
                    <a:srgbClr val="000000">
                      <a:alpha val="43137"/>
                    </a:srgbClr>
                  </a:outerShdw>
                </a:effectLst>
              </a:rPr>
              <a:t> . Most commonly it occurs when a person falls asleep, intoxicated, held up by his arm thrown over the back of a chair..</a:t>
            </a:r>
          </a:p>
          <a:p>
            <a:r>
              <a:rPr lang="en-US" sz="2400" dirty="0" smtClean="0">
                <a:effectLst>
                  <a:outerShdw blurRad="38100" dist="38100" dir="2700000" algn="tl">
                    <a:srgbClr val="000000">
                      <a:alpha val="43137"/>
                    </a:srgbClr>
                  </a:outerShdw>
                </a:effectLst>
              </a:rPr>
              <a:t>If the injury to the radial nerve is at the elbow or just below, there may be sparing of the wrist radial extensors as well as the radial nerve autonomous sensation. The deficient groups will be the wrist </a:t>
            </a:r>
            <a:r>
              <a:rPr lang="en-US" sz="2400" dirty="0" err="1" smtClean="0">
                <a:effectLst>
                  <a:outerShdw blurRad="38100" dist="38100" dir="2700000" algn="tl">
                    <a:srgbClr val="000000">
                      <a:alpha val="43137"/>
                    </a:srgbClr>
                  </a:outerShdw>
                </a:effectLst>
              </a:rPr>
              <a:t>ulnar</a:t>
            </a:r>
            <a:r>
              <a:rPr lang="en-US" sz="2400" dirty="0" smtClean="0">
                <a:effectLst>
                  <a:outerShdw blurRad="38100" dist="38100" dir="2700000" algn="tl">
                    <a:srgbClr val="000000">
                      <a:alpha val="43137"/>
                    </a:srgbClr>
                  </a:outerShdw>
                </a:effectLst>
              </a:rPr>
              <a:t> extensors as well as the </a:t>
            </a:r>
            <a:r>
              <a:rPr lang="en-US" sz="2400" dirty="0" err="1" smtClean="0">
                <a:effectLst>
                  <a:outerShdw blurRad="38100" dist="38100" dir="2700000" algn="tl">
                    <a:srgbClr val="000000">
                      <a:alpha val="43137"/>
                    </a:srgbClr>
                  </a:outerShdw>
                </a:effectLst>
              </a:rPr>
              <a:t>metacarpophalyngeal</a:t>
            </a:r>
            <a:r>
              <a:rPr lang="en-US" sz="2400" dirty="0" smtClean="0">
                <a:effectLst>
                  <a:outerShdw blurRad="38100" dist="38100" dir="2700000" algn="tl">
                    <a:srgbClr val="000000">
                      <a:alpha val="43137"/>
                    </a:srgbClr>
                  </a:outerShdw>
                </a:effectLst>
              </a:rPr>
              <a:t> extensors. A high radial palsy in the </a:t>
            </a:r>
            <a:r>
              <a:rPr lang="en-US" sz="2400" dirty="0" err="1" smtClean="0">
                <a:effectLst>
                  <a:outerShdw blurRad="38100" dist="38100" dir="2700000" algn="tl">
                    <a:srgbClr val="000000">
                      <a:alpha val="43137"/>
                    </a:srgbClr>
                  </a:outerShdw>
                </a:effectLst>
              </a:rPr>
              <a:t>axilla</a:t>
            </a:r>
            <a:r>
              <a:rPr lang="en-US" sz="2400" dirty="0" smtClean="0">
                <a:effectLst>
                  <a:outerShdw blurRad="38100" dist="38100" dir="2700000" algn="tl">
                    <a:srgbClr val="000000">
                      <a:alpha val="43137"/>
                    </a:srgbClr>
                  </a:outerShdw>
                </a:effectLst>
              </a:rPr>
              <a:t> will involve all of the radial nerve innervations, including the triceps. </a:t>
            </a:r>
            <a:endParaRPr lang="ar-SA" sz="2400" dirty="0">
              <a:effectLst>
                <a:outerShdw blurRad="38100" dist="38100" dir="2700000" algn="tl">
                  <a:srgbClr val="000000">
                    <a:alpha val="43137"/>
                  </a:srgbClr>
                </a:outerShdw>
              </a:effectLst>
            </a:endParaRPr>
          </a:p>
        </p:txBody>
      </p:sp>
      <p:sp>
        <p:nvSpPr>
          <p:cNvPr id="3" name="Rectangle 2"/>
          <p:cNvSpPr/>
          <p:nvPr/>
        </p:nvSpPr>
        <p:spPr>
          <a:xfrm>
            <a:off x="990600" y="914400"/>
            <a:ext cx="2555508" cy="707886"/>
          </a:xfrm>
          <a:prstGeom prst="rect">
            <a:avLst/>
          </a:prstGeom>
        </p:spPr>
        <p:txBody>
          <a:bodyPr wrap="none">
            <a:spAutoFit/>
          </a:bodyPr>
          <a:lstStyle/>
          <a:p>
            <a:r>
              <a:rPr lang="en-US" sz="4000" dirty="0" smtClean="0">
                <a:solidFill>
                  <a:schemeClr val="accent1"/>
                </a:solidFill>
              </a:rPr>
              <a:t>Prognosis</a:t>
            </a:r>
            <a:r>
              <a:rPr lang="en-US" i="1" dirty="0" smtClean="0">
                <a:solidFill>
                  <a:srgbClr val="FF0000"/>
                </a:solidFill>
              </a:rPr>
              <a:t>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838200"/>
            <a:ext cx="3004349" cy="707886"/>
          </a:xfrm>
          <a:prstGeom prst="rect">
            <a:avLst/>
          </a:prstGeom>
        </p:spPr>
        <p:txBody>
          <a:bodyPr wrap="none">
            <a:spAutoFit/>
          </a:bodyPr>
          <a:lstStyle/>
          <a:p>
            <a:r>
              <a:rPr lang="en-US" sz="4000" b="1" dirty="0" smtClean="0">
                <a:solidFill>
                  <a:schemeClr val="accent1"/>
                </a:solidFill>
              </a:rPr>
              <a:t>Treatment</a:t>
            </a:r>
            <a:endParaRPr lang="en-US" sz="4000" b="1" dirty="0">
              <a:solidFill>
                <a:schemeClr val="accent1"/>
              </a:solidFill>
            </a:endParaRPr>
          </a:p>
        </p:txBody>
      </p:sp>
      <p:sp>
        <p:nvSpPr>
          <p:cNvPr id="18433" name="Rectangle 1"/>
          <p:cNvSpPr>
            <a:spLocks noChangeArrowheads="1"/>
          </p:cNvSpPr>
          <p:nvPr/>
        </p:nvSpPr>
        <p:spPr bwMode="auto">
          <a:xfrm>
            <a:off x="381000" y="1674171"/>
            <a:ext cx="7772400" cy="4498627"/>
          </a:xfrm>
          <a:prstGeom prst="rect">
            <a:avLst/>
          </a:prstGeom>
          <a:noFill/>
          <a:ln w="9525">
            <a:noFill/>
            <a:miter lim="800000"/>
            <a:headEnd/>
            <a:tailEnd/>
          </a:ln>
          <a:effectLst/>
        </p:spPr>
        <p:txBody>
          <a:bodyPr vert="horz" wrap="square" lIns="0" tIns="12696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B050"/>
                </a:solidFill>
                <a:effectLst/>
                <a:latin typeface="Baskerville Old Face" pitchFamily="18" charset="0"/>
                <a:ea typeface="Times New Roman" pitchFamily="18" charset="0"/>
                <a:cs typeface="Times New Roman" pitchFamily="18" charset="0"/>
              </a:rPr>
              <a:t>First-Line Treatment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askerville Old Face"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sng" strike="noStrike" cap="none" normalizeH="0" baseline="0" dirty="0" smtClean="0">
                <a:ln>
                  <a:noFill/>
                </a:ln>
                <a:solidFill>
                  <a:schemeClr val="tx1"/>
                </a:solidFill>
                <a:effectLst/>
                <a:latin typeface="Baskerville Old Face" pitchFamily="18" charset="0"/>
                <a:ea typeface="Times New Roman" pitchFamily="18" charset="0"/>
                <a:cs typeface="Arial" pitchFamily="34" charset="0"/>
              </a:rPr>
              <a:t>Treatment options include</a:t>
            </a:r>
            <a:r>
              <a:rPr kumimoji="0" lang="en-US" sz="2400" b="1" i="0" u="sng" strike="noStrike" cap="none" normalizeH="0" baseline="0" dirty="0" smtClean="0">
                <a:ln>
                  <a:noFill/>
                </a:ln>
                <a:solidFill>
                  <a:schemeClr val="tx1"/>
                </a:solidFill>
                <a:effectLst/>
                <a:latin typeface="Baskerville Old Face" pitchFamily="18" charset="0"/>
                <a:ea typeface="Times New Roman" pitchFamily="18" charset="0"/>
                <a:cs typeface="Arial" pitchFamily="34" charset="0"/>
              </a:rPr>
              <a:t>: </a:t>
            </a:r>
            <a:endParaRPr kumimoji="0" lang="en-US" sz="1100" b="1" i="0" u="sng" strike="noStrike" cap="none" normalizeH="0" baseline="0" dirty="0" smtClean="0">
              <a:ln>
                <a:noFill/>
              </a:ln>
              <a:solidFill>
                <a:schemeClr val="tx1"/>
              </a:solidFill>
              <a:effectLst/>
              <a:latin typeface="Baskerville Old Fac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Baskerville Old Face" pitchFamily="18" charset="0"/>
                <a:ea typeface="Calibri" pitchFamily="34" charset="0"/>
                <a:cs typeface="Arial" pitchFamily="34" charset="0"/>
              </a:rPr>
              <a:t>pain medication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Baskerville Old Face" pitchFamily="18" charset="0"/>
                <a:ea typeface="Calibri" pitchFamily="34" charset="0"/>
                <a:cs typeface="Arial" pitchFamily="34" charset="0"/>
              </a:rPr>
              <a:t>steroid injections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Baskerville Old Face" pitchFamily="18" charset="0"/>
                <a:ea typeface="Calibri" pitchFamily="34" charset="0"/>
                <a:cs typeface="Arial" pitchFamily="34" charset="0"/>
              </a:rPr>
              <a:t>anesthetic creams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Baskerville Old Face" pitchFamily="18" charset="0"/>
                <a:ea typeface="Calibri" pitchFamily="34" charset="0"/>
                <a:cs typeface="Arial" pitchFamily="34" charset="0"/>
              </a:rPr>
              <a:t>braces or splints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Baskerville Old Face" pitchFamily="18" charset="0"/>
                <a:ea typeface="Calibri" pitchFamily="34" charset="0"/>
                <a:cs typeface="Arial" pitchFamily="34" charset="0"/>
              </a:rPr>
              <a:t>physical therapy to help build and maintain muscle </a:t>
            </a:r>
            <a:endParaRPr lang="en-US" sz="2800" dirty="0">
              <a:latin typeface="Baskerville Old Face" pitchFamily="18"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800" b="0" i="0" u="none" strike="noStrike" cap="none" normalizeH="0" dirty="0" smtClean="0">
                <a:ln>
                  <a:noFill/>
                </a:ln>
                <a:solidFill>
                  <a:schemeClr val="tx1"/>
                </a:solidFill>
                <a:effectLst/>
                <a:latin typeface="Baskerville Old Face" pitchFamily="18" charset="0"/>
                <a:ea typeface="Calibri" pitchFamily="34" charset="0"/>
                <a:cs typeface="Arial" pitchFamily="34" charset="0"/>
              </a:rPr>
              <a:t>  </a:t>
            </a:r>
            <a:r>
              <a:rPr kumimoji="0" lang="en-US" sz="2800" b="0" i="0" u="none" strike="noStrike" cap="none" normalizeH="0" baseline="0" dirty="0" smtClean="0">
                <a:ln>
                  <a:noFill/>
                </a:ln>
                <a:solidFill>
                  <a:schemeClr val="tx1"/>
                </a:solidFill>
                <a:effectLst/>
                <a:latin typeface="Baskerville Old Face" pitchFamily="18" charset="0"/>
                <a:ea typeface="Calibri" pitchFamily="34" charset="0"/>
                <a:cs typeface="Arial" pitchFamily="34" charset="0"/>
              </a:rPr>
              <a:t>strength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Baskerville Old Face" pitchFamily="18" charset="0"/>
                <a:ea typeface="Calibri" pitchFamily="34" charset="0"/>
                <a:cs typeface="Arial" pitchFamily="34" charset="0"/>
              </a:rPr>
              <a:t>massage </a:t>
            </a:r>
          </a:p>
        </p:txBody>
      </p:sp>
      <p:pic>
        <p:nvPicPr>
          <p:cNvPr id="4" name="Picture 3" descr="w-711_dorsal.jpg"/>
          <p:cNvPicPr>
            <a:picLocks noChangeAspect="1"/>
          </p:cNvPicPr>
          <p:nvPr/>
        </p:nvPicPr>
        <p:blipFill>
          <a:blip r:embed="rId2" cstate="print"/>
          <a:stretch>
            <a:fillRect/>
          </a:stretch>
        </p:blipFill>
        <p:spPr>
          <a:xfrm>
            <a:off x="6019800" y="228600"/>
            <a:ext cx="2857500" cy="28575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txBox="1">
            <a:spLocks/>
          </p:cNvSpPr>
          <p:nvPr/>
        </p:nvSpPr>
        <p:spPr>
          <a:xfrm>
            <a:off x="539552" y="332656"/>
            <a:ext cx="7776864" cy="1152128"/>
          </a:xfrm>
          <a:prstGeom prst="rect">
            <a:avLst/>
          </a:prstGeom>
        </p:spPr>
        <p:txBody>
          <a:bodyPr>
            <a:normAutofit fontScale="97500" lnSpcReduction="1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sz="3600" b="1" smtClean="0"/>
              <a:t>Complication of Saturday Night Palsy</a:t>
            </a:r>
            <a:endParaRPr lang="ar-SA" sz="3600" b="1" dirty="0"/>
          </a:p>
        </p:txBody>
      </p:sp>
      <p:pic>
        <p:nvPicPr>
          <p:cNvPr id="1026" name="Picture 2" descr="F:\hand_anatomy_nerves0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9800" y="4197350"/>
            <a:ext cx="2438400" cy="24384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عنوان فرعي 2"/>
          <p:cNvSpPr txBox="1">
            <a:spLocks/>
          </p:cNvSpPr>
          <p:nvPr/>
        </p:nvSpPr>
        <p:spPr>
          <a:xfrm>
            <a:off x="381000" y="1505566"/>
            <a:ext cx="7702624" cy="4680520"/>
          </a:xfrm>
          <a:prstGeom prst="rect">
            <a:avLst/>
          </a:prstGeom>
        </p:spPr>
        <p:txBody>
          <a:bodyPr>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sz="2800" b="1" u="sng" dirty="0" smtClean="0"/>
              <a:t>Complication include permanent :</a:t>
            </a:r>
          </a:p>
          <a:p>
            <a:r>
              <a:rPr lang="en-US" sz="2800" dirty="0" smtClean="0"/>
              <a:t>nerve damage that results in partial or complete loss of wrist and hand movement or sensation,</a:t>
            </a:r>
          </a:p>
          <a:p>
            <a:r>
              <a:rPr lang="en-US" sz="2800" dirty="0" smtClean="0"/>
              <a:t>muscular atrophy,</a:t>
            </a:r>
          </a:p>
          <a:p>
            <a:r>
              <a:rPr lang="en-US" sz="2800" dirty="0" smtClean="0"/>
              <a:t>chronic pain, wrist / finger flexion contracture and loss of function</a:t>
            </a:r>
            <a:endParaRPr lang="ar-SA" sz="2800" dirty="0"/>
          </a:p>
        </p:txBody>
      </p:sp>
      <p:pic>
        <p:nvPicPr>
          <p:cNvPr id="1027" name="Picture 3" descr="F:\133-3692-1-SP.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00200" y="5007119"/>
            <a:ext cx="3276600" cy="16986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03464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304800" y="831504"/>
            <a:ext cx="8153400" cy="526297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accent1"/>
                </a:solidFill>
                <a:effectLst/>
                <a:latin typeface="Baskerville Old Face" pitchFamily="18" charset="0"/>
                <a:ea typeface="Times New Roman" pitchFamily="18" charset="0"/>
                <a:cs typeface="Arial" pitchFamily="34" charset="0"/>
              </a:rPr>
              <a:t>How Can I Prevent Radial Nerve Injury?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Baskerville Old Face"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chemeClr val="tx1"/>
                </a:solidFill>
                <a:effectLst/>
                <a:latin typeface="Baskerville Old Face" pitchFamily="18" charset="0"/>
                <a:ea typeface="Times New Roman" pitchFamily="18" charset="0"/>
                <a:cs typeface="Arial" pitchFamily="34" charset="0"/>
              </a:rPr>
              <a:t> </a:t>
            </a:r>
            <a:r>
              <a:rPr kumimoji="0" lang="en-US" sz="2000" b="0" i="0" u="none" strike="noStrike" cap="none" normalizeH="0" baseline="0" dirty="0" smtClean="0">
                <a:ln>
                  <a:noFill/>
                </a:ln>
                <a:solidFill>
                  <a:schemeClr val="tx1"/>
                </a:solidFill>
                <a:effectLst/>
                <a:latin typeface="Baskerville Old Face" pitchFamily="18" charset="0"/>
                <a:ea typeface="Times New Roman" pitchFamily="18" charset="0"/>
                <a:cs typeface="Arial" pitchFamily="34" charset="0"/>
              </a:rPr>
              <a:t> </a:t>
            </a:r>
            <a:r>
              <a:rPr kumimoji="0" lang="en-US" sz="2800" b="0" i="0" u="none" strike="noStrike" cap="none" normalizeH="0" baseline="0" dirty="0" smtClean="0">
                <a:ln>
                  <a:noFill/>
                </a:ln>
                <a:solidFill>
                  <a:schemeClr val="tx1"/>
                </a:solidFill>
                <a:effectLst/>
                <a:latin typeface="Baskerville Old Face" pitchFamily="18" charset="0"/>
                <a:ea typeface="Times New Roman" pitchFamily="18" charset="0"/>
                <a:cs typeface="Arial" pitchFamily="34" charset="0"/>
              </a:rPr>
              <a:t>Avoiding prolonged pressure on the upper arm can </a:t>
            </a:r>
          </a:p>
          <a:p>
            <a:pPr marL="0" marR="0" lvl="0" indent="0" algn="l" defTabSz="914400" rtl="0" eaLnBrk="0" fontAlgn="base" latinLnBrk="0" hangingPunct="0">
              <a:lnSpc>
                <a:spcPct val="100000"/>
              </a:lnSpc>
              <a:spcBef>
                <a:spcPct val="0"/>
              </a:spcBef>
              <a:spcAft>
                <a:spcPct val="0"/>
              </a:spcAft>
              <a:buClrTx/>
              <a:buSzTx/>
              <a:tabLst/>
            </a:pPr>
            <a:r>
              <a:rPr lang="en-US" sz="2800" dirty="0">
                <a:latin typeface="Baskerville Old Face" pitchFamily="18" charset="0"/>
                <a:ea typeface="Times New Roman" pitchFamily="18" charset="0"/>
                <a:cs typeface="Arial" pitchFamily="34" charset="0"/>
              </a:rPr>
              <a:t> </a:t>
            </a:r>
            <a:r>
              <a:rPr lang="en-US" sz="2800" dirty="0" smtClean="0">
                <a:latin typeface="Baskerville Old Face" pitchFamily="18" charset="0"/>
                <a:ea typeface="Times New Roman" pitchFamily="18" charset="0"/>
                <a:cs typeface="Arial" pitchFamily="34" charset="0"/>
              </a:rPr>
              <a:t>   </a:t>
            </a:r>
            <a:r>
              <a:rPr kumimoji="0" lang="en-US" sz="2800" b="0" i="0" u="none" strike="noStrike" cap="none" normalizeH="0" baseline="0" dirty="0" smtClean="0">
                <a:ln>
                  <a:noFill/>
                </a:ln>
                <a:solidFill>
                  <a:schemeClr val="tx1"/>
                </a:solidFill>
                <a:effectLst/>
                <a:latin typeface="Baskerville Old Face" pitchFamily="18" charset="0"/>
                <a:ea typeface="Times New Roman" pitchFamily="18" charset="0"/>
                <a:cs typeface="Arial" pitchFamily="34" charset="0"/>
              </a:rPr>
              <a:t>prevent most cases of radial nerve injury.</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2800" b="0" i="0" u="none" strike="noStrike" cap="none" normalizeH="0" baseline="0" dirty="0" smtClean="0">
              <a:ln>
                <a:noFill/>
              </a:ln>
              <a:solidFill>
                <a:schemeClr val="tx1"/>
              </a:solidFill>
              <a:effectLst/>
              <a:latin typeface="Baskerville Old Face"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chemeClr val="tx1"/>
                </a:solidFill>
                <a:effectLst/>
                <a:latin typeface="Baskerville Old Face" pitchFamily="18" charset="0"/>
                <a:ea typeface="Times New Roman" pitchFamily="18" charset="0"/>
                <a:cs typeface="Arial" pitchFamily="34" charset="0"/>
              </a:rPr>
              <a:t>  Avoid other behaviors that can lead to nerve damage,</a:t>
            </a:r>
          </a:p>
          <a:p>
            <a:pPr marL="0" marR="0" lvl="0" indent="0" algn="l" defTabSz="914400" rtl="0" eaLnBrk="0" fontAlgn="base" latinLnBrk="0" hangingPunct="0">
              <a:lnSpc>
                <a:spcPct val="100000"/>
              </a:lnSpc>
              <a:spcBef>
                <a:spcPct val="0"/>
              </a:spcBef>
              <a:spcAft>
                <a:spcPct val="0"/>
              </a:spcAft>
              <a:buClrTx/>
              <a:buSzTx/>
              <a:tabLst/>
            </a:pPr>
            <a:r>
              <a:rPr lang="en-US" sz="2800" dirty="0">
                <a:latin typeface="Baskerville Old Face" pitchFamily="18" charset="0"/>
                <a:ea typeface="Times New Roman" pitchFamily="18" charset="0"/>
                <a:cs typeface="Arial" pitchFamily="34" charset="0"/>
              </a:rPr>
              <a:t> </a:t>
            </a:r>
            <a:r>
              <a:rPr lang="en-US" sz="2800" dirty="0" smtClean="0">
                <a:latin typeface="Baskerville Old Face" pitchFamily="18" charset="0"/>
                <a:ea typeface="Times New Roman" pitchFamily="18" charset="0"/>
                <a:cs typeface="Arial" pitchFamily="34" charset="0"/>
              </a:rPr>
              <a:t>   </a:t>
            </a:r>
            <a:r>
              <a:rPr kumimoji="0" lang="en-US" sz="2800" b="0" i="0" u="none" strike="noStrike" cap="none" normalizeH="0" baseline="0" dirty="0" smtClean="0">
                <a:ln>
                  <a:noFill/>
                </a:ln>
                <a:solidFill>
                  <a:schemeClr val="tx1"/>
                </a:solidFill>
                <a:effectLst/>
                <a:latin typeface="Baskerville Old Face" pitchFamily="18" charset="0"/>
                <a:ea typeface="Times New Roman" pitchFamily="18" charset="0"/>
                <a:cs typeface="Arial" pitchFamily="34" charset="0"/>
              </a:rPr>
              <a:t>such as repetitive motions or cramped positions when</a:t>
            </a:r>
          </a:p>
          <a:p>
            <a:pPr marL="0" marR="0" lvl="0" indent="0" algn="l" defTabSz="914400" rtl="0" eaLnBrk="0" fontAlgn="base" latinLnBrk="0" hangingPunct="0">
              <a:lnSpc>
                <a:spcPct val="100000"/>
              </a:lnSpc>
              <a:spcBef>
                <a:spcPct val="0"/>
              </a:spcBef>
              <a:spcAft>
                <a:spcPct val="0"/>
              </a:spcAft>
              <a:buClrTx/>
              <a:buSzTx/>
              <a:tabLst/>
            </a:pPr>
            <a:r>
              <a:rPr lang="en-US" sz="2800" dirty="0">
                <a:latin typeface="Baskerville Old Face" pitchFamily="18" charset="0"/>
                <a:ea typeface="Times New Roman" pitchFamily="18" charset="0"/>
                <a:cs typeface="Arial" pitchFamily="34" charset="0"/>
              </a:rPr>
              <a:t> </a:t>
            </a:r>
            <a:r>
              <a:rPr lang="en-US" sz="2800" dirty="0" smtClean="0">
                <a:latin typeface="Baskerville Old Face" pitchFamily="18" charset="0"/>
                <a:ea typeface="Times New Roman" pitchFamily="18" charset="0"/>
                <a:cs typeface="Arial" pitchFamily="34" charset="0"/>
              </a:rPr>
              <a:t>   </a:t>
            </a:r>
            <a:r>
              <a:rPr kumimoji="0" lang="en-US" sz="2800" b="0" i="0" u="none" strike="noStrike" cap="none" normalizeH="0" baseline="0" dirty="0" smtClean="0">
                <a:ln>
                  <a:noFill/>
                </a:ln>
                <a:solidFill>
                  <a:schemeClr val="tx1"/>
                </a:solidFill>
                <a:effectLst/>
                <a:latin typeface="Baskerville Old Face" pitchFamily="18" charset="0"/>
                <a:ea typeface="Times New Roman" pitchFamily="18" charset="0"/>
                <a:cs typeface="Arial" pitchFamily="34" charset="0"/>
              </a:rPr>
              <a:t>sitting or sleeping. </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2800" b="0" i="0" u="none" strike="noStrike" cap="none" normalizeH="0" baseline="0" dirty="0" smtClean="0">
              <a:ln>
                <a:noFill/>
              </a:ln>
              <a:solidFill>
                <a:schemeClr val="tx1"/>
              </a:solidFill>
              <a:effectLst/>
              <a:latin typeface="Baskerville Old Face"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chemeClr val="tx1"/>
                </a:solidFill>
                <a:effectLst/>
                <a:latin typeface="Baskerville Old Face" pitchFamily="18" charset="0"/>
                <a:ea typeface="Times New Roman" pitchFamily="18" charset="0"/>
                <a:cs typeface="Arial" pitchFamily="34" charset="0"/>
              </a:rPr>
              <a:t> If nerve damage is the result of an underlying medical </a:t>
            </a:r>
          </a:p>
          <a:p>
            <a:pPr marL="0" marR="0" lvl="0" indent="0" algn="l" defTabSz="914400" rtl="0" eaLnBrk="0" fontAlgn="base" latinLnBrk="0" hangingPunct="0">
              <a:lnSpc>
                <a:spcPct val="100000"/>
              </a:lnSpc>
              <a:spcBef>
                <a:spcPct val="0"/>
              </a:spcBef>
              <a:spcAft>
                <a:spcPct val="0"/>
              </a:spcAft>
              <a:buClrTx/>
              <a:buSzTx/>
              <a:tabLst/>
            </a:pPr>
            <a:r>
              <a:rPr lang="en-US" sz="2800" dirty="0">
                <a:latin typeface="Baskerville Old Face" pitchFamily="18" charset="0"/>
                <a:ea typeface="Times New Roman" pitchFamily="18" charset="0"/>
                <a:cs typeface="Arial" pitchFamily="34" charset="0"/>
              </a:rPr>
              <a:t> </a:t>
            </a:r>
            <a:r>
              <a:rPr lang="en-US" sz="2800" dirty="0" smtClean="0">
                <a:latin typeface="Baskerville Old Face" pitchFamily="18" charset="0"/>
                <a:ea typeface="Times New Roman" pitchFamily="18" charset="0"/>
                <a:cs typeface="Arial" pitchFamily="34" charset="0"/>
              </a:rPr>
              <a:t> </a:t>
            </a:r>
            <a:r>
              <a:rPr kumimoji="0" lang="en-US" sz="2800" b="0" i="0" u="none" strike="noStrike" cap="none" normalizeH="0" baseline="0" dirty="0" smtClean="0">
                <a:ln>
                  <a:noFill/>
                </a:ln>
                <a:solidFill>
                  <a:schemeClr val="tx1"/>
                </a:solidFill>
                <a:effectLst/>
                <a:latin typeface="Baskerville Old Face" pitchFamily="18" charset="0"/>
                <a:ea typeface="Times New Roman" pitchFamily="18" charset="0"/>
                <a:cs typeface="Arial" pitchFamily="34" charset="0"/>
              </a:rPr>
              <a:t>condition, such as diabetes or alcoholism, talk to your </a:t>
            </a:r>
          </a:p>
          <a:p>
            <a:pPr marL="0" marR="0" lvl="0" indent="0" algn="l" defTabSz="914400" rtl="0" eaLnBrk="0" fontAlgn="base" latinLnBrk="0" hangingPunct="0">
              <a:lnSpc>
                <a:spcPct val="100000"/>
              </a:lnSpc>
              <a:spcBef>
                <a:spcPct val="0"/>
              </a:spcBef>
              <a:spcAft>
                <a:spcPct val="0"/>
              </a:spcAft>
              <a:buClrTx/>
              <a:buSzTx/>
              <a:tabLst/>
            </a:pPr>
            <a:r>
              <a:rPr lang="en-US" sz="2800" dirty="0">
                <a:latin typeface="Baskerville Old Face" pitchFamily="18" charset="0"/>
                <a:ea typeface="Times New Roman" pitchFamily="18" charset="0"/>
                <a:cs typeface="Arial" pitchFamily="34" charset="0"/>
              </a:rPr>
              <a:t> </a:t>
            </a:r>
            <a:r>
              <a:rPr lang="en-US" sz="2800" dirty="0" smtClean="0">
                <a:latin typeface="Baskerville Old Face" pitchFamily="18" charset="0"/>
                <a:ea typeface="Times New Roman" pitchFamily="18" charset="0"/>
                <a:cs typeface="Arial" pitchFamily="34" charset="0"/>
              </a:rPr>
              <a:t>  </a:t>
            </a:r>
            <a:r>
              <a:rPr kumimoji="0" lang="en-US" sz="2800" b="0" i="0" u="none" strike="noStrike" cap="none" normalizeH="0" baseline="0" dirty="0" smtClean="0">
                <a:ln>
                  <a:noFill/>
                </a:ln>
                <a:solidFill>
                  <a:schemeClr val="tx1"/>
                </a:solidFill>
                <a:effectLst/>
                <a:latin typeface="Baskerville Old Face" pitchFamily="18" charset="0"/>
                <a:ea typeface="Times New Roman" pitchFamily="18" charset="0"/>
                <a:cs typeface="Arial" pitchFamily="34" charset="0"/>
              </a:rPr>
              <a:t>doctor about how to manage your symptoms</a:t>
            </a:r>
            <a:r>
              <a:rPr kumimoji="0" lang="en-US" sz="2000" b="0" i="0" u="none" strike="noStrike" cap="none" normalizeH="0" baseline="0" dirty="0" smtClean="0">
                <a:ln>
                  <a:noFill/>
                </a:ln>
                <a:solidFill>
                  <a:schemeClr val="tx1"/>
                </a:solidFill>
                <a:effectLst/>
                <a:latin typeface="Baskerville Old Face" pitchFamily="18" charset="0"/>
                <a:ea typeface="Times New Roman" pitchFamily="18" charset="0"/>
                <a:cs typeface="Arial" pitchFamily="34" charset="0"/>
              </a:rPr>
              <a:t>. </a:t>
            </a:r>
            <a:endParaRPr kumimoji="0" lang="en-US" sz="2400" b="0" i="0" u="none" strike="noStrike" cap="none" normalizeH="0" baseline="0" dirty="0" smtClean="0">
              <a:ln>
                <a:noFill/>
              </a:ln>
              <a:solidFill>
                <a:schemeClr val="tx1"/>
              </a:solidFill>
              <a:effectLst/>
              <a:latin typeface="Baskerville Old Face" pitchFamily="18"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131</TotalTime>
  <Words>639</Words>
  <Application>Microsoft Office PowerPoint</Application>
  <PresentationFormat>On-screen Show (4:3)</PresentationFormat>
  <Paragraphs>71</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Oriel</vt:lpstr>
      <vt:lpstr>Saturday Night Palsy</vt:lpstr>
      <vt:lpstr>What’s Saturday night palsy?</vt:lpstr>
      <vt:lpstr>causes</vt:lpstr>
      <vt:lpstr>Morphology</vt:lpstr>
      <vt:lpstr>Slide 5</vt:lpstr>
      <vt:lpstr>Slide 6</vt:lpstr>
      <vt:lpstr>Slide 7</vt:lpstr>
      <vt:lpstr>Slide 8</vt:lpstr>
      <vt:lpstr>Slide 9</vt:lpstr>
      <vt:lpstr>Slide 10</vt:lpstr>
      <vt:lpstr>Slide 11</vt:lpstr>
    </vt:vector>
  </TitlesOfParts>
  <Company>edlm83@hotmail.com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Saturday Night Palsy</dc:title>
  <dc:creator>user</dc:creator>
  <cp:lastModifiedBy>user</cp:lastModifiedBy>
  <cp:revision>13</cp:revision>
  <dcterms:created xsi:type="dcterms:W3CDTF">2013-04-13T16:47:27Z</dcterms:created>
  <dcterms:modified xsi:type="dcterms:W3CDTF">2013-04-18T13:48:06Z</dcterms:modified>
</cp:coreProperties>
</file>