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0" r:id="rId3"/>
    <p:sldMasterId id="2147483732" r:id="rId4"/>
    <p:sldMasterId id="2147483756" r:id="rId5"/>
    <p:sldMasterId id="2147483768" r:id="rId6"/>
    <p:sldMasterId id="2147483792" r:id="rId7"/>
    <p:sldMasterId id="2147483804" r:id="rId8"/>
    <p:sldMasterId id="2147483816" r:id="rId9"/>
    <p:sldMasterId id="2147483828" r:id="rId10"/>
    <p:sldMasterId id="2147483840" r:id="rId11"/>
    <p:sldMasterId id="2147483852" r:id="rId12"/>
    <p:sldMasterId id="2147483864" r:id="rId13"/>
    <p:sldMasterId id="2147483876" r:id="rId14"/>
    <p:sldMasterId id="2147483888" r:id="rId15"/>
    <p:sldMasterId id="2147483900" r:id="rId16"/>
    <p:sldMasterId id="2147483912" r:id="rId17"/>
    <p:sldMasterId id="2147483924" r:id="rId18"/>
    <p:sldMasterId id="2147483936" r:id="rId19"/>
    <p:sldMasterId id="2147483948" r:id="rId20"/>
    <p:sldMasterId id="2147483960" r:id="rId21"/>
    <p:sldMasterId id="2147483972" r:id="rId22"/>
    <p:sldMasterId id="2147483984" r:id="rId23"/>
    <p:sldMasterId id="2147483996" r:id="rId24"/>
    <p:sldMasterId id="2147484008" r:id="rId25"/>
    <p:sldMasterId id="2147484020" r:id="rId26"/>
    <p:sldMasterId id="2147484032" r:id="rId27"/>
    <p:sldMasterId id="2147484044" r:id="rId28"/>
    <p:sldMasterId id="2147484056" r:id="rId29"/>
    <p:sldMasterId id="2147484068" r:id="rId30"/>
    <p:sldMasterId id="2147484080" r:id="rId31"/>
    <p:sldMasterId id="2147484092" r:id="rId32"/>
    <p:sldMasterId id="2147484104" r:id="rId33"/>
    <p:sldMasterId id="2147484116" r:id="rId34"/>
    <p:sldMasterId id="2147484128" r:id="rId35"/>
  </p:sldMasterIdLst>
  <p:notesMasterIdLst>
    <p:notesMasterId r:id="rId75"/>
  </p:notesMasterIdLst>
  <p:sldIdLst>
    <p:sldId id="300" r:id="rId36"/>
    <p:sldId id="301" r:id="rId37"/>
    <p:sldId id="257" r:id="rId38"/>
    <p:sldId id="297" r:id="rId39"/>
    <p:sldId id="258" r:id="rId40"/>
    <p:sldId id="259" r:id="rId41"/>
    <p:sldId id="260" r:id="rId42"/>
    <p:sldId id="261" r:id="rId43"/>
    <p:sldId id="264" r:id="rId44"/>
    <p:sldId id="265" r:id="rId45"/>
    <p:sldId id="296" r:id="rId46"/>
    <p:sldId id="267" r:id="rId47"/>
    <p:sldId id="268" r:id="rId48"/>
    <p:sldId id="269" r:id="rId49"/>
    <p:sldId id="270" r:id="rId50"/>
    <p:sldId id="295" r:id="rId51"/>
    <p:sldId id="271" r:id="rId52"/>
    <p:sldId id="272" r:id="rId53"/>
    <p:sldId id="273" r:id="rId54"/>
    <p:sldId id="274" r:id="rId55"/>
    <p:sldId id="275" r:id="rId56"/>
    <p:sldId id="276" r:id="rId57"/>
    <p:sldId id="298" r:id="rId58"/>
    <p:sldId id="277" r:id="rId59"/>
    <p:sldId id="278" r:id="rId60"/>
    <p:sldId id="279" r:id="rId61"/>
    <p:sldId id="280" r:id="rId62"/>
    <p:sldId id="281" r:id="rId63"/>
    <p:sldId id="282" r:id="rId64"/>
    <p:sldId id="283" r:id="rId65"/>
    <p:sldId id="284" r:id="rId66"/>
    <p:sldId id="285" r:id="rId67"/>
    <p:sldId id="286" r:id="rId68"/>
    <p:sldId id="287" r:id="rId69"/>
    <p:sldId id="288" r:id="rId70"/>
    <p:sldId id="289" r:id="rId71"/>
    <p:sldId id="290" r:id="rId72"/>
    <p:sldId id="291" r:id="rId73"/>
    <p:sldId id="299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4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7.xml"/><Relationship Id="rId47" Type="http://schemas.openxmlformats.org/officeDocument/2006/relationships/slide" Target="slides/slide12.xml"/><Relationship Id="rId50" Type="http://schemas.openxmlformats.org/officeDocument/2006/relationships/slide" Target="slides/slide15.xml"/><Relationship Id="rId55" Type="http://schemas.openxmlformats.org/officeDocument/2006/relationships/slide" Target="slides/slide20.xml"/><Relationship Id="rId63" Type="http://schemas.openxmlformats.org/officeDocument/2006/relationships/slide" Target="slides/slide28.xml"/><Relationship Id="rId68" Type="http://schemas.openxmlformats.org/officeDocument/2006/relationships/slide" Target="slides/slide33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2.xml"/><Relationship Id="rId40" Type="http://schemas.openxmlformats.org/officeDocument/2006/relationships/slide" Target="slides/slide5.xml"/><Relationship Id="rId45" Type="http://schemas.openxmlformats.org/officeDocument/2006/relationships/slide" Target="slides/slide10.xml"/><Relationship Id="rId53" Type="http://schemas.openxmlformats.org/officeDocument/2006/relationships/slide" Target="slides/slide18.xml"/><Relationship Id="rId58" Type="http://schemas.openxmlformats.org/officeDocument/2006/relationships/slide" Target="slides/slide23.xml"/><Relationship Id="rId66" Type="http://schemas.openxmlformats.org/officeDocument/2006/relationships/slide" Target="slides/slide31.xml"/><Relationship Id="rId74" Type="http://schemas.openxmlformats.org/officeDocument/2006/relationships/slide" Target="slides/slide39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9.xml"/><Relationship Id="rId52" Type="http://schemas.openxmlformats.org/officeDocument/2006/relationships/slide" Target="slides/slide17.xml"/><Relationship Id="rId60" Type="http://schemas.openxmlformats.org/officeDocument/2006/relationships/slide" Target="slides/slide25.xml"/><Relationship Id="rId65" Type="http://schemas.openxmlformats.org/officeDocument/2006/relationships/slide" Target="slides/slide30.xml"/><Relationship Id="rId73" Type="http://schemas.openxmlformats.org/officeDocument/2006/relationships/slide" Target="slides/slide38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8.xml"/><Relationship Id="rId48" Type="http://schemas.openxmlformats.org/officeDocument/2006/relationships/slide" Target="slides/slide13.xml"/><Relationship Id="rId56" Type="http://schemas.openxmlformats.org/officeDocument/2006/relationships/slide" Target="slides/slide21.xml"/><Relationship Id="rId64" Type="http://schemas.openxmlformats.org/officeDocument/2006/relationships/slide" Target="slides/slide29.xml"/><Relationship Id="rId69" Type="http://schemas.openxmlformats.org/officeDocument/2006/relationships/slide" Target="slides/slide34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6.xml"/><Relationship Id="rId72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3.xml"/><Relationship Id="rId46" Type="http://schemas.openxmlformats.org/officeDocument/2006/relationships/slide" Target="slides/slide11.xml"/><Relationship Id="rId59" Type="http://schemas.openxmlformats.org/officeDocument/2006/relationships/slide" Target="slides/slide24.xml"/><Relationship Id="rId67" Type="http://schemas.openxmlformats.org/officeDocument/2006/relationships/slide" Target="slides/slide3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6.xml"/><Relationship Id="rId54" Type="http://schemas.openxmlformats.org/officeDocument/2006/relationships/slide" Target="slides/slide19.xml"/><Relationship Id="rId62" Type="http://schemas.openxmlformats.org/officeDocument/2006/relationships/slide" Target="slides/slide27.xml"/><Relationship Id="rId70" Type="http://schemas.openxmlformats.org/officeDocument/2006/relationships/slide" Target="slides/slide35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1.xml"/><Relationship Id="rId49" Type="http://schemas.openxmlformats.org/officeDocument/2006/relationships/slide" Target="slides/slide14.xml"/><Relationship Id="rId57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2F0FA-8CAF-4024-9E09-D5DCFA176207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75CDF-4796-46CD-8125-E2737041C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6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41B7-FDD7-48CF-A71C-FDDC877769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5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101704A-1C20-4229-8ABF-39E6247AEE78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2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1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583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641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271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915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425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613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506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70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252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644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0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529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044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960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00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231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869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806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533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339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304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6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11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395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8647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83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396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347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463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156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397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1753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94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498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353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937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122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751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407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272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367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6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31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79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2656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243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979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753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8212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0056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548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8184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3913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09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483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7469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330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9917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491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0915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741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698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8106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9699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75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2168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3439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5956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1775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8316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303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8573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4424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175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571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46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728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8515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8162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408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5098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3044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608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6713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2361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6562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18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1495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0772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3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5258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7272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75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2063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7211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6015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1063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05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7712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5393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20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3639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2519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8773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7551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2434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5575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4015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7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43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3688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6502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0588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230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2192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1639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5574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7357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0270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907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76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4055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1277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7758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7980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5784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0174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5343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4372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8052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9687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8872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677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0157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0471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8625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999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2871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508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7093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2723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83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6900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0434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678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4672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0436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7501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62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220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2670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670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2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1755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6956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7232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2753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988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4911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338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4403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6454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3056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59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858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2162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9043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7910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049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4402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3707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6052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2048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062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4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587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1964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8554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1883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59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5546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9008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0593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7595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0429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3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0273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4064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5214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5852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3494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349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1203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2242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0675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3703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2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3178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085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8959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6906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4263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0210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827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380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2085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6785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01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0382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1874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5761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0976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3842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9358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4509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5423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750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7178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5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07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6174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7917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3173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4460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343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3861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421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8122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1644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5752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20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39084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97410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2596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180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0277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5319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665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4101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4161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6614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5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3669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5307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3128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5355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308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7969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3236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3994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2483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6669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85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8482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3683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2773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17884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3091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16178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4983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4836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6924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2795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72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50761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12841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3536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1604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8511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2692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07334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63882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9711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86392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17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2813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57763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3850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9115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4134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7228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6980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6327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5503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63811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80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44349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4313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8852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7695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64412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73967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3440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32396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7892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09384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39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1988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465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1031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14459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445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21465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9182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3716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0941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483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428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17036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5291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34181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68374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2798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48882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59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0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38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52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419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58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4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937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851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1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295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8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81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345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133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548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862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798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505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475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195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953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244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920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563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535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51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315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057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790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202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830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5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702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520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301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365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78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760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181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429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784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873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2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265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445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177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257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676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86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64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092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919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407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8193-2622-4152-A698-0A7178F3647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4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194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9F07-90CC-4DF0-B264-11EF57204E6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807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C2AB-E2E5-4F96-8A0B-1E97ACA049F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004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C34E-7416-4179-B6E7-89CFF5D20A84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163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DE57-A9C0-40CC-B707-939E0F18447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082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105D-156E-4B2B-8B3C-B2E2D5742F7F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390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A8C-2ADA-4C85-9FB2-AFE23D6C6F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986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C576-2ECC-4D9C-B514-2F80A6C946D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378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121D-FBCE-4312-8EFB-B3C41D70E46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349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591-07C4-4086-9AC1-7E2C19B409A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75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752-9AA6-49C9-B62E-2D2A7A43B74C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0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4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7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7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9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2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4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8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6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3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6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1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2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0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9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8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4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9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7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1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7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9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8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4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4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9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9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7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1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5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EDF5-E30A-4915-AB4D-606C0F48D9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38E4-41D7-48DD-BDAB-1DD2BA34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2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95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06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3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4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50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6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7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8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9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0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1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2.xml"/><Relationship Id="rId1" Type="http://schemas.openxmlformats.org/officeDocument/2006/relationships/themeOverride" Target="../theme/themeOverr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38.xml"/><Relationship Id="rId1" Type="http://schemas.openxmlformats.org/officeDocument/2006/relationships/themeOverride" Target="../theme/themeOverride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4.xml"/><Relationship Id="rId1" Type="http://schemas.openxmlformats.org/officeDocument/2006/relationships/themeOverride" Target="../theme/themeOverride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5.xml"/><Relationship Id="rId1" Type="http://schemas.openxmlformats.org/officeDocument/2006/relationships/themeOverride" Target="../theme/themeOverr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71.xml"/><Relationship Id="rId1" Type="http://schemas.openxmlformats.org/officeDocument/2006/relationships/themeOverride" Target="../theme/themeOverr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7.xml"/><Relationship Id="rId1" Type="http://schemas.openxmlformats.org/officeDocument/2006/relationships/themeOverride" Target="../theme/themeOverride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8.xml"/><Relationship Id="rId1" Type="http://schemas.openxmlformats.org/officeDocument/2006/relationships/themeOverride" Target="../theme/themeOverr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304.xml"/><Relationship Id="rId1" Type="http://schemas.openxmlformats.org/officeDocument/2006/relationships/themeOverride" Target="../theme/themeOverride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0.xml"/><Relationship Id="rId1" Type="http://schemas.openxmlformats.org/officeDocument/2006/relationships/themeOverride" Target="../theme/themeOverride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1.xml"/><Relationship Id="rId1" Type="http://schemas.openxmlformats.org/officeDocument/2006/relationships/themeOverride" Target="../theme/themeOverride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2.xml"/><Relationship Id="rId1" Type="http://schemas.openxmlformats.org/officeDocument/2006/relationships/themeOverride" Target="../theme/themeOverride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3.xml"/><Relationship Id="rId1" Type="http://schemas.openxmlformats.org/officeDocument/2006/relationships/themeOverride" Target="../theme/themeOverr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59.xml"/><Relationship Id="rId1" Type="http://schemas.openxmlformats.org/officeDocument/2006/relationships/themeOverride" Target="../theme/themeOverride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5.xml"/><Relationship Id="rId1" Type="http://schemas.openxmlformats.org/officeDocument/2006/relationships/themeOverride" Target="../theme/themeOverride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6.xml"/><Relationship Id="rId1" Type="http://schemas.openxmlformats.org/officeDocument/2006/relationships/themeOverride" Target="../theme/themeOverride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1375"/>
            <a:ext cx="7772400" cy="1470025"/>
          </a:xfrm>
        </p:spPr>
        <p:txBody>
          <a:bodyPr/>
          <a:lstStyle/>
          <a:p>
            <a:r>
              <a:rPr lang="en-US" dirty="0" smtClean="0"/>
              <a:t>Gastric Secretion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Dr.Mohammed Sharique Ahmed Quadri </a:t>
            </a:r>
          </a:p>
          <a:p>
            <a:r>
              <a:rPr lang="en-US" dirty="0" smtClean="0"/>
              <a:t>Assistant Professor Physiology </a:t>
            </a:r>
          </a:p>
          <a:p>
            <a:r>
              <a:rPr lang="en-US" dirty="0" smtClean="0"/>
              <a:t>Almaarefa College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8313" y="1524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normAutofit fontScale="975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SA" sz="7200" dirty="0" smtClean="0">
                <a:solidFill>
                  <a:srgbClr val="333399"/>
                </a:solidFill>
                <a:latin typeface="Arial Rounded MT Bold" pitchFamily="34" charset="0"/>
                <a:cs typeface="Akhbar MT" pitchFamily="2" charset="-78"/>
              </a:rPr>
              <a:t>بسم الله الرحمن الرحيم</a:t>
            </a:r>
            <a:endParaRPr lang="en-US" sz="7200" dirty="0">
              <a:latin typeface="Arial Rounded MT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4710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GASTRIC SECRETION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us consider Exocrine products and their role in Digestion: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b="1" u="sng" dirty="0" smtClean="0"/>
              <a:t>1.</a:t>
            </a:r>
            <a:r>
              <a:rPr lang="en-US" dirty="0" smtClean="0"/>
              <a:t> HCL – is secreted by parietal [Oxyntic] cells in the lumen of stomach, </a:t>
            </a:r>
            <a:r>
              <a:rPr lang="en-US" b="1" dirty="0" smtClean="0">
                <a:solidFill>
                  <a:srgbClr val="7030A0"/>
                </a:solidFill>
              </a:rPr>
              <a:t>therefore, pH in stomach lumen is below 2.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25" y="0"/>
            <a:ext cx="618394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532953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Mechanism of HCL Secretion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571797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.Zahoor Ali\Pictures\My Scans\2012-02 (Feb)\scan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04800"/>
            <a:ext cx="3352800" cy="45513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5029200"/>
            <a:ext cx="838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Hydrogen [H+] is actively transported in parietal cell membrane, from cell to the lumen.</a:t>
            </a:r>
          </a:p>
          <a:p>
            <a:endParaRPr lang="en-US" sz="1200" b="1" dirty="0" smtClean="0"/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Chloride [Cl-] is secreted by secondary active transport mechanism.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Functions of Gastric Juice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3900" b="1" u="sng" dirty="0" smtClean="0"/>
              <a:t>Functions </a:t>
            </a:r>
            <a:r>
              <a:rPr lang="en-US" sz="3900" b="1" u="sng" dirty="0" smtClean="0"/>
              <a:t>of HCL</a:t>
            </a:r>
          </a:p>
          <a:p>
            <a:r>
              <a:rPr lang="en-US" dirty="0" smtClean="0"/>
              <a:t>HCL </a:t>
            </a:r>
            <a:r>
              <a:rPr lang="en-US" b="1" dirty="0" smtClean="0"/>
              <a:t>activates pepsinogen </a:t>
            </a:r>
            <a:r>
              <a:rPr lang="en-US" dirty="0" smtClean="0"/>
              <a:t>to active enzyme pepsin.</a:t>
            </a:r>
          </a:p>
          <a:p>
            <a:r>
              <a:rPr lang="en-US" dirty="0" smtClean="0"/>
              <a:t>It </a:t>
            </a:r>
            <a:r>
              <a:rPr lang="en-US" b="1" dirty="0" smtClean="0"/>
              <a:t>provides acid medium </a:t>
            </a:r>
            <a:r>
              <a:rPr lang="en-US" dirty="0" smtClean="0"/>
              <a:t>in which</a:t>
            </a:r>
            <a:r>
              <a:rPr lang="en-US" dirty="0" smtClean="0"/>
              <a:t> </a:t>
            </a:r>
            <a:r>
              <a:rPr lang="en-US" dirty="0" smtClean="0"/>
              <a:t>pepsin </a:t>
            </a:r>
            <a:r>
              <a:rPr lang="en-US" dirty="0" smtClean="0"/>
              <a:t>acts optimally .</a:t>
            </a:r>
            <a:endParaRPr lang="en-US" dirty="0" smtClean="0"/>
          </a:p>
          <a:p>
            <a:r>
              <a:rPr lang="en-US" b="1" dirty="0" smtClean="0"/>
              <a:t>HCL breaks down connective tissue and muscle fibers </a:t>
            </a:r>
            <a:r>
              <a:rPr lang="en-US" dirty="0" smtClean="0"/>
              <a:t>reducing large food particle into smaller particle.</a:t>
            </a:r>
          </a:p>
          <a:p>
            <a:r>
              <a:rPr lang="en-US" b="1" dirty="0"/>
              <a:t>Denatures protein</a:t>
            </a:r>
          </a:p>
          <a:p>
            <a:r>
              <a:rPr lang="en-US" dirty="0" smtClean="0"/>
              <a:t>It </a:t>
            </a:r>
            <a:r>
              <a:rPr lang="en-US" b="1" dirty="0" smtClean="0"/>
              <a:t>kills micro organism </a:t>
            </a:r>
            <a:r>
              <a:rPr lang="en-US" dirty="0" smtClean="0"/>
              <a:t>ingested with food.  </a:t>
            </a:r>
            <a:endParaRPr lang="en-US" b="1" u="sn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Functions of Gastric Juice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/>
              <a:t>Functions of Pepsinogen</a:t>
            </a:r>
          </a:p>
          <a:p>
            <a:r>
              <a:rPr lang="en-US" dirty="0" smtClean="0"/>
              <a:t>Pepsinogen, an inactive enzyme produced by chief cells. </a:t>
            </a:r>
          </a:p>
          <a:p>
            <a:r>
              <a:rPr lang="en-US" dirty="0" smtClean="0"/>
              <a:t>It is stored in zymogen granules in the secretary vesicles in the cytoplasm of chief cells.</a:t>
            </a:r>
          </a:p>
          <a:p>
            <a:r>
              <a:rPr lang="en-US" dirty="0" smtClean="0"/>
              <a:t>It is released by exocytosis.</a:t>
            </a:r>
          </a:p>
          <a:p>
            <a:r>
              <a:rPr lang="en-US" dirty="0" smtClean="0"/>
              <a:t>Pepsinogen is converted to active pepsin by HCL.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Functions of Gastric Juice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/>
              <a:t>Functions of Pepsinogen</a:t>
            </a:r>
          </a:p>
          <a:p>
            <a:r>
              <a:rPr lang="en-US" dirty="0" smtClean="0"/>
              <a:t>Once pepsin in formed in lumen, it acts on pepsinogen molecule to produce more pepsin [</a:t>
            </a:r>
            <a:r>
              <a:rPr lang="en-US" b="1" dirty="0" smtClean="0"/>
              <a:t>autocatalytic or self-activating process</a:t>
            </a:r>
            <a:r>
              <a:rPr lang="en-US" dirty="0" smtClean="0"/>
              <a:t>].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Pepsin initiates protein digestion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It works </a:t>
            </a:r>
            <a:r>
              <a:rPr lang="en-US" dirty="0" smtClean="0"/>
              <a:t>optimally in </a:t>
            </a:r>
            <a:r>
              <a:rPr lang="en-US" dirty="0" smtClean="0"/>
              <a:t>acidic medium.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37" y="0"/>
            <a:ext cx="376606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85800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Pepsinogen activation in stomach lumen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3777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Functions of Gastric Juice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3900" b="1" u="sng" dirty="0" smtClean="0"/>
              <a:t>Functions of Mucus</a:t>
            </a:r>
          </a:p>
          <a:p>
            <a:r>
              <a:rPr lang="en-US" dirty="0" smtClean="0"/>
              <a:t>Surface of gastric mucosa is covered by mucus.</a:t>
            </a:r>
          </a:p>
          <a:p>
            <a:r>
              <a:rPr lang="en-US" dirty="0" smtClean="0"/>
              <a:t>It is derived from surface epithelial cells and mucous cells.</a:t>
            </a:r>
          </a:p>
          <a:p>
            <a:r>
              <a:rPr lang="en-US" dirty="0" smtClean="0"/>
              <a:t>Mucus works as </a:t>
            </a:r>
            <a:r>
              <a:rPr lang="en-US" b="1" dirty="0" smtClean="0"/>
              <a:t>protective barrier.</a:t>
            </a:r>
          </a:p>
          <a:p>
            <a:r>
              <a:rPr lang="en-US" dirty="0" smtClean="0"/>
              <a:t>It </a:t>
            </a:r>
            <a:r>
              <a:rPr lang="en-US" b="1" dirty="0" smtClean="0"/>
              <a:t>protects stomach wall from self-digestion by pepsin.</a:t>
            </a:r>
          </a:p>
          <a:p>
            <a:r>
              <a:rPr lang="en-US" dirty="0" smtClean="0"/>
              <a:t>As mucus is alkaline, pH 7 – </a:t>
            </a:r>
            <a:r>
              <a:rPr lang="en-US" b="1" dirty="0" smtClean="0"/>
              <a:t>it protects stomach from HCL [pH 2</a:t>
            </a:r>
            <a:r>
              <a:rPr lang="en-US" b="1" dirty="0" smtClean="0"/>
              <a:t>].</a:t>
            </a:r>
          </a:p>
          <a:p>
            <a:r>
              <a:rPr lang="en-US" b="1" dirty="0" smtClean="0"/>
              <a:t>Lubrication</a:t>
            </a:r>
            <a:r>
              <a:rPr lang="en-US" dirty="0" smtClean="0"/>
              <a:t> : protection from mechanical injury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Functions of Gastric Juice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/>
              <a:t>Intrinsic Factor</a:t>
            </a:r>
          </a:p>
          <a:p>
            <a:r>
              <a:rPr lang="en-US" dirty="0" smtClean="0"/>
              <a:t>It is secreted by parietal cells.</a:t>
            </a:r>
          </a:p>
          <a:p>
            <a:r>
              <a:rPr lang="en-US" dirty="0" smtClean="0"/>
              <a:t>It </a:t>
            </a:r>
            <a:r>
              <a:rPr lang="en-US" b="1" dirty="0" smtClean="0"/>
              <a:t>is essential for absorption of vitamin B</a:t>
            </a:r>
            <a:r>
              <a:rPr lang="en-US" sz="1800" b="1" dirty="0" smtClean="0"/>
              <a:t>12</a:t>
            </a:r>
            <a:r>
              <a:rPr lang="en-US" b="1" dirty="0" smtClean="0"/>
              <a:t> </a:t>
            </a:r>
            <a:r>
              <a:rPr lang="en-US" dirty="0" smtClean="0"/>
              <a:t>[vitamin B</a:t>
            </a:r>
            <a:r>
              <a:rPr lang="en-US" sz="1800" b="1" dirty="0" smtClean="0"/>
              <a:t>12</a:t>
            </a:r>
            <a:r>
              <a:rPr lang="en-US" dirty="0" smtClean="0"/>
              <a:t> is only absorbed when in combination with intrinsic factor].</a:t>
            </a:r>
          </a:p>
          <a:p>
            <a:r>
              <a:rPr lang="en-US" dirty="0" smtClean="0"/>
              <a:t>Intrinsic factor – vitamin </a:t>
            </a:r>
            <a:r>
              <a:rPr lang="en-US" dirty="0" smtClean="0"/>
              <a:t>B</a:t>
            </a:r>
            <a:r>
              <a:rPr lang="en-US" sz="1800" b="1" dirty="0" smtClean="0"/>
              <a:t>12</a:t>
            </a:r>
            <a:r>
              <a:rPr lang="en-US" dirty="0" smtClean="0"/>
              <a:t>-</a:t>
            </a:r>
            <a:r>
              <a:rPr lang="en-US" dirty="0" smtClean="0"/>
              <a:t>complex have </a:t>
            </a:r>
            <a:r>
              <a:rPr lang="en-US" dirty="0" smtClean="0"/>
              <a:t>special receptors in </a:t>
            </a:r>
            <a:r>
              <a:rPr lang="en-US" b="1" dirty="0" smtClean="0"/>
              <a:t>TERMINAL ILEUM</a:t>
            </a:r>
            <a:r>
              <a:rPr lang="en-US" dirty="0" smtClean="0"/>
              <a:t>, where vitamin B</a:t>
            </a:r>
            <a:r>
              <a:rPr lang="en-US" sz="1800" b="1" dirty="0" smtClean="0"/>
              <a:t>12</a:t>
            </a:r>
            <a:r>
              <a:rPr lang="en-US" dirty="0" smtClean="0"/>
              <a:t> is absorbed.  </a:t>
            </a:r>
          </a:p>
          <a:p>
            <a:r>
              <a:rPr lang="en-US" dirty="0" smtClean="0"/>
              <a:t>Vitamin B</a:t>
            </a:r>
            <a:r>
              <a:rPr lang="en-US" sz="1900" b="1" dirty="0" smtClean="0"/>
              <a:t>12</a:t>
            </a:r>
            <a:r>
              <a:rPr lang="en-US" dirty="0" smtClean="0"/>
              <a:t> is essential for normal formation of RBC.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If no intrinsic factor, vitamin B</a:t>
            </a:r>
            <a:r>
              <a:rPr lang="en-US" sz="2100" b="1" dirty="0" smtClean="0">
                <a:solidFill>
                  <a:srgbClr val="7030A0"/>
                </a:solidFill>
              </a:rPr>
              <a:t>12</a:t>
            </a:r>
            <a:r>
              <a:rPr lang="en-US" b="1" dirty="0" smtClean="0">
                <a:solidFill>
                  <a:srgbClr val="7030A0"/>
                </a:solidFill>
              </a:rPr>
              <a:t> is not absorbed, it causes pernicious </a:t>
            </a:r>
            <a:r>
              <a:rPr lang="en-US" b="1" dirty="0" smtClean="0">
                <a:solidFill>
                  <a:srgbClr val="7030A0"/>
                </a:solidFill>
              </a:rPr>
              <a:t>anemia (either in deficiency of intrinsic factor or gastrectomy). 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GASTRIC JUICE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/>
              <a:t>Endocrine &amp; Paracrine cell in Gastric glands</a:t>
            </a:r>
          </a:p>
          <a:p>
            <a:endParaRPr lang="en-US" dirty="0" smtClean="0"/>
          </a:p>
          <a:p>
            <a:r>
              <a:rPr lang="en-US" dirty="0" smtClean="0"/>
              <a:t>G-cell [Gastrin Cell] - Gastrin  ( antrum )</a:t>
            </a:r>
          </a:p>
          <a:p>
            <a:r>
              <a:rPr lang="en-US" dirty="0" smtClean="0"/>
              <a:t>ECL [Entero Chromaffin Cell] – Histamine ( Fundus and body )</a:t>
            </a:r>
          </a:p>
          <a:p>
            <a:r>
              <a:rPr lang="en-US" dirty="0" smtClean="0"/>
              <a:t>D-cell – Somatostatin ( pylorus antrum )</a:t>
            </a:r>
          </a:p>
          <a:p>
            <a:r>
              <a:rPr lang="en-US" dirty="0" smtClean="0"/>
              <a:t>Gastrin ,Histamine, Acetylcholine [ACh] are Stimulatory and increase HCL secretion.</a:t>
            </a:r>
          </a:p>
          <a:p>
            <a:r>
              <a:rPr lang="en-US" dirty="0" smtClean="0"/>
              <a:t>Somatostatin inhabits HCL secretion.</a:t>
            </a:r>
          </a:p>
          <a:p>
            <a:r>
              <a:rPr lang="en-US" dirty="0" smtClean="0"/>
              <a:t>ACh and Gastrin increase pepsinogen by acting on chief cells.</a:t>
            </a:r>
          </a:p>
          <a:p>
            <a:endParaRPr lang="en-US" b="1" u="sng" dirty="0" smtClean="0"/>
          </a:p>
          <a:p>
            <a:endParaRPr lang="en-US" b="1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Describe the three types of gastric exocrine secretory cells and there secretions.</a:t>
            </a:r>
          </a:p>
          <a:p>
            <a:pPr lvl="0"/>
            <a:r>
              <a:rPr lang="en-US" dirty="0"/>
              <a:t>Summarize the mechanism of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  <a:r>
              <a:rPr lang="en-US" dirty="0"/>
              <a:t>secretion in stomach.</a:t>
            </a:r>
          </a:p>
          <a:p>
            <a:pPr lvl="0"/>
            <a:r>
              <a:rPr lang="en-US" dirty="0"/>
              <a:t>Explain the role of </a:t>
            </a:r>
            <a:r>
              <a:rPr lang="en-US" dirty="0" err="1"/>
              <a:t>HCl</a:t>
            </a:r>
            <a:r>
              <a:rPr lang="en-US" dirty="0"/>
              <a:t> and pepsinogen in digestion.</a:t>
            </a:r>
          </a:p>
          <a:p>
            <a:pPr lvl="0"/>
            <a:r>
              <a:rPr lang="en-US" dirty="0"/>
              <a:t>Emphasize the protective role of mucus and its applied importance.</a:t>
            </a:r>
          </a:p>
          <a:p>
            <a:pPr lvl="0"/>
            <a:r>
              <a:rPr lang="en-US" dirty="0"/>
              <a:t>Describe the multiple regulatory pathways that control stomach secretion.</a:t>
            </a:r>
          </a:p>
          <a:p>
            <a:r>
              <a:rPr lang="en-US" dirty="0"/>
              <a:t>Appraise the role of stomach in digestion and absorption.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86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GASTRIC JUICE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/>
              <a:t>Endocrine &amp; Paracrine Functions</a:t>
            </a:r>
          </a:p>
          <a:p>
            <a:r>
              <a:rPr lang="en-US" dirty="0" smtClean="0"/>
              <a:t>We will consider these chemical messengers in further detail.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u="sng" dirty="0" smtClean="0"/>
              <a:t>1. Acetylcholine</a:t>
            </a:r>
            <a:r>
              <a:rPr lang="en-US" dirty="0" smtClean="0"/>
              <a:t> – neurotransmitter released due to vagal stimulation and in response to short local reflexes [enteric nervous system].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ACh stimulates both parietal and chief cells, as well as, G-cells and ECL cells.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GASTRIC JUICE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u="sng" dirty="0" smtClean="0"/>
              <a:t>2. Gastrin</a:t>
            </a:r>
          </a:p>
          <a:p>
            <a:r>
              <a:rPr lang="en-US" dirty="0" smtClean="0"/>
              <a:t>Secreted by G-cells present in antrum.</a:t>
            </a:r>
          </a:p>
          <a:p>
            <a:r>
              <a:rPr lang="en-US" dirty="0" smtClean="0"/>
              <a:t>Gastrin is major GIT hormone.</a:t>
            </a:r>
          </a:p>
          <a:p>
            <a:r>
              <a:rPr lang="en-US" b="1" dirty="0" smtClean="0"/>
              <a:t>Gastrin is secreted in response to protein products in lumen of stomach and in response to ACh.</a:t>
            </a:r>
          </a:p>
          <a:p>
            <a:r>
              <a:rPr lang="en-US" dirty="0" smtClean="0"/>
              <a:t>Gastrin is carried by blood to the fundus and body of the stomach and </a:t>
            </a:r>
            <a:r>
              <a:rPr lang="en-US" b="1" dirty="0" smtClean="0">
                <a:solidFill>
                  <a:srgbClr val="7030A0"/>
                </a:solidFill>
              </a:rPr>
              <a:t>stimulates parietal and chief cells</a:t>
            </a:r>
            <a:r>
              <a:rPr lang="en-US" dirty="0" smtClean="0"/>
              <a:t>, therefore, causes secretion of HCL and pepsinogen.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Gastrin also stimulates ECL to release histamine and increase HCL secretion.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Gastrin is the main factor that increases HCL during meal digestion.</a:t>
            </a:r>
          </a:p>
          <a:p>
            <a:r>
              <a:rPr lang="en-US" dirty="0" smtClean="0"/>
              <a:t>Gastrin causes growth of mucosa of stomach and small intestine.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GASTRIC JUICE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3. Histamine</a:t>
            </a:r>
          </a:p>
          <a:p>
            <a:r>
              <a:rPr lang="en-US" dirty="0" smtClean="0"/>
              <a:t>Is Paracrine - released </a:t>
            </a:r>
            <a:r>
              <a:rPr lang="en-US" dirty="0" smtClean="0"/>
              <a:t>from the ECL cells in response to ACh and gastrin.</a:t>
            </a:r>
          </a:p>
          <a:p>
            <a:r>
              <a:rPr lang="en-US" dirty="0" smtClean="0"/>
              <a:t>Histamine </a:t>
            </a:r>
            <a:r>
              <a:rPr lang="en-US" b="1" dirty="0" smtClean="0"/>
              <a:t>acts locally on nearby parietal cells to increase HCL secretion.</a:t>
            </a:r>
          </a:p>
          <a:p>
            <a:r>
              <a:rPr lang="en-US" dirty="0" smtClean="0"/>
              <a:t>Histamine acts via cAMP.</a:t>
            </a:r>
          </a:p>
          <a:p>
            <a:pPr>
              <a:buNone/>
            </a:pPr>
            <a:r>
              <a:rPr lang="en-US" b="1" u="sng" dirty="0" smtClean="0"/>
              <a:t>4. Somatostatin</a:t>
            </a:r>
          </a:p>
          <a:p>
            <a:r>
              <a:rPr lang="en-US" dirty="0" smtClean="0"/>
              <a:t>Released by D-cells present in the pylorus [also in duodenum] </a:t>
            </a:r>
            <a:r>
              <a:rPr lang="en-US" b="1" dirty="0" smtClean="0"/>
              <a:t>in response to acid.</a:t>
            </a:r>
          </a:p>
          <a:p>
            <a:r>
              <a:rPr lang="en-US" dirty="0" smtClean="0"/>
              <a:t>It acts locally as paracrine </a:t>
            </a:r>
            <a:r>
              <a:rPr lang="en-US" b="1" dirty="0" smtClean="0">
                <a:solidFill>
                  <a:srgbClr val="7030A0"/>
                </a:solidFill>
              </a:rPr>
              <a:t>and inhibits secretion of parietal cell, G-cell, and ECL cell.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Factors affecting H</a:t>
            </a:r>
            <a:r>
              <a:rPr lang="en-US" baseline="30000" dirty="0" smtClean="0"/>
              <a:t>+</a:t>
            </a:r>
            <a:r>
              <a:rPr lang="en-US" dirty="0" smtClean="0"/>
              <a:t> ion secretion</a:t>
            </a:r>
            <a:endParaRPr lang="en-US" dirty="0"/>
          </a:p>
        </p:txBody>
      </p:sp>
      <p:pic>
        <p:nvPicPr>
          <p:cNvPr id="23555" name="Content Placeholder 3" descr="S23203-008-f0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060450"/>
            <a:ext cx="8943975" cy="5721350"/>
          </a:xfrm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381000" y="5562600"/>
            <a:ext cx="259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Alcohol &amp; caffein also stimulate HCl secretion </a:t>
            </a:r>
          </a:p>
        </p:txBody>
      </p:sp>
    </p:spTree>
    <p:extLst>
      <p:ext uri="{BB962C8B-B14F-4D97-AF65-F5344CB8AC3E}">
        <p14:creationId xmlns:p14="http://schemas.microsoft.com/office/powerpoint/2010/main" val="3767508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CONTROL OF GASTRIC SECRETION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It involves </a:t>
            </a:r>
            <a:r>
              <a:rPr lang="en-US" sz="4000" u="sng" dirty="0" smtClean="0"/>
              <a:t>Three phases</a:t>
            </a:r>
            <a:r>
              <a:rPr lang="en-US" sz="4000" dirty="0" smtClean="0"/>
              <a:t>:</a:t>
            </a:r>
          </a:p>
          <a:p>
            <a:pPr>
              <a:buNone/>
            </a:pPr>
            <a:r>
              <a:rPr lang="en-US" sz="4000" b="1" dirty="0" smtClean="0"/>
              <a:t>    </a:t>
            </a:r>
            <a:r>
              <a:rPr lang="en-US" sz="4000" b="1" u="sng" dirty="0" smtClean="0"/>
              <a:t>1.</a:t>
            </a:r>
            <a:r>
              <a:rPr lang="en-US" sz="4000" dirty="0" smtClean="0"/>
              <a:t> Cephalic Phase</a:t>
            </a:r>
          </a:p>
          <a:p>
            <a:pPr>
              <a:buNone/>
            </a:pPr>
            <a:r>
              <a:rPr lang="en-US" sz="4000" b="1" dirty="0" smtClean="0"/>
              <a:t>    </a:t>
            </a:r>
            <a:r>
              <a:rPr lang="en-US" sz="4000" b="1" u="sng" dirty="0" smtClean="0"/>
              <a:t>2.</a:t>
            </a:r>
            <a:r>
              <a:rPr lang="en-US" sz="4000" dirty="0" smtClean="0"/>
              <a:t> Gastric Phase </a:t>
            </a:r>
          </a:p>
          <a:p>
            <a:pPr>
              <a:buNone/>
            </a:pPr>
            <a:r>
              <a:rPr lang="en-US" sz="4000" b="1" dirty="0" smtClean="0"/>
              <a:t>    </a:t>
            </a:r>
            <a:r>
              <a:rPr lang="en-US" sz="4000" b="1" u="sng" dirty="0" smtClean="0"/>
              <a:t>3.</a:t>
            </a:r>
            <a:r>
              <a:rPr lang="en-US" sz="4000" dirty="0" smtClean="0"/>
              <a:t> Intestinal Phase 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sz="4000" b="1" u="sng" dirty="0" smtClean="0"/>
              <a:t>Cephalic Phase</a:t>
            </a:r>
          </a:p>
          <a:p>
            <a:pPr marL="514350" indent="-514350"/>
            <a:r>
              <a:rPr lang="en-US" sz="4000" dirty="0" smtClean="0"/>
              <a:t>It means there is increase secretion of HCL and pepsinogen [Gastric juice before food reaches the stomach].</a:t>
            </a:r>
          </a:p>
          <a:p>
            <a:pPr marL="514350" indent="-514350"/>
            <a:r>
              <a:rPr lang="en-US" sz="4000" dirty="0" smtClean="0"/>
              <a:t>Stimuli are </a:t>
            </a:r>
            <a:r>
              <a:rPr lang="en-US" sz="4000" dirty="0" smtClean="0">
                <a:solidFill>
                  <a:srgbClr val="7030A0"/>
                </a:solidFill>
              </a:rPr>
              <a:t>thinking, smelling, tasting, chewing and swallowing.</a:t>
            </a:r>
          </a:p>
          <a:p>
            <a:pPr marL="514350" indent="-514350"/>
            <a:r>
              <a:rPr lang="en-US" sz="4000" b="1" dirty="0" smtClean="0">
                <a:solidFill>
                  <a:srgbClr val="7030A0"/>
                </a:solidFill>
              </a:rPr>
              <a:t>Increased gastric secretion occurs due to vagal nerve activity</a:t>
            </a:r>
            <a:r>
              <a:rPr lang="en-US" sz="4000" dirty="0" smtClean="0"/>
              <a:t>. Vagus stimulates intrinsic plexus and increases ACh secretion, </a:t>
            </a:r>
            <a:r>
              <a:rPr lang="en-US" sz="4000" dirty="0" smtClean="0">
                <a:solidFill>
                  <a:srgbClr val="7030A0"/>
                </a:solidFill>
              </a:rPr>
              <a:t>therefore, increase HCL and pepsinogen</a:t>
            </a:r>
            <a:r>
              <a:rPr lang="en-US" sz="4000" dirty="0" smtClean="0"/>
              <a:t>. </a:t>
            </a:r>
          </a:p>
          <a:p>
            <a:pPr marL="514350" indent="-514350"/>
            <a:r>
              <a:rPr lang="en-US" sz="4000" dirty="0" smtClean="0">
                <a:solidFill>
                  <a:srgbClr val="7030A0"/>
                </a:solidFill>
              </a:rPr>
              <a:t>Vagus also stimulates G-cells in PGA, therefore, release of gastrin which increases HCL and pepsinogen.</a:t>
            </a:r>
          </a:p>
          <a:p>
            <a:pPr marL="514350" indent="-51435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" y="1815353"/>
            <a:ext cx="8964706" cy="322729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CONTROL OF GASTRIC SECRETION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2. </a:t>
            </a:r>
            <a:r>
              <a:rPr lang="en-US" b="1" u="sng" dirty="0" smtClean="0"/>
              <a:t>Gastric Phase</a:t>
            </a:r>
          </a:p>
          <a:p>
            <a:r>
              <a:rPr lang="en-US" dirty="0" smtClean="0"/>
              <a:t>Gastric phase begins when food reaches the stomach.</a:t>
            </a:r>
          </a:p>
          <a:p>
            <a:r>
              <a:rPr lang="en-US" b="1" dirty="0" smtClean="0"/>
              <a:t>Stimuli acting in the stomach are protein, caffeine, distension, alcohol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Protein is most potent sti</a:t>
            </a:r>
            <a:r>
              <a:rPr lang="en-US" dirty="0" smtClean="0"/>
              <a:t>mulus – acts via local plexus and vagus nerve.</a:t>
            </a:r>
          </a:p>
          <a:p>
            <a:r>
              <a:rPr lang="en-US" dirty="0" smtClean="0"/>
              <a:t>Protein also stimulates G-cells to release gastrin.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Important</a:t>
            </a:r>
            <a:r>
              <a:rPr lang="en-US" dirty="0" smtClean="0"/>
              <a:t> – People with hyper-acidity or peptic ulcer should avoid caffeine and alcohol.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CONTROL OF GASTRIC SECRETION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b="1" u="sng" dirty="0" smtClean="0"/>
              <a:t>Intestinal Phase</a:t>
            </a:r>
          </a:p>
          <a:p>
            <a:r>
              <a:rPr lang="en-US" dirty="0" smtClean="0"/>
              <a:t>When food enters the small intestine, it influences gastric secretion.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Intestinal phase is inhibitory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Chyme enters small intestine, it reflexly decreases the gastric secretion.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" y="1259541"/>
            <a:ext cx="8964706" cy="43389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How Gastric Secretion Decreases After It Is Produced?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decreases by three ways: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u="sng" dirty="0" smtClean="0"/>
              <a:t>i).</a:t>
            </a:r>
            <a:r>
              <a:rPr lang="en-US" dirty="0" smtClean="0"/>
              <a:t> As meal gradually leaves the stomach, </a:t>
            </a:r>
            <a:r>
              <a:rPr lang="en-US" b="1" dirty="0" smtClean="0"/>
              <a:t>major stimulus that is protein in stomach is withdrawn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u="sng" dirty="0" smtClean="0"/>
              <a:t>ii).</a:t>
            </a:r>
            <a:r>
              <a:rPr lang="en-US" dirty="0" smtClean="0"/>
              <a:t> </a:t>
            </a:r>
            <a:r>
              <a:rPr lang="en-US" b="1" dirty="0" smtClean="0"/>
              <a:t>Somatostatin is released </a:t>
            </a:r>
            <a:r>
              <a:rPr lang="en-US" dirty="0" smtClean="0"/>
              <a:t>when food goes to duodenum. It has inhibitory effect.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u="sng" dirty="0" smtClean="0"/>
              <a:t>iii).</a:t>
            </a:r>
            <a:r>
              <a:rPr lang="en-US" dirty="0" smtClean="0"/>
              <a:t> Stimuli which inhibit gastric motility are fat, acid, </a:t>
            </a:r>
            <a:r>
              <a:rPr lang="en-US" dirty="0" err="1" smtClean="0"/>
              <a:t>hypertonicity</a:t>
            </a:r>
            <a:r>
              <a:rPr lang="en-US" dirty="0" smtClean="0"/>
              <a:t> or distension in the duodenum.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GASTRIC SECRETION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Gastric Secretion is about 2 liters – per day.</a:t>
            </a:r>
          </a:p>
          <a:p>
            <a:r>
              <a:rPr lang="en-US" dirty="0" smtClean="0"/>
              <a:t>There are Gastric Glands present in the stomach.</a:t>
            </a:r>
          </a:p>
          <a:p>
            <a:r>
              <a:rPr lang="en-US" dirty="0" smtClean="0"/>
              <a:t>They open at the surface of the stomach by opening called ‘Gastric Pits’.</a:t>
            </a:r>
          </a:p>
          <a:p>
            <a:r>
              <a:rPr lang="en-US" dirty="0" smtClean="0"/>
              <a:t>Gastric Glands have </a:t>
            </a:r>
            <a:r>
              <a:rPr lang="en-US" b="1" u="sng" dirty="0" smtClean="0"/>
              <a:t>exocrine</a:t>
            </a:r>
            <a:r>
              <a:rPr lang="en-US" dirty="0" smtClean="0"/>
              <a:t> and </a:t>
            </a:r>
            <a:r>
              <a:rPr lang="en-US" b="1" u="sng" dirty="0" smtClean="0"/>
              <a:t>endocrine cells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How Stomach Is Protected From Acidity &amp; Enzyme Pepsin?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It is protected by :</a:t>
            </a:r>
          </a:p>
          <a:p>
            <a:r>
              <a:rPr lang="en-US" dirty="0" smtClean="0"/>
              <a:t>Mucus Layer </a:t>
            </a:r>
          </a:p>
          <a:p>
            <a:r>
              <a:rPr lang="en-US" dirty="0" smtClean="0"/>
              <a:t>Mucus Secreting cells [mucus pH is 7] – secrete HCO</a:t>
            </a:r>
            <a:r>
              <a:rPr lang="en-US" sz="1800" b="1" dirty="0" smtClean="0"/>
              <a:t>3</a:t>
            </a:r>
            <a:r>
              <a:rPr lang="en-US" dirty="0" smtClean="0"/>
              <a:t> which neutralizes acid [luminal pH is 2].</a:t>
            </a:r>
          </a:p>
          <a:p>
            <a:r>
              <a:rPr lang="en-US" dirty="0" smtClean="0"/>
              <a:t>Cells are impermeable to H+ ion, therefore, HCL can not penetrate into the cells.</a:t>
            </a:r>
          </a:p>
          <a:p>
            <a:r>
              <a:rPr lang="en-US" dirty="0" smtClean="0"/>
              <a:t>Entire stomach lining is replaced every 3 days.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" y="1582270"/>
            <a:ext cx="8964706" cy="369345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STOMACH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discussed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u="sng" dirty="0" smtClean="0"/>
              <a:t>1.</a:t>
            </a:r>
            <a:r>
              <a:rPr lang="en-US" dirty="0" smtClean="0"/>
              <a:t> Motility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u="sng" dirty="0" smtClean="0"/>
              <a:t>2.</a:t>
            </a:r>
            <a:r>
              <a:rPr lang="en-US" dirty="0" smtClean="0"/>
              <a:t> Secretion in Stomach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Now we will consider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u="sng" dirty="0" smtClean="0"/>
              <a:t>3.</a:t>
            </a:r>
            <a:r>
              <a:rPr lang="en-US" dirty="0" smtClean="0"/>
              <a:t> Digestion in Stomach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u="sng" dirty="0" smtClean="0"/>
              <a:t>4.</a:t>
            </a:r>
            <a:r>
              <a:rPr lang="en-US" dirty="0" smtClean="0"/>
              <a:t> Absorption in Stomach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Digestion in Stomach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Protein digestion begins in the antrum of stomach</a:t>
            </a:r>
            <a:r>
              <a:rPr lang="en-US" dirty="0" smtClean="0"/>
              <a:t>, where food is mixed with HCL and pepsin.</a:t>
            </a:r>
          </a:p>
          <a:p>
            <a:r>
              <a:rPr lang="en-US" b="1" dirty="0" smtClean="0"/>
              <a:t>Carbohydrate digestion </a:t>
            </a:r>
            <a:r>
              <a:rPr lang="en-US" dirty="0" smtClean="0"/>
              <a:t>which started in mouth due to action of salivary amylase, </a:t>
            </a:r>
            <a:r>
              <a:rPr lang="en-US" b="1" dirty="0" smtClean="0"/>
              <a:t>continues in the stomach, till </a:t>
            </a:r>
            <a:r>
              <a:rPr lang="el-GR" b="1" dirty="0" smtClean="0">
                <a:latin typeface="Times New Roman"/>
                <a:cs typeface="Times New Roman"/>
              </a:rPr>
              <a:t>α</a:t>
            </a:r>
            <a:r>
              <a:rPr lang="en-US" b="1" dirty="0" smtClean="0">
                <a:latin typeface="Times New Roman"/>
                <a:cs typeface="Times New Roman"/>
              </a:rPr>
              <a:t>-</a:t>
            </a:r>
            <a:r>
              <a:rPr lang="en-US" b="1" dirty="0" smtClean="0">
                <a:cs typeface="Times New Roman"/>
              </a:rPr>
              <a:t>amylase is destroyed by the HCL</a:t>
            </a:r>
            <a:r>
              <a:rPr lang="en-US" dirty="0" smtClean="0">
                <a:cs typeface="Times New Roman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Absorption in Stomach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b="1" dirty="0" smtClean="0"/>
              <a:t>No food or water is absorbed in the stomach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Stomach </a:t>
            </a:r>
            <a:r>
              <a:rPr lang="en-US" b="1" dirty="0" smtClean="0"/>
              <a:t>absorbs alcohol and aspirin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Alcohol is lipid soluble, therefore, can diffuse through lipid membrane of epithelial cell lining of stomach.</a:t>
            </a:r>
          </a:p>
          <a:p>
            <a:r>
              <a:rPr lang="en-US" b="1" dirty="0" smtClean="0"/>
              <a:t>Alcohol is absorbed more rapidly in small intestine</a:t>
            </a:r>
            <a:r>
              <a:rPr lang="en-US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Clinical Application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/>
              <a:t>Peptic Ulcer</a:t>
            </a:r>
          </a:p>
          <a:p>
            <a:r>
              <a:rPr lang="en-US" dirty="0" smtClean="0"/>
              <a:t>Ulcer or erosion in the stomach, duodenum or esophagus can occur due to increased acidity and pepsin.</a:t>
            </a:r>
          </a:p>
          <a:p>
            <a:r>
              <a:rPr lang="en-US" dirty="0" smtClean="0"/>
              <a:t>In 1990, a bacterium ‘</a:t>
            </a:r>
            <a:r>
              <a:rPr lang="en-US" b="1" dirty="0" smtClean="0"/>
              <a:t>HELICOBACTER PYLORI</a:t>
            </a:r>
            <a:r>
              <a:rPr lang="en-US" dirty="0" smtClean="0"/>
              <a:t>’ was identified as cause of peptic ulcer.</a:t>
            </a:r>
          </a:p>
          <a:p>
            <a:r>
              <a:rPr lang="en-US" dirty="0" smtClean="0"/>
              <a:t>H.Pylori bacteria resides below the protective mucus layer.</a:t>
            </a:r>
          </a:p>
          <a:p>
            <a:r>
              <a:rPr lang="en-US" dirty="0" smtClean="0"/>
              <a:t>H.Pylori usually settles in the antrum which has no acid producing parietal cells, although acid reaches the antrum.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098" name="Picture 2" descr="C:\Users\Dr.Zahoor Ali\Pictures\My Scans\2012-02 (Feb)\scan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47300"/>
            <a:ext cx="3774940" cy="63059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How H.Pylori Causes Peptic Ulcer?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It causes peptic ulcer:</a:t>
            </a:r>
          </a:p>
          <a:p>
            <a:r>
              <a:rPr lang="en-US" b="1" dirty="0" smtClean="0"/>
              <a:t>By toxins which cause gastritis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By weakening gastric mucosal barrier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OTHER FACTOR THAT CAUSE PEPTIC ULCER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Ethyl alcohol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NSAIDS</a:t>
            </a:r>
            <a:r>
              <a:rPr lang="en-US" dirty="0" smtClean="0"/>
              <a:t> [Non Steroidal Anti-Inflammatory Drugs] e.g. aspirin, IBUPROFIN [used for arthritis, pain].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Stress</a:t>
            </a:r>
            <a:r>
              <a:rPr lang="en-US" dirty="0" smtClean="0"/>
              <a:t> – probably by increased gastric secretion.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TREATEMENT FOR PEPTIC ULCER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Anta-acid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H2 Histamine receptor blocker </a:t>
            </a:r>
            <a:r>
              <a:rPr lang="en-US" dirty="0" smtClean="0"/>
              <a:t>e.g. Cemitidine, Ranitidine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Proton pump blocker </a:t>
            </a:r>
            <a:r>
              <a:rPr lang="en-US" dirty="0" smtClean="0"/>
              <a:t>[it blocks H+ - K+ ATP pump] e.g. OMEPRAZOLE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Anti - biotic </a:t>
            </a:r>
            <a:r>
              <a:rPr lang="en-US" dirty="0" smtClean="0"/>
              <a:t>for H.Pylori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References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/>
          <a:lstStyle/>
          <a:p>
            <a:pPr eaLnBrk="1" hangingPunct="1"/>
            <a:r>
              <a:rPr lang="en-US" smtClean="0">
                <a:latin typeface="Calibri" pitchFamily="34" charset="0"/>
                <a:cs typeface="Calibri" pitchFamily="34" charset="0"/>
              </a:rPr>
              <a:t>Human physiology by Lauralee Sherwood, seventh edition</a:t>
            </a:r>
          </a:p>
          <a:p>
            <a:pPr eaLnBrk="1" hangingPunct="1"/>
            <a:r>
              <a:rPr lang="en-US" smtClean="0">
                <a:latin typeface="Calibri" pitchFamily="34" charset="0"/>
                <a:cs typeface="Calibri" pitchFamily="34" charset="0"/>
              </a:rPr>
              <a:t>Text book physiology by Guyton &amp;Hall,11</a:t>
            </a:r>
            <a:r>
              <a:rPr lang="en-US" baseline="3000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edition</a:t>
            </a:r>
          </a:p>
          <a:p>
            <a:pPr eaLnBrk="1" hangingPunct="1"/>
            <a:r>
              <a:rPr lang="en-US" smtClean="0">
                <a:latin typeface="Calibri" pitchFamily="34" charset="0"/>
                <a:cs typeface="Calibri" pitchFamily="34" charset="0"/>
              </a:rPr>
              <a:t>Text book of physiology by Linda .s contanzo,third edition</a:t>
            </a:r>
          </a:p>
          <a:p>
            <a:pPr eaLnBrk="1" hangingPunct="1"/>
            <a:endParaRPr lang="en-US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n-US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Gastric Secretions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Two distinct areas of gastric mucosa that secrete gastric juice</a:t>
            </a:r>
          </a:p>
          <a:p>
            <a:pPr lvl="1"/>
            <a:r>
              <a:rPr lang="en-US" altLang="en-US" sz="3600" b="1" dirty="0"/>
              <a:t>Oxyntic mucosa</a:t>
            </a:r>
          </a:p>
          <a:p>
            <a:pPr lvl="2"/>
            <a:r>
              <a:rPr lang="en-US" altLang="en-US" sz="3600" dirty="0"/>
              <a:t>Lines body and fundus</a:t>
            </a:r>
          </a:p>
          <a:p>
            <a:pPr lvl="1"/>
            <a:r>
              <a:rPr lang="en-US" altLang="en-US" sz="3600" b="1" dirty="0"/>
              <a:t>Pyloric gland area (PGA)</a:t>
            </a:r>
          </a:p>
          <a:p>
            <a:pPr lvl="2"/>
            <a:r>
              <a:rPr lang="en-US" altLang="en-US" sz="3600" dirty="0"/>
              <a:t>Lines the antrum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49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Zahoor Ali\Pictures\My Scans\2012-02 (Feb)\scan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8600"/>
            <a:ext cx="5105400" cy="635420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26" y="0"/>
            <a:ext cx="5700748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GASTRIC SECRETION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Exocrine cells in Gastric Gland </a:t>
            </a:r>
            <a:r>
              <a:rPr lang="en-US" dirty="0" smtClean="0"/>
              <a:t>are of three types:</a:t>
            </a:r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b="1" u="sng" dirty="0" smtClean="0"/>
              <a:t>1.</a:t>
            </a:r>
            <a:r>
              <a:rPr lang="en-US" dirty="0" smtClean="0"/>
              <a:t> </a:t>
            </a:r>
            <a:r>
              <a:rPr lang="en-US" b="1" dirty="0" smtClean="0"/>
              <a:t>Mucus Cells </a:t>
            </a:r>
            <a:r>
              <a:rPr lang="en-US" dirty="0" smtClean="0"/>
              <a:t>– they secrete thin watery mucus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u="sng" dirty="0" smtClean="0"/>
              <a:t>2.</a:t>
            </a:r>
            <a:r>
              <a:rPr lang="en-US" dirty="0" smtClean="0"/>
              <a:t> </a:t>
            </a:r>
            <a:r>
              <a:rPr lang="en-US" b="1" dirty="0" smtClean="0"/>
              <a:t>Chief Cells </a:t>
            </a:r>
            <a:r>
              <a:rPr lang="en-US" dirty="0" smtClean="0"/>
              <a:t>– they secrete enzyme precursor pepsinogen. Chief cells are present in oxyntic mucosa ( fundus and body 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u="sng" dirty="0" smtClean="0"/>
              <a:t>3.</a:t>
            </a:r>
            <a:r>
              <a:rPr lang="en-US" dirty="0" smtClean="0"/>
              <a:t> </a:t>
            </a:r>
            <a:r>
              <a:rPr lang="en-US" b="1" dirty="0" smtClean="0"/>
              <a:t>Parietal [Oxyntic</a:t>
            </a:r>
            <a:r>
              <a:rPr lang="en-US" b="1" dirty="0"/>
              <a:t> </a:t>
            </a:r>
            <a:r>
              <a:rPr lang="en-US" b="1" dirty="0" smtClean="0"/>
              <a:t>cells] </a:t>
            </a:r>
            <a:r>
              <a:rPr lang="en-US" dirty="0" smtClean="0"/>
              <a:t>– they secrete HCL and intrinsic factor. They are present in fundus and body.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GASTRIC SECRETION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exocrine secretion are released in Gastric lumen and make up the gastric digestive juice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Between the Gastric pits</a:t>
            </a:r>
            <a:r>
              <a:rPr lang="en-US" dirty="0" smtClean="0"/>
              <a:t>, gastric mucosa is covered by surface epithelial cells, which </a:t>
            </a:r>
            <a:r>
              <a:rPr lang="en-US" b="1" dirty="0" smtClean="0"/>
              <a:t>secrete a thick, viscous, alkaline mucus</a:t>
            </a:r>
            <a:r>
              <a:rPr lang="en-US" dirty="0" smtClean="0"/>
              <a:t> several millimeter thick over the surface of mucosa.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GASTRIC SECRETION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Endocrine – Paracrine cells in stomach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sz="1300" dirty="0" smtClean="0"/>
          </a:p>
          <a:p>
            <a:r>
              <a:rPr lang="en-US" b="1" dirty="0" smtClean="0"/>
              <a:t>ECL Cells( Entero Chromaffin Cells ) </a:t>
            </a:r>
            <a:r>
              <a:rPr lang="en-US" dirty="0" smtClean="0"/>
              <a:t>– they secrete Histamine and stimulate parietal cells to produce HCL. They are present in fundus and body [Oxyntic mucosa</a:t>
            </a:r>
            <a:r>
              <a:rPr lang="en-US" dirty="0" smtClean="0"/>
              <a:t>].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r>
              <a:rPr lang="en-US" b="1" dirty="0" smtClean="0"/>
              <a:t>G–Cells – present in the antrum [</a:t>
            </a:r>
            <a:r>
              <a:rPr lang="en-US" b="1" dirty="0"/>
              <a:t>P</a:t>
            </a:r>
            <a:r>
              <a:rPr lang="en-US" b="1" dirty="0" smtClean="0"/>
              <a:t>yloric Gland Area PGA]</a:t>
            </a:r>
            <a:r>
              <a:rPr lang="en-US" dirty="0" smtClean="0"/>
              <a:t>. They secrete </a:t>
            </a:r>
            <a:r>
              <a:rPr lang="en-US" b="1" dirty="0" smtClean="0"/>
              <a:t>Gastrin </a:t>
            </a:r>
            <a:r>
              <a:rPr lang="en-US" dirty="0" smtClean="0"/>
              <a:t>hormone which stimulate parietal, chief and ECL [Entero Chromaffin Like cells</a:t>
            </a:r>
            <a:r>
              <a:rPr lang="en-US" dirty="0" smtClean="0"/>
              <a:t>].</a:t>
            </a:r>
          </a:p>
          <a:p>
            <a:endParaRPr lang="en-US" dirty="0" smtClean="0"/>
          </a:p>
          <a:p>
            <a:r>
              <a:rPr lang="en-US" b="1" dirty="0" smtClean="0"/>
              <a:t>D–Cells </a:t>
            </a:r>
            <a:r>
              <a:rPr lang="en-US" dirty="0" smtClean="0"/>
              <a:t>– present in PGA. They secrete somatostatin</a:t>
            </a:r>
            <a:r>
              <a:rPr lang="en-US" dirty="0"/>
              <a:t> </a:t>
            </a:r>
            <a:r>
              <a:rPr lang="en-US" dirty="0" smtClean="0"/>
              <a:t>and they </a:t>
            </a:r>
            <a:r>
              <a:rPr lang="en-US" dirty="0" smtClean="0"/>
              <a:t>inhibit </a:t>
            </a:r>
            <a:r>
              <a:rPr lang="en-US" dirty="0" smtClean="0"/>
              <a:t>parietal, G-cells and ECL cells.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38E4-41D7-48DD-BDAB-1DD2BA348EA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596</TotalTime>
  <Words>1748</Words>
  <Application>Microsoft Office PowerPoint</Application>
  <PresentationFormat>On-screen Show (4:3)</PresentationFormat>
  <Paragraphs>234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35</vt:i4>
      </vt:variant>
      <vt:variant>
        <vt:lpstr>Slide Titles</vt:lpstr>
      </vt:variant>
      <vt:variant>
        <vt:i4>39</vt:i4>
      </vt:variant>
    </vt:vector>
  </HeadingPairs>
  <TitlesOfParts>
    <vt:vector size="74" baseType="lpstr">
      <vt:lpstr>2_Office Theme</vt:lpstr>
      <vt:lpstr>3_Office Theme</vt:lpstr>
      <vt:lpstr>4_Office Theme</vt:lpstr>
      <vt:lpstr>5_Office Theme</vt:lpstr>
      <vt:lpstr>7_Office Theme</vt:lpstr>
      <vt:lpstr>8_Office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38_Office Theme</vt:lpstr>
      <vt:lpstr>Gastric Secretion </vt:lpstr>
      <vt:lpstr>Objectives </vt:lpstr>
      <vt:lpstr>GASTRIC SECRETION</vt:lpstr>
      <vt:lpstr>Gastric Secretions</vt:lpstr>
      <vt:lpstr>PowerPoint Presentation</vt:lpstr>
      <vt:lpstr>PowerPoint Presentation</vt:lpstr>
      <vt:lpstr>GASTRIC SECRETION</vt:lpstr>
      <vt:lpstr>GASTRIC SECRETION</vt:lpstr>
      <vt:lpstr>GASTRIC SECRETION</vt:lpstr>
      <vt:lpstr>GASTRIC SECRETION</vt:lpstr>
      <vt:lpstr>PowerPoint Presentation</vt:lpstr>
      <vt:lpstr>PowerPoint Presentation</vt:lpstr>
      <vt:lpstr>Functions of Gastric Juice</vt:lpstr>
      <vt:lpstr>Functions of Gastric Juice</vt:lpstr>
      <vt:lpstr>Functions of Gastric Juice</vt:lpstr>
      <vt:lpstr>PowerPoint Presentation</vt:lpstr>
      <vt:lpstr>Functions of Gastric Juice</vt:lpstr>
      <vt:lpstr>Functions of Gastric Juice</vt:lpstr>
      <vt:lpstr>GASTRIC JUICE</vt:lpstr>
      <vt:lpstr>GASTRIC JUICE</vt:lpstr>
      <vt:lpstr>GASTRIC JUICE</vt:lpstr>
      <vt:lpstr>GASTRIC JUICE</vt:lpstr>
      <vt:lpstr>Factors affecting H+ ion secretion</vt:lpstr>
      <vt:lpstr>CONTROL OF GASTRIC SECRETION</vt:lpstr>
      <vt:lpstr>PowerPoint Presentation</vt:lpstr>
      <vt:lpstr>CONTROL OF GASTRIC SECRETION</vt:lpstr>
      <vt:lpstr>CONTROL OF GASTRIC SECRETION</vt:lpstr>
      <vt:lpstr>PowerPoint Presentation</vt:lpstr>
      <vt:lpstr>How Gastric Secretion Decreases After It Is Produced?</vt:lpstr>
      <vt:lpstr>How Stomach Is Protected From Acidity &amp; Enzyme Pepsin?</vt:lpstr>
      <vt:lpstr>PowerPoint Presentation</vt:lpstr>
      <vt:lpstr>STOMACH</vt:lpstr>
      <vt:lpstr>Digestion in Stomach</vt:lpstr>
      <vt:lpstr>Absorption in Stomach</vt:lpstr>
      <vt:lpstr>Clinical Application</vt:lpstr>
      <vt:lpstr>PowerPoint Presentation</vt:lpstr>
      <vt:lpstr>How H.Pylori Causes Peptic Ulcer?</vt:lpstr>
      <vt:lpstr>TREATEMENT FOR PEPTIC ULCER</vt:lpstr>
      <vt:lpstr>References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Dr.Zahoor Ali</dc:creator>
  <cp:lastModifiedBy>Mohammed Quadri</cp:lastModifiedBy>
  <cp:revision>85</cp:revision>
  <dcterms:created xsi:type="dcterms:W3CDTF">2012-02-04T20:55:13Z</dcterms:created>
  <dcterms:modified xsi:type="dcterms:W3CDTF">2014-04-21T08:00:02Z</dcterms:modified>
</cp:coreProperties>
</file>