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259"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 id="273" r:id="rId20"/>
    <p:sldId id="277" r:id="rId21"/>
    <p:sldId id="274" r:id="rId22"/>
    <p:sldId id="275" r:id="rId23"/>
    <p:sldId id="276"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51" autoAdjust="0"/>
  </p:normalViewPr>
  <p:slideViewPr>
    <p:cSldViewPr snapToGrid="0" snapToObjects="1">
      <p:cViewPr>
        <p:scale>
          <a:sx n="82" d="100"/>
          <a:sy n="82" d="100"/>
        </p:scale>
        <p:origin x="-1026" y="9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BC8891-6F9B-5D46-ADBF-48102839C3D0}" type="datetimeFigureOut">
              <a:rPr lang="en-US" smtClean="0"/>
              <a:t>12/18/2012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E9971-6348-DC46-AAC4-EB0941362E3F}" type="slidenum">
              <a:rPr lang="en-US" smtClean="0"/>
              <a:t>‹#›</a:t>
            </a:fld>
            <a:endParaRPr lang="en-US"/>
          </a:p>
        </p:txBody>
      </p:sp>
    </p:spTree>
    <p:extLst>
      <p:ext uri="{BB962C8B-B14F-4D97-AF65-F5344CB8AC3E}">
        <p14:creationId xmlns:p14="http://schemas.microsoft.com/office/powerpoint/2010/main" val="2388531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www.treatment7.com/arthritis/knee-arthritis-treatment.html" TargetMode="External"/><Relationship Id="rId18" Type="http://schemas.openxmlformats.org/officeDocument/2006/relationships/hyperlink" Target="http://www.treatment7.com/arthritis/diet-treatment.html" TargetMode="External"/><Relationship Id="rId26" Type="http://schemas.openxmlformats.org/officeDocument/2006/relationships/hyperlink" Target="http://www.treatment7.com/arthritis/treatment-exercises.html" TargetMode="External"/><Relationship Id="rId39" Type="http://schemas.openxmlformats.org/officeDocument/2006/relationships/hyperlink" Target="http://www.treatment7.com/arthritis/thumb-osteoarthritis-treatment.html" TargetMode="External"/><Relationship Id="rId21" Type="http://schemas.openxmlformats.org/officeDocument/2006/relationships/hyperlink" Target="http://www.treatment7.com/arthritis/foot-and-ankle-arthritis-treatment.html" TargetMode="External"/><Relationship Id="rId34" Type="http://schemas.openxmlformats.org/officeDocument/2006/relationships/hyperlink" Target="http://www.treatment7.com/arthritis/finger-osteoarthritis-treatment.html" TargetMode="External"/><Relationship Id="rId42" Type="http://schemas.openxmlformats.org/officeDocument/2006/relationships/hyperlink" Target="http://www.treatment7.com/arthritis/treatment-for-leg-cramps.html" TargetMode="External"/><Relationship Id="rId47" Type="http://schemas.openxmlformats.org/officeDocument/2006/relationships/hyperlink" Target="http://www.treatment7.com/arthritis/treatment-for-slipped-disc.html" TargetMode="External"/><Relationship Id="rId50" Type="http://schemas.openxmlformats.org/officeDocument/2006/relationships/hyperlink" Target="http://www.treatment7.com/arthritis/treatment-for-fracture.html" TargetMode="External"/><Relationship Id="rId55" Type="http://schemas.openxmlformats.org/officeDocument/2006/relationships/hyperlink" Target="http://www.treatment7.com/arthritis/treatment-of-knee-osteoarthritis.html" TargetMode="External"/><Relationship Id="rId63" Type="http://schemas.openxmlformats.org/officeDocument/2006/relationships/hyperlink" Target="http://www.treatment7.com/arthritis/treatment-for-sciatica.html" TargetMode="External"/><Relationship Id="rId7" Type="http://schemas.openxmlformats.org/officeDocument/2006/relationships/hyperlink" Target="http://www.treatment7.com/arthritis/osteoarthritis-treatment.html" TargetMode="External"/><Relationship Id="rId2" Type="http://schemas.openxmlformats.org/officeDocument/2006/relationships/slide" Target="../slides/slide5.xml"/><Relationship Id="rId16" Type="http://schemas.openxmlformats.org/officeDocument/2006/relationships/hyperlink" Target="http://www.treatment7.com/arthritis/cervical-osteoarthritis-treatment.html" TargetMode="External"/><Relationship Id="rId20" Type="http://schemas.openxmlformats.org/officeDocument/2006/relationships/hyperlink" Target="http://www.treatment7.com/arthritis/spinal-osteoarthritis-treatment.html" TargetMode="External"/><Relationship Id="rId29" Type="http://schemas.openxmlformats.org/officeDocument/2006/relationships/hyperlink" Target="http://www.treatment7.com/arthritis/foot-osteoarthritis-treatment.html" TargetMode="External"/><Relationship Id="rId41" Type="http://schemas.openxmlformats.org/officeDocument/2006/relationships/hyperlink" Target="http://www.treatment7.com/arthritis/treatment-for-cramp.html" TargetMode="External"/><Relationship Id="rId54" Type="http://schemas.openxmlformats.org/officeDocument/2006/relationships/hyperlink" Target="http://www.treatment7.com/arthritis/treatment-for-whiplash-and-neck-injury.html" TargetMode="External"/><Relationship Id="rId62" Type="http://schemas.openxmlformats.org/officeDocument/2006/relationships/hyperlink" Target="http://www.treatment7.com/arthritis/treatment-for-dislocated-shoulder.html" TargetMode="External"/><Relationship Id="rId1" Type="http://schemas.openxmlformats.org/officeDocument/2006/relationships/notesMaster" Target="../notesMasters/notesMaster1.xml"/><Relationship Id="rId6" Type="http://schemas.openxmlformats.org/officeDocument/2006/relationships/hyperlink" Target="http://www.treatment7.com/arthritis/fibromyalgia-treatment.html" TargetMode="External"/><Relationship Id="rId11" Type="http://schemas.openxmlformats.org/officeDocument/2006/relationships/hyperlink" Target="http://www.treatment7.com/arthritis/acupuncture-treatment-for-arthritis.html" TargetMode="External"/><Relationship Id="rId24" Type="http://schemas.openxmlformats.org/officeDocument/2006/relationships/hyperlink" Target="http://www.treatment7.com/arthritis/thumb-arthritis-treatment.html" TargetMode="External"/><Relationship Id="rId32" Type="http://schemas.openxmlformats.org/officeDocument/2006/relationships/hyperlink" Target="http://www.treatment7.com/arthritis/osteoarthritis-exercise.html" TargetMode="External"/><Relationship Id="rId37" Type="http://schemas.openxmlformats.org/officeDocument/2006/relationships/hyperlink" Target="http://www.treatment7.com/arthritis/rheumatoid-arthritis-diet.html" TargetMode="External"/><Relationship Id="rId40" Type="http://schemas.openxmlformats.org/officeDocument/2006/relationships/hyperlink" Target="http://www.treatment7.com/arthritis/treatment-for-corns.html" TargetMode="External"/><Relationship Id="rId45" Type="http://schemas.openxmlformats.org/officeDocument/2006/relationships/hyperlink" Target="http://www.treatment7.com/arthritis/treatment-for-bulging-disc.html" TargetMode="External"/><Relationship Id="rId53" Type="http://schemas.openxmlformats.org/officeDocument/2006/relationships/hyperlink" Target="http://www.treatment7.com/arthritis/treatment-for-spinal-cord-injury.html" TargetMode="External"/><Relationship Id="rId58" Type="http://schemas.openxmlformats.org/officeDocument/2006/relationships/hyperlink" Target="http://www.treatment7.com/arthritis/treatment-for-spinal-stenosis.html" TargetMode="External"/><Relationship Id="rId5" Type="http://schemas.openxmlformats.org/officeDocument/2006/relationships/hyperlink" Target="http://www.treatment7.com/arthritis/finger-arthritis-treatment.html" TargetMode="External"/><Relationship Id="rId15" Type="http://schemas.openxmlformats.org/officeDocument/2006/relationships/hyperlink" Target="http://www.treatment7.com/arthritis/ankle-osteoarthritis-treatment.html" TargetMode="External"/><Relationship Id="rId23" Type="http://schemas.openxmlformats.org/officeDocument/2006/relationships/hyperlink" Target="http://www.treatment7.com/arthritis/neck-arthritis-treatment.html" TargetMode="External"/><Relationship Id="rId28" Type="http://schemas.openxmlformats.org/officeDocument/2006/relationships/hyperlink" Target="http://www.treatment7.com/arthritis/wrist-osteoarthritis-treatment.html" TargetMode="External"/><Relationship Id="rId36" Type="http://schemas.openxmlformats.org/officeDocument/2006/relationships/hyperlink" Target="http://www.treatment7.com/arthritis/herbal-remedies-for-arthritis.html" TargetMode="External"/><Relationship Id="rId49" Type="http://schemas.openxmlformats.org/officeDocument/2006/relationships/hyperlink" Target="http://www.treatment7.com/arthritis/treatment-for-diverticulitis.html" TargetMode="External"/><Relationship Id="rId57" Type="http://schemas.openxmlformats.org/officeDocument/2006/relationships/hyperlink" Target="http://www.treatment7.com/arthritis/treatment-of-osteoporosis.html" TargetMode="External"/><Relationship Id="rId61" Type="http://schemas.openxmlformats.org/officeDocument/2006/relationships/hyperlink" Target="http://www.treatment7.com/arthritis/treatment-of-tendonitis.html" TargetMode="External"/><Relationship Id="rId10" Type="http://schemas.openxmlformats.org/officeDocument/2006/relationships/hyperlink" Target="http://www.treatment7.com/arthritis/home-remedies-for-arthritis.html" TargetMode="External"/><Relationship Id="rId19" Type="http://schemas.openxmlformats.org/officeDocument/2006/relationships/hyperlink" Target="http://www.treatment7.com/arthritis/rheumatoid-arthritis-hands-treatment.html" TargetMode="External"/><Relationship Id="rId31" Type="http://schemas.openxmlformats.org/officeDocument/2006/relationships/hyperlink" Target="http://www.treatment7.com/arthritis/hip-rheumatoid-arthritis-treatment.html" TargetMode="External"/><Relationship Id="rId44" Type="http://schemas.openxmlformats.org/officeDocument/2006/relationships/hyperlink" Target="http://www.treatment7.com/arthritis/treatment-for-torn-rotator-cuff.html" TargetMode="External"/><Relationship Id="rId52" Type="http://schemas.openxmlformats.org/officeDocument/2006/relationships/hyperlink" Target="http://www.treatment7.com/arthritis/treatment-for-sciatic-nerve.html" TargetMode="External"/><Relationship Id="rId60" Type="http://schemas.openxmlformats.org/officeDocument/2006/relationships/hyperlink" Target="http://www.treatment7.com/arthritis/treatment-of-sprains.html" TargetMode="External"/><Relationship Id="rId4" Type="http://schemas.openxmlformats.org/officeDocument/2006/relationships/hyperlink" Target="http://www.treatment7.com/arthritis/psoriatic-arthritis-treatment.html" TargetMode="External"/><Relationship Id="rId9" Type="http://schemas.openxmlformats.org/officeDocument/2006/relationships/hyperlink" Target="http://www.treatment7.com/arthritis/vitamins-for-arthritis.html" TargetMode="External"/><Relationship Id="rId14" Type="http://schemas.openxmlformats.org/officeDocument/2006/relationships/hyperlink" Target="http://www.treatment7.com/arthritis/hip-osteoarthritis-treatment.html" TargetMode="External"/><Relationship Id="rId22" Type="http://schemas.openxmlformats.org/officeDocument/2006/relationships/hyperlink" Target="http://www.treatment7.com/arthritis/elbow-arthritis-treatment.html" TargetMode="External"/><Relationship Id="rId27" Type="http://schemas.openxmlformats.org/officeDocument/2006/relationships/hyperlink" Target="http://www.treatment7.com/arthritis/hand-osteoarthritis-treatment.html" TargetMode="External"/><Relationship Id="rId30" Type="http://schemas.openxmlformats.org/officeDocument/2006/relationships/hyperlink" Target="http://www.treatment7.com/arthritis/juvenile-rheumatoid-arthritis-treatment.html" TargetMode="External"/><Relationship Id="rId35" Type="http://schemas.openxmlformats.org/officeDocument/2006/relationships/hyperlink" Target="http://www.treatment7.com/arthritis/foot-rheumatoid-arthritis.html" TargetMode="External"/><Relationship Id="rId43" Type="http://schemas.openxmlformats.org/officeDocument/2006/relationships/hyperlink" Target="http://www.treatment7.com/arthritis/treatment-for-rotator-cuff.html" TargetMode="External"/><Relationship Id="rId48" Type="http://schemas.openxmlformats.org/officeDocument/2006/relationships/hyperlink" Target="http://www.treatment7.com/arthritis/treatment-for-bursitis.html" TargetMode="External"/><Relationship Id="rId56" Type="http://schemas.openxmlformats.org/officeDocument/2006/relationships/hyperlink" Target="http://www.treatment7.com/arthritis/treatment-of-osteomyelitis.html" TargetMode="External"/><Relationship Id="rId64" Type="http://schemas.openxmlformats.org/officeDocument/2006/relationships/hyperlink" Target="http://www.treatment7.com/arthritis/treatment-for-ankle-sprain.html" TargetMode="External"/><Relationship Id="rId8" Type="http://schemas.openxmlformats.org/officeDocument/2006/relationships/hyperlink" Target="http://www.treatment7.com/arthritis/rheumatoid-arthritis-treatment.html" TargetMode="External"/><Relationship Id="rId51" Type="http://schemas.openxmlformats.org/officeDocument/2006/relationships/hyperlink" Target="http://www.treatment7.com/arthritis/treatment-for-rotator-cuff-injury.html" TargetMode="External"/><Relationship Id="rId3" Type="http://schemas.openxmlformats.org/officeDocument/2006/relationships/hyperlink" Target="http://www.treatment7.com/arthritis/hip-arthritis-treatment.html" TargetMode="External"/><Relationship Id="rId12" Type="http://schemas.openxmlformats.org/officeDocument/2006/relationships/hyperlink" Target="http://www.treatment7.com/arthritis/wrist-arthritis-treatment.html" TargetMode="External"/><Relationship Id="rId17" Type="http://schemas.openxmlformats.org/officeDocument/2006/relationships/hyperlink" Target="http://www.treatment7.com/arthritis/shoulder-osteoarthritis-treatment.html" TargetMode="External"/><Relationship Id="rId25" Type="http://schemas.openxmlformats.org/officeDocument/2006/relationships/hyperlink" Target="http://www.treatment7.com/arthritis/hand-arthritis-treatment.html" TargetMode="External"/><Relationship Id="rId33" Type="http://schemas.openxmlformats.org/officeDocument/2006/relationships/hyperlink" Target="http://www.treatment7.com/arthritis/osteoarthritis-diet.html" TargetMode="External"/><Relationship Id="rId38" Type="http://schemas.openxmlformats.org/officeDocument/2006/relationships/hyperlink" Target="http://www.treatment7.com/arthritis/shoulder-arthritis-treatment.html" TargetMode="External"/><Relationship Id="rId46" Type="http://schemas.openxmlformats.org/officeDocument/2006/relationships/hyperlink" Target="http://www.treatment7.com/arthritis/treatment-for-ruptured-disc.html" TargetMode="External"/><Relationship Id="rId59" Type="http://schemas.openxmlformats.org/officeDocument/2006/relationships/hyperlink" Target="http://www.treatment7.com/arthritis/treatment-for-tetanus.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Arthritis treatments are based upon the form or type of arthritis, severity, location and medical history of the patient.</a:t>
            </a:r>
          </a:p>
          <a:p>
            <a:r>
              <a:rPr lang="en-US" sz="1200" kern="1200" dirty="0" smtClean="0">
                <a:solidFill>
                  <a:schemeClr val="tx1"/>
                </a:solidFill>
                <a:latin typeface="+mn-lt"/>
                <a:ea typeface="+mn-ea"/>
                <a:cs typeface="+mn-cs"/>
              </a:rPr>
              <a:t>Exercises Exercises are important for management of arthritis. It is always advisable to consult your doctor before starting the exercise program. You may also consult a </a:t>
            </a:r>
            <a:r>
              <a:rPr lang="en-US" sz="1200" kern="1200" dirty="0" err="1" smtClean="0">
                <a:solidFill>
                  <a:schemeClr val="tx1"/>
                </a:solidFill>
                <a:latin typeface="+mn-lt"/>
                <a:ea typeface="+mn-ea"/>
                <a:cs typeface="+mn-cs"/>
              </a:rPr>
              <a:t>physio</a:t>
            </a:r>
            <a:r>
              <a:rPr lang="en-US" sz="1200" kern="1200" dirty="0" smtClean="0">
                <a:solidFill>
                  <a:schemeClr val="tx1"/>
                </a:solidFill>
                <a:latin typeface="+mn-lt"/>
                <a:ea typeface="+mn-ea"/>
                <a:cs typeface="+mn-cs"/>
              </a:rPr>
              <a:t> therapist to guide you for the precautions and techniques to be followed for certain exercises.  Moderate exercises are beneficial for arthritic patients. It eases joint pain and stiffness. There is muscle development around the joints which increases the flexibility of the joints. It keeps you fit and active. Exercises help reduce inflammation resulting from arthritis and prevent other chronic conditions.  Always start with some slow exercises and do it with fun. Stretching exercises improves motion and helps performing daily activities.  </a:t>
            </a:r>
          </a:p>
          <a:p>
            <a:r>
              <a:rPr lang="en-US" sz="1200" kern="1200" dirty="0" smtClean="0">
                <a:solidFill>
                  <a:schemeClr val="tx1"/>
                </a:solidFill>
                <a:latin typeface="+mn-lt"/>
                <a:ea typeface="+mn-ea"/>
                <a:cs typeface="+mn-cs"/>
              </a:rPr>
              <a:t>Heat and Cold Therapy This treatment is effective for relieving pain, stiffness and swelling resulting from arthritis. Hot packs, hot water bottles or a damp warm towel is used for heat therapy. Heat treatment provides a soothing effect by relaxing your muscles.  Cold therapy is done by applying ice packs over the affected joints. This should not exceed 15 minutes and a gap of 30 minutes is to be maintained between treatments.  </a:t>
            </a:r>
          </a:p>
          <a:p>
            <a:r>
              <a:rPr lang="de-DE" sz="1200" kern="1200" dirty="0" err="1" smtClean="0">
                <a:solidFill>
                  <a:schemeClr val="tx1"/>
                </a:solidFill>
                <a:latin typeface="+mn-lt"/>
                <a:ea typeface="+mn-ea"/>
                <a:cs typeface="+mn-cs"/>
              </a:rPr>
              <a:t>Herbal</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Remedies</a:t>
            </a:r>
            <a:endParaRPr lang="de-D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Angelica- This herb has essential components for arthritis treatment. The herb has proved effective for treatment of arthritis. Angelica has 10 muscle relaxant constituents, 5 pain relieving and 12 anti-inflammatory constituents.</a:t>
            </a:r>
          </a:p>
          <a:p>
            <a:r>
              <a:rPr lang="en-US" sz="1200" kern="1200" dirty="0" err="1" smtClean="0">
                <a:solidFill>
                  <a:schemeClr val="tx1"/>
                </a:solidFill>
                <a:latin typeface="+mn-lt"/>
                <a:ea typeface="+mn-ea"/>
                <a:cs typeface="+mn-cs"/>
              </a:rPr>
              <a:t>Boswellia</a:t>
            </a:r>
            <a:r>
              <a:rPr lang="en-US" sz="1200" kern="1200" dirty="0" smtClean="0">
                <a:solidFill>
                  <a:schemeClr val="tx1"/>
                </a:solidFill>
                <a:latin typeface="+mn-lt"/>
                <a:ea typeface="+mn-ea"/>
                <a:cs typeface="+mn-cs"/>
              </a:rPr>
              <a:t> has anti-inflammatory properties, similar to non-steroidal anti-inflammatory drugs.</a:t>
            </a:r>
          </a:p>
          <a:p>
            <a:r>
              <a:rPr lang="en-US" sz="1200" kern="1200" dirty="0" smtClean="0">
                <a:solidFill>
                  <a:schemeClr val="tx1"/>
                </a:solidFill>
                <a:latin typeface="+mn-lt"/>
                <a:ea typeface="+mn-ea"/>
                <a:cs typeface="+mn-cs"/>
              </a:rPr>
              <a:t>Black Cohosh has muscle relaxant and anti-inflammatory components which are helpful for pain relief.</a:t>
            </a:r>
          </a:p>
          <a:p>
            <a:r>
              <a:rPr lang="en-US" sz="1200" kern="1200" dirty="0" smtClean="0">
                <a:solidFill>
                  <a:schemeClr val="tx1"/>
                </a:solidFill>
                <a:latin typeface="+mn-lt"/>
                <a:ea typeface="+mn-ea"/>
                <a:cs typeface="+mn-cs"/>
              </a:rPr>
              <a:t>Celery seeds dispels uric acid, hence is effective for gout and treatment for arthritis.</a:t>
            </a:r>
          </a:p>
          <a:p>
            <a:r>
              <a:rPr lang="en-US" sz="1200" kern="1200" dirty="0" err="1" smtClean="0">
                <a:solidFill>
                  <a:schemeClr val="tx1"/>
                </a:solidFill>
                <a:latin typeface="+mn-lt"/>
                <a:ea typeface="+mn-ea"/>
                <a:cs typeface="+mn-cs"/>
              </a:rPr>
              <a:t>Sarasparilla</a:t>
            </a:r>
            <a:r>
              <a:rPr lang="en-US" sz="1200" kern="1200" dirty="0" smtClean="0">
                <a:solidFill>
                  <a:schemeClr val="tx1"/>
                </a:solidFill>
                <a:latin typeface="+mn-lt"/>
                <a:ea typeface="+mn-ea"/>
                <a:cs typeface="+mn-cs"/>
              </a:rPr>
              <a:t> is effective for rheumatoid arthritis treatment due to its anti-inflammatory properties.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Medications:</a:t>
            </a:r>
          </a:p>
          <a:p>
            <a:r>
              <a:rPr lang="en-US" sz="1200" kern="1200" dirty="0" smtClean="0">
                <a:solidFill>
                  <a:schemeClr val="tx1"/>
                </a:solidFill>
                <a:latin typeface="+mn-lt"/>
                <a:ea typeface="+mn-ea"/>
                <a:cs typeface="+mn-cs"/>
              </a:rPr>
              <a:t>Mild pain relievers like acetaminophen and aspirin are prescribed as treatment for arthritis. Sufficient doses of </a:t>
            </a:r>
            <a:r>
              <a:rPr lang="en-US" sz="1200" kern="1200" dirty="0" err="1" smtClean="0">
                <a:solidFill>
                  <a:schemeClr val="tx1"/>
                </a:solidFill>
                <a:latin typeface="+mn-lt"/>
                <a:ea typeface="+mn-ea"/>
                <a:cs typeface="+mn-cs"/>
              </a:rPr>
              <a:t>acetominophen</a:t>
            </a:r>
            <a:r>
              <a:rPr lang="en-US" sz="1200" kern="1200" dirty="0" smtClean="0">
                <a:solidFill>
                  <a:schemeClr val="tx1"/>
                </a:solidFill>
                <a:latin typeface="+mn-lt"/>
                <a:ea typeface="+mn-ea"/>
                <a:cs typeface="+mn-cs"/>
              </a:rPr>
              <a:t> can be equally effective as anti-inflammatory drugs. </a:t>
            </a:r>
            <a:r>
              <a:rPr lang="en-US" sz="1200" kern="1200" dirty="0" err="1" smtClean="0">
                <a:solidFill>
                  <a:schemeClr val="tx1"/>
                </a:solidFill>
                <a:latin typeface="+mn-lt"/>
                <a:ea typeface="+mn-ea"/>
                <a:cs typeface="+mn-cs"/>
              </a:rPr>
              <a:t>Acetominophen</a:t>
            </a:r>
            <a:r>
              <a:rPr lang="en-US" sz="1200" kern="1200" dirty="0" smtClean="0">
                <a:solidFill>
                  <a:schemeClr val="tx1"/>
                </a:solidFill>
                <a:latin typeface="+mn-lt"/>
                <a:ea typeface="+mn-ea"/>
                <a:cs typeface="+mn-cs"/>
              </a:rPr>
              <a:t> has few gastrointestinal side effects compared to NSAIDs. Hence, it is generally prescribed as an initial drug for patients with osteoarthritis.</a:t>
            </a:r>
          </a:p>
          <a:p>
            <a:r>
              <a:rPr lang="en-US" sz="1200" kern="1200" dirty="0" smtClean="0">
                <a:solidFill>
                  <a:schemeClr val="tx1"/>
                </a:solidFill>
                <a:latin typeface="+mn-lt"/>
                <a:ea typeface="+mn-ea"/>
                <a:cs typeface="+mn-cs"/>
              </a:rPr>
              <a:t>Application of pain relieving cream on the skin over the joints provides relief from minor arthritis pain. Some of the examples are </a:t>
            </a:r>
            <a:r>
              <a:rPr lang="en-US" sz="1200" kern="1200" dirty="0" err="1" smtClean="0">
                <a:solidFill>
                  <a:schemeClr val="tx1"/>
                </a:solidFill>
                <a:latin typeface="+mn-lt"/>
                <a:ea typeface="+mn-ea"/>
                <a:cs typeface="+mn-cs"/>
              </a:rPr>
              <a:t>Salycin</a:t>
            </a:r>
            <a:r>
              <a:rPr lang="en-US" sz="1200" kern="1200" dirty="0" smtClean="0">
                <a:solidFill>
                  <a:schemeClr val="tx1"/>
                </a:solidFill>
                <a:latin typeface="+mn-lt"/>
                <a:ea typeface="+mn-ea"/>
                <a:cs typeface="+mn-cs"/>
              </a:rPr>
              <a:t>, menthol, capsaicin and methyl salicylate.</a:t>
            </a:r>
          </a:p>
          <a:p>
            <a:r>
              <a:rPr lang="en-US" sz="1200" kern="1200" dirty="0" smtClean="0">
                <a:solidFill>
                  <a:schemeClr val="tx1"/>
                </a:solidFill>
                <a:latin typeface="+mn-lt"/>
                <a:ea typeface="+mn-ea"/>
                <a:cs typeface="+mn-cs"/>
              </a:rPr>
              <a:t>Non-steroidal anti-inflammatory drugs (NSAIDs) - These drugs reduce inflammation. Examples of NSAIDs are Aspirin, ibuprofen, </a:t>
            </a:r>
            <a:r>
              <a:rPr lang="en-US" sz="1200" kern="1200" dirty="0" err="1" smtClean="0">
                <a:solidFill>
                  <a:schemeClr val="tx1"/>
                </a:solidFill>
                <a:latin typeface="+mn-lt"/>
                <a:ea typeface="+mn-ea"/>
                <a:cs typeface="+mn-cs"/>
              </a:rPr>
              <a:t>indomethician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nabumetone</a:t>
            </a:r>
            <a:r>
              <a:rPr lang="en-US" sz="1200" kern="1200" dirty="0" smtClean="0">
                <a:solidFill>
                  <a:schemeClr val="tx1"/>
                </a:solidFill>
                <a:latin typeface="+mn-lt"/>
                <a:ea typeface="+mn-ea"/>
                <a:cs typeface="+mn-cs"/>
              </a:rPr>
              <a:t>. The side effects of NSAIDs are heartburn, stomach upset and abdominal pain.</a:t>
            </a:r>
          </a:p>
          <a:p>
            <a:r>
              <a:rPr lang="en-US" sz="1200" kern="1200" dirty="0" smtClean="0">
                <a:solidFill>
                  <a:schemeClr val="tx1"/>
                </a:solidFill>
                <a:latin typeface="+mn-lt"/>
                <a:ea typeface="+mn-ea"/>
                <a:cs typeface="+mn-cs"/>
              </a:rPr>
              <a:t>Corticosteroids- They are the drugs which act by reducing inflammation. Steroids can be given topically, orally or by injections. Steroids work by reducing the activity of immune system. Low doses of steroids are recommended by doctors. However in acute cases, higher dosage for a limited period may be recommended.</a:t>
            </a:r>
          </a:p>
          <a:p>
            <a:r>
              <a:rPr lang="en-US" sz="1200" kern="1200" dirty="0" smtClean="0">
                <a:solidFill>
                  <a:schemeClr val="tx1"/>
                </a:solidFill>
                <a:latin typeface="+mn-lt"/>
                <a:ea typeface="+mn-ea"/>
                <a:cs typeface="+mn-cs"/>
              </a:rPr>
              <a:t>Steroids are used for treatment of rheumatoid arthritis. Repetitive injections of cortisone can be harmful for the bones and tissues. Hence it is reserved for patients with severe arthritis.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Surgery Patients with severe or acute arthritis and those unresponsive to other treatments can undergo a surgery. Surgical procedure aims at relieving pain and correcting the deformity or abnormality. Orthopedic surgeons are doctors specialized in joint surgery. </a:t>
            </a:r>
          </a:p>
          <a:p>
            <a:r>
              <a:rPr lang="en-US" sz="1200" kern="1200" dirty="0" smtClean="0">
                <a:solidFill>
                  <a:schemeClr val="tx1"/>
                </a:solidFill>
                <a:latin typeface="+mn-lt"/>
                <a:ea typeface="+mn-ea"/>
                <a:cs typeface="+mn-cs"/>
              </a:rPr>
              <a:t>Arthroscopy: in this joint surgery, a thin viewing tube is introduced into the joint through a cut made on skin. This helps the surgeon find the damaged tissue and remove them.</a:t>
            </a:r>
          </a:p>
          <a:p>
            <a:r>
              <a:rPr lang="en-US" sz="1200" kern="1200" dirty="0" err="1" smtClean="0">
                <a:solidFill>
                  <a:schemeClr val="tx1"/>
                </a:solidFill>
                <a:latin typeface="+mn-lt"/>
                <a:ea typeface="+mn-ea"/>
                <a:cs typeface="+mn-cs"/>
              </a:rPr>
              <a:t>Osteonomy</a:t>
            </a:r>
            <a:r>
              <a:rPr lang="en-US" sz="1200" kern="1200" dirty="0" smtClean="0">
                <a:solidFill>
                  <a:schemeClr val="tx1"/>
                </a:solidFill>
                <a:latin typeface="+mn-lt"/>
                <a:ea typeface="+mn-ea"/>
                <a:cs typeface="+mn-cs"/>
              </a:rPr>
              <a:t>: This is a bone removal process. This helps in the realignment of the deformity.</a:t>
            </a:r>
          </a:p>
          <a:p>
            <a:r>
              <a:rPr lang="en-US" sz="1200" kern="1200" dirty="0" err="1" smtClean="0">
                <a:solidFill>
                  <a:schemeClr val="tx1"/>
                </a:solidFill>
                <a:latin typeface="+mn-lt"/>
                <a:ea typeface="+mn-ea"/>
                <a:cs typeface="+mn-cs"/>
              </a:rPr>
              <a:t>Arthoplasty</a:t>
            </a:r>
            <a:r>
              <a:rPr lang="en-US" sz="1200" kern="1200" dirty="0" smtClean="0">
                <a:solidFill>
                  <a:schemeClr val="tx1"/>
                </a:solidFill>
                <a:latin typeface="+mn-lt"/>
                <a:ea typeface="+mn-ea"/>
                <a:cs typeface="+mn-cs"/>
              </a:rPr>
              <a:t> is a surgical procedure which helps to replace the affected or diseased joint. Bones in the affected joint may be reshaped or replaced with plastic or metal parts. This helps in relieving pain and restoring function.</a:t>
            </a:r>
          </a:p>
          <a:p>
            <a:r>
              <a:rPr lang="en-US" sz="1200" kern="1200" dirty="0" smtClean="0">
                <a:solidFill>
                  <a:schemeClr val="tx1"/>
                </a:solidFill>
                <a:latin typeface="+mn-lt"/>
                <a:ea typeface="+mn-ea"/>
                <a:cs typeface="+mn-cs"/>
              </a:rPr>
              <a:t>Total joint replacement is a surgical process to replace the destroyed joint with artificial materials. They help relieving pain and improving function.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Homeopathy Homeopathic medicines are safe to use with no side effects. It is advisable to take these medicines under the supervision and prescription of a homeopathic doctor. Some common homeopathic medications for arthritis include: </a:t>
            </a:r>
          </a:p>
          <a:p>
            <a:r>
              <a:rPr lang="en-US" sz="1200" kern="1200" dirty="0" err="1" smtClean="0">
                <a:solidFill>
                  <a:schemeClr val="tx1"/>
                </a:solidFill>
                <a:latin typeface="+mn-lt"/>
                <a:ea typeface="+mn-ea"/>
                <a:cs typeface="+mn-cs"/>
              </a:rPr>
              <a:t>Bryonica</a:t>
            </a:r>
            <a:r>
              <a:rPr lang="en-US" sz="1200" kern="1200" dirty="0" smtClean="0">
                <a:solidFill>
                  <a:schemeClr val="tx1"/>
                </a:solidFill>
                <a:latin typeface="+mn-lt"/>
                <a:ea typeface="+mn-ea"/>
                <a:cs typeface="+mn-cs"/>
              </a:rPr>
              <a:t>- It is generally prescribed when the patient experiences pain on the affected joints during joint movements.</a:t>
            </a:r>
          </a:p>
          <a:p>
            <a:r>
              <a:rPr lang="en-US" sz="1200" kern="1200" dirty="0" err="1" smtClean="0">
                <a:solidFill>
                  <a:schemeClr val="tx1"/>
                </a:solidFill>
                <a:latin typeface="+mn-lt"/>
                <a:ea typeface="+mn-ea"/>
                <a:cs typeface="+mn-cs"/>
              </a:rPr>
              <a:t>Causticum</a:t>
            </a:r>
            <a:r>
              <a:rPr lang="en-US" sz="1200" kern="1200" dirty="0" smtClean="0">
                <a:solidFill>
                  <a:schemeClr val="tx1"/>
                </a:solidFill>
                <a:latin typeface="+mn-lt"/>
                <a:ea typeface="+mn-ea"/>
                <a:cs typeface="+mn-cs"/>
              </a:rPr>
              <a:t>- It is used when stiffness is experienced in the affected joint.</a:t>
            </a:r>
          </a:p>
          <a:p>
            <a:r>
              <a:rPr lang="en-US" sz="1200" kern="1200" dirty="0" err="1" smtClean="0">
                <a:solidFill>
                  <a:schemeClr val="tx1"/>
                </a:solidFill>
                <a:latin typeface="+mn-lt"/>
                <a:ea typeface="+mn-ea"/>
                <a:cs typeface="+mn-cs"/>
              </a:rPr>
              <a:t>Belladona</a:t>
            </a:r>
            <a:r>
              <a:rPr lang="en-US" sz="1200" kern="1200" dirty="0" smtClean="0">
                <a:solidFill>
                  <a:schemeClr val="tx1"/>
                </a:solidFill>
                <a:latin typeface="+mn-lt"/>
                <a:ea typeface="+mn-ea"/>
                <a:cs typeface="+mn-cs"/>
              </a:rPr>
              <a:t>- Generally prescribed when inflammation and redness is observed in the affected joints.</a:t>
            </a:r>
          </a:p>
          <a:p>
            <a:r>
              <a:rPr lang="en-US" sz="1200" kern="1200" dirty="0" err="1" smtClean="0">
                <a:solidFill>
                  <a:schemeClr val="tx1"/>
                </a:solidFill>
                <a:latin typeface="+mn-lt"/>
                <a:ea typeface="+mn-ea"/>
                <a:cs typeface="+mn-cs"/>
              </a:rPr>
              <a:t>Pulsatilla</a:t>
            </a:r>
            <a:r>
              <a:rPr lang="en-US" sz="1200" kern="1200" dirty="0" smtClean="0">
                <a:solidFill>
                  <a:schemeClr val="tx1"/>
                </a:solidFill>
                <a:latin typeface="+mn-lt"/>
                <a:ea typeface="+mn-ea"/>
                <a:cs typeface="+mn-cs"/>
              </a:rPr>
              <a:t>- Used when the pain is not persisting on one joint and shifts from one joint to other.</a:t>
            </a:r>
          </a:p>
          <a:p>
            <a:r>
              <a:rPr lang="en-US" sz="1200" b="1" kern="1200" dirty="0" smtClean="0">
                <a:solidFill>
                  <a:schemeClr val="tx1"/>
                </a:solidFill>
                <a:latin typeface="+mn-lt"/>
                <a:ea typeface="+mn-ea"/>
                <a:cs typeface="+mn-cs"/>
                <a:hlinkClick r:id="rId3"/>
              </a:rPr>
              <a:t>Hip Arthritis Treatments</a:t>
            </a:r>
            <a:endParaRPr lang="en-US" sz="1200" b="0" kern="1200" dirty="0" smtClean="0">
              <a:solidFill>
                <a:schemeClr val="tx1"/>
              </a:solidFill>
              <a:latin typeface="+mn-lt"/>
              <a:ea typeface="+mn-ea"/>
              <a:cs typeface="+mn-cs"/>
              <a:hlinkClick r:id="rId3"/>
            </a:endParaRPr>
          </a:p>
          <a:p>
            <a:r>
              <a:rPr lang="en-US" sz="1200" b="1" kern="1200" dirty="0" smtClean="0">
                <a:solidFill>
                  <a:schemeClr val="tx1"/>
                </a:solidFill>
                <a:latin typeface="+mn-lt"/>
                <a:ea typeface="+mn-ea"/>
                <a:cs typeface="+mn-cs"/>
                <a:hlinkClick r:id="rId4"/>
              </a:rPr>
              <a:t>Psoriatic Treatment</a:t>
            </a:r>
            <a:endParaRPr lang="en-US" sz="1200" b="0" kern="1200" dirty="0" smtClean="0">
              <a:solidFill>
                <a:schemeClr val="tx1"/>
              </a:solidFill>
              <a:latin typeface="+mn-lt"/>
              <a:ea typeface="+mn-ea"/>
              <a:cs typeface="+mn-cs"/>
              <a:hlinkClick r:id="rId4"/>
            </a:endParaRPr>
          </a:p>
          <a:p>
            <a:r>
              <a:rPr lang="en-US" sz="1200" b="1" kern="1200" dirty="0" smtClean="0">
                <a:solidFill>
                  <a:schemeClr val="tx1"/>
                </a:solidFill>
                <a:latin typeface="+mn-lt"/>
                <a:ea typeface="+mn-ea"/>
                <a:cs typeface="+mn-cs"/>
                <a:hlinkClick r:id="rId5"/>
              </a:rPr>
              <a:t>Finger Treatment</a:t>
            </a:r>
            <a:endParaRPr lang="en-US" sz="1200" b="0" kern="1200" dirty="0" smtClean="0">
              <a:solidFill>
                <a:schemeClr val="tx1"/>
              </a:solidFill>
              <a:latin typeface="+mn-lt"/>
              <a:ea typeface="+mn-ea"/>
              <a:cs typeface="+mn-cs"/>
              <a:hlinkClick r:id="rId5"/>
            </a:endParaRPr>
          </a:p>
          <a:p>
            <a:r>
              <a:rPr lang="tr-TR" sz="1200" b="1" kern="1200" dirty="0" smtClean="0">
                <a:solidFill>
                  <a:schemeClr val="tx1"/>
                </a:solidFill>
                <a:latin typeface="+mn-lt"/>
                <a:ea typeface="+mn-ea"/>
                <a:cs typeface="+mn-cs"/>
                <a:hlinkClick r:id="rId6"/>
              </a:rPr>
              <a:t>Fibromyalgia Treatment</a:t>
            </a:r>
            <a:endParaRPr lang="tr-TR" sz="1200" b="0" kern="1200" dirty="0" smtClean="0">
              <a:solidFill>
                <a:schemeClr val="tx1"/>
              </a:solidFill>
              <a:latin typeface="+mn-lt"/>
              <a:ea typeface="+mn-ea"/>
              <a:cs typeface="+mn-cs"/>
              <a:hlinkClick r:id="rId6"/>
            </a:endParaRPr>
          </a:p>
          <a:p>
            <a:r>
              <a:rPr lang="ro-RO" sz="1200" b="1" kern="1200" dirty="0" smtClean="0">
                <a:solidFill>
                  <a:schemeClr val="tx1"/>
                </a:solidFill>
                <a:latin typeface="+mn-lt"/>
                <a:ea typeface="+mn-ea"/>
                <a:cs typeface="+mn-cs"/>
                <a:hlinkClick r:id="rId7"/>
              </a:rPr>
              <a:t>Osteoarthritis Treatment</a:t>
            </a:r>
            <a:endParaRPr lang="ro-RO" sz="1200" b="0" kern="1200" dirty="0" smtClean="0">
              <a:solidFill>
                <a:schemeClr val="tx1"/>
              </a:solidFill>
              <a:latin typeface="+mn-lt"/>
              <a:ea typeface="+mn-ea"/>
              <a:cs typeface="+mn-cs"/>
              <a:hlinkClick r:id="rId7"/>
            </a:endParaRPr>
          </a:p>
          <a:p>
            <a:r>
              <a:rPr lang="en-US" sz="1200" b="1" kern="1200" dirty="0" smtClean="0">
                <a:solidFill>
                  <a:schemeClr val="tx1"/>
                </a:solidFill>
                <a:latin typeface="+mn-lt"/>
                <a:ea typeface="+mn-ea"/>
                <a:cs typeface="+mn-cs"/>
                <a:hlinkClick r:id="rId8"/>
              </a:rPr>
              <a:t>Rheumatoid Treatment</a:t>
            </a:r>
            <a:endParaRPr lang="en-US" sz="1200" b="0" kern="1200" dirty="0" smtClean="0">
              <a:solidFill>
                <a:schemeClr val="tx1"/>
              </a:solidFill>
              <a:latin typeface="+mn-lt"/>
              <a:ea typeface="+mn-ea"/>
              <a:cs typeface="+mn-cs"/>
              <a:hlinkClick r:id="rId8"/>
            </a:endParaRPr>
          </a:p>
          <a:p>
            <a:r>
              <a:rPr lang="en-US" sz="1200" b="1" kern="1200" dirty="0" smtClean="0">
                <a:solidFill>
                  <a:schemeClr val="tx1"/>
                </a:solidFill>
                <a:latin typeface="+mn-lt"/>
                <a:ea typeface="+mn-ea"/>
                <a:cs typeface="+mn-cs"/>
                <a:hlinkClick r:id="rId9"/>
              </a:rPr>
              <a:t>Vitamins for Arthritis</a:t>
            </a:r>
            <a:endParaRPr lang="en-US" sz="1200" b="0" kern="1200" dirty="0" smtClean="0">
              <a:solidFill>
                <a:schemeClr val="tx1"/>
              </a:solidFill>
              <a:latin typeface="+mn-lt"/>
              <a:ea typeface="+mn-ea"/>
              <a:cs typeface="+mn-cs"/>
              <a:hlinkClick r:id="rId9"/>
            </a:endParaRPr>
          </a:p>
          <a:p>
            <a:r>
              <a:rPr lang="en-US" sz="1200" b="1" kern="1200" dirty="0" smtClean="0">
                <a:solidFill>
                  <a:schemeClr val="tx1"/>
                </a:solidFill>
                <a:latin typeface="+mn-lt"/>
                <a:ea typeface="+mn-ea"/>
                <a:cs typeface="+mn-cs"/>
                <a:hlinkClick r:id="rId10"/>
              </a:rPr>
              <a:t>Home Remedies for Arthritis</a:t>
            </a:r>
            <a:endParaRPr lang="en-US" sz="1200" b="0" kern="1200" dirty="0" smtClean="0">
              <a:solidFill>
                <a:schemeClr val="tx1"/>
              </a:solidFill>
              <a:latin typeface="+mn-lt"/>
              <a:ea typeface="+mn-ea"/>
              <a:cs typeface="+mn-cs"/>
              <a:hlinkClick r:id="rId10"/>
            </a:endParaRPr>
          </a:p>
          <a:p>
            <a:r>
              <a:rPr lang="en-US" sz="1200" b="1" kern="1200" dirty="0" smtClean="0">
                <a:solidFill>
                  <a:schemeClr val="tx1"/>
                </a:solidFill>
                <a:latin typeface="+mn-lt"/>
                <a:ea typeface="+mn-ea"/>
                <a:cs typeface="+mn-cs"/>
                <a:hlinkClick r:id="rId11"/>
              </a:rPr>
              <a:t>Acupuncture Treatment for Arthritis</a:t>
            </a:r>
            <a:endParaRPr lang="en-US" sz="1200" b="0" kern="1200" dirty="0" smtClean="0">
              <a:solidFill>
                <a:schemeClr val="tx1"/>
              </a:solidFill>
              <a:latin typeface="+mn-lt"/>
              <a:ea typeface="+mn-ea"/>
              <a:cs typeface="+mn-cs"/>
              <a:hlinkClick r:id="rId11"/>
            </a:endParaRPr>
          </a:p>
          <a:p>
            <a:r>
              <a:rPr lang="en-US" sz="1200" b="1" kern="1200" dirty="0" smtClean="0">
                <a:solidFill>
                  <a:schemeClr val="tx1"/>
                </a:solidFill>
                <a:latin typeface="+mn-lt"/>
                <a:ea typeface="+mn-ea"/>
                <a:cs typeface="+mn-cs"/>
                <a:hlinkClick r:id="rId12"/>
              </a:rPr>
              <a:t>Wrist Treatment</a:t>
            </a:r>
            <a:endParaRPr lang="en-US" sz="1200" b="0" kern="1200" dirty="0" smtClean="0">
              <a:solidFill>
                <a:schemeClr val="tx1"/>
              </a:solidFill>
              <a:latin typeface="+mn-lt"/>
              <a:ea typeface="+mn-ea"/>
              <a:cs typeface="+mn-cs"/>
              <a:hlinkClick r:id="rId12"/>
            </a:endParaRPr>
          </a:p>
          <a:p>
            <a:r>
              <a:rPr lang="en-US" sz="1200" b="1" kern="1200" dirty="0" smtClean="0">
                <a:solidFill>
                  <a:schemeClr val="tx1"/>
                </a:solidFill>
                <a:latin typeface="+mn-lt"/>
                <a:ea typeface="+mn-ea"/>
                <a:cs typeface="+mn-cs"/>
                <a:hlinkClick r:id="rId13"/>
              </a:rPr>
              <a:t>Knee Treatment</a:t>
            </a:r>
            <a:endParaRPr lang="en-US" sz="1200" b="0" kern="1200" dirty="0" smtClean="0">
              <a:solidFill>
                <a:schemeClr val="tx1"/>
              </a:solidFill>
              <a:latin typeface="+mn-lt"/>
              <a:ea typeface="+mn-ea"/>
              <a:cs typeface="+mn-cs"/>
              <a:hlinkClick r:id="rId13"/>
            </a:endParaRPr>
          </a:p>
          <a:p>
            <a:r>
              <a:rPr lang="ro-RO" sz="1200" b="1" kern="1200" dirty="0" smtClean="0">
                <a:solidFill>
                  <a:schemeClr val="tx1"/>
                </a:solidFill>
                <a:latin typeface="+mn-lt"/>
                <a:ea typeface="+mn-ea"/>
                <a:cs typeface="+mn-cs"/>
                <a:hlinkClick r:id="rId14"/>
              </a:rPr>
              <a:t>Treatment for Hip Osteoarthritis</a:t>
            </a:r>
            <a:endParaRPr lang="ro-RO" sz="1200" b="0" kern="1200" dirty="0" smtClean="0">
              <a:solidFill>
                <a:schemeClr val="tx1"/>
              </a:solidFill>
              <a:latin typeface="+mn-lt"/>
              <a:ea typeface="+mn-ea"/>
              <a:cs typeface="+mn-cs"/>
              <a:hlinkClick r:id="rId14"/>
            </a:endParaRPr>
          </a:p>
          <a:p>
            <a:r>
              <a:rPr lang="ro-RO" sz="1200" b="1" kern="1200" dirty="0" smtClean="0">
                <a:solidFill>
                  <a:schemeClr val="tx1"/>
                </a:solidFill>
                <a:latin typeface="+mn-lt"/>
                <a:ea typeface="+mn-ea"/>
                <a:cs typeface="+mn-cs"/>
                <a:hlinkClick r:id="rId15"/>
              </a:rPr>
              <a:t>Treatment for Ankle Osteoarthritis</a:t>
            </a:r>
            <a:endParaRPr lang="ro-RO" sz="1200" b="0" kern="1200" dirty="0" smtClean="0">
              <a:solidFill>
                <a:schemeClr val="tx1"/>
              </a:solidFill>
              <a:latin typeface="+mn-lt"/>
              <a:ea typeface="+mn-ea"/>
              <a:cs typeface="+mn-cs"/>
              <a:hlinkClick r:id="rId15"/>
            </a:endParaRPr>
          </a:p>
          <a:p>
            <a:r>
              <a:rPr lang="ro-RO" sz="1200" b="1" kern="1200" dirty="0" smtClean="0">
                <a:solidFill>
                  <a:schemeClr val="tx1"/>
                </a:solidFill>
                <a:latin typeface="+mn-lt"/>
                <a:ea typeface="+mn-ea"/>
                <a:cs typeface="+mn-cs"/>
                <a:hlinkClick r:id="rId16"/>
              </a:rPr>
              <a:t>Treatment for Cervical Osteoarthritis</a:t>
            </a:r>
            <a:endParaRPr lang="ro-RO" sz="1200" b="0" kern="1200" dirty="0" smtClean="0">
              <a:solidFill>
                <a:schemeClr val="tx1"/>
              </a:solidFill>
              <a:latin typeface="+mn-lt"/>
              <a:ea typeface="+mn-ea"/>
              <a:cs typeface="+mn-cs"/>
              <a:hlinkClick r:id="rId16"/>
            </a:endParaRPr>
          </a:p>
          <a:p>
            <a:r>
              <a:rPr lang="en-US" sz="1200" b="1" kern="1200" dirty="0" smtClean="0">
                <a:solidFill>
                  <a:schemeClr val="tx1"/>
                </a:solidFill>
                <a:latin typeface="+mn-lt"/>
                <a:ea typeface="+mn-ea"/>
                <a:cs typeface="+mn-cs"/>
                <a:hlinkClick r:id="rId17"/>
              </a:rPr>
              <a:t>Treatment for Shoulder Osteoarthritis</a:t>
            </a:r>
            <a:endParaRPr lang="en-US" sz="1200" b="0" kern="1200" dirty="0" smtClean="0">
              <a:solidFill>
                <a:schemeClr val="tx1"/>
              </a:solidFill>
              <a:latin typeface="+mn-lt"/>
              <a:ea typeface="+mn-ea"/>
              <a:cs typeface="+mn-cs"/>
              <a:hlinkClick r:id="rId17"/>
            </a:endParaRPr>
          </a:p>
          <a:p>
            <a:r>
              <a:rPr lang="en-US" sz="1200" b="1" kern="1200" dirty="0" smtClean="0">
                <a:solidFill>
                  <a:schemeClr val="tx1"/>
                </a:solidFill>
                <a:latin typeface="+mn-lt"/>
                <a:ea typeface="+mn-ea"/>
                <a:cs typeface="+mn-cs"/>
                <a:hlinkClick r:id="rId18"/>
              </a:rPr>
              <a:t>Arthritis Diet Treatment</a:t>
            </a:r>
            <a:endParaRPr lang="en-US" sz="1200" b="0" kern="1200" dirty="0" smtClean="0">
              <a:solidFill>
                <a:schemeClr val="tx1"/>
              </a:solidFill>
              <a:latin typeface="+mn-lt"/>
              <a:ea typeface="+mn-ea"/>
              <a:cs typeface="+mn-cs"/>
              <a:hlinkClick r:id="rId18"/>
            </a:endParaRPr>
          </a:p>
          <a:p>
            <a:r>
              <a:rPr lang="en-US" sz="1200" b="1" kern="1200" dirty="0" smtClean="0">
                <a:solidFill>
                  <a:schemeClr val="tx1"/>
                </a:solidFill>
                <a:latin typeface="+mn-lt"/>
                <a:ea typeface="+mn-ea"/>
                <a:cs typeface="+mn-cs"/>
                <a:hlinkClick r:id="rId19"/>
              </a:rPr>
              <a:t>Rheumatoid Arthritis Hands Treatment</a:t>
            </a:r>
            <a:endParaRPr lang="en-US" sz="1200" b="0" kern="1200" dirty="0" smtClean="0">
              <a:solidFill>
                <a:schemeClr val="tx1"/>
              </a:solidFill>
              <a:latin typeface="+mn-lt"/>
              <a:ea typeface="+mn-ea"/>
              <a:cs typeface="+mn-cs"/>
              <a:hlinkClick r:id="rId19"/>
            </a:endParaRPr>
          </a:p>
          <a:p>
            <a:r>
              <a:rPr lang="ro-RO" sz="1200" b="1" kern="1200" dirty="0" smtClean="0">
                <a:solidFill>
                  <a:schemeClr val="tx1"/>
                </a:solidFill>
                <a:latin typeface="+mn-lt"/>
                <a:ea typeface="+mn-ea"/>
                <a:cs typeface="+mn-cs"/>
                <a:hlinkClick r:id="rId20"/>
              </a:rPr>
              <a:t>Treatment for Spinal Osteoarthritis</a:t>
            </a:r>
            <a:endParaRPr lang="ro-RO" sz="1200" b="0" kern="1200" dirty="0" smtClean="0">
              <a:solidFill>
                <a:schemeClr val="tx1"/>
              </a:solidFill>
              <a:latin typeface="+mn-lt"/>
              <a:ea typeface="+mn-ea"/>
              <a:cs typeface="+mn-cs"/>
              <a:hlinkClick r:id="rId20"/>
            </a:endParaRPr>
          </a:p>
          <a:p>
            <a:r>
              <a:rPr lang="en-US" sz="1200" b="1" kern="1200" dirty="0" smtClean="0">
                <a:solidFill>
                  <a:schemeClr val="tx1"/>
                </a:solidFill>
                <a:latin typeface="+mn-lt"/>
                <a:ea typeface="+mn-ea"/>
                <a:cs typeface="+mn-cs"/>
                <a:hlinkClick r:id="rId21"/>
              </a:rPr>
              <a:t>Foot and Ankle Treatment</a:t>
            </a:r>
            <a:endParaRPr lang="en-US" sz="1200" b="0" kern="1200" dirty="0" smtClean="0">
              <a:solidFill>
                <a:schemeClr val="tx1"/>
              </a:solidFill>
              <a:latin typeface="+mn-lt"/>
              <a:ea typeface="+mn-ea"/>
              <a:cs typeface="+mn-cs"/>
              <a:hlinkClick r:id="rId21"/>
            </a:endParaRPr>
          </a:p>
          <a:p>
            <a:r>
              <a:rPr lang="pl-PL" sz="1200" b="1" kern="1200" dirty="0" smtClean="0">
                <a:solidFill>
                  <a:schemeClr val="tx1"/>
                </a:solidFill>
                <a:latin typeface="+mn-lt"/>
                <a:ea typeface="+mn-ea"/>
                <a:cs typeface="+mn-cs"/>
                <a:hlinkClick r:id="rId22"/>
              </a:rPr>
              <a:t>Elbow Treatment</a:t>
            </a:r>
            <a:endParaRPr lang="pl-PL" sz="1200" b="0" kern="1200" dirty="0" smtClean="0">
              <a:solidFill>
                <a:schemeClr val="tx1"/>
              </a:solidFill>
              <a:latin typeface="+mn-lt"/>
              <a:ea typeface="+mn-ea"/>
              <a:cs typeface="+mn-cs"/>
              <a:hlinkClick r:id="rId22"/>
            </a:endParaRPr>
          </a:p>
          <a:p>
            <a:r>
              <a:rPr lang="en-US" sz="1200" b="1" kern="1200" dirty="0" smtClean="0">
                <a:solidFill>
                  <a:schemeClr val="tx1"/>
                </a:solidFill>
                <a:latin typeface="+mn-lt"/>
                <a:ea typeface="+mn-ea"/>
                <a:cs typeface="+mn-cs"/>
                <a:hlinkClick r:id="rId23"/>
              </a:rPr>
              <a:t>Neck Treatment</a:t>
            </a:r>
            <a:endParaRPr lang="en-US" sz="1200" b="0" kern="1200" dirty="0" smtClean="0">
              <a:solidFill>
                <a:schemeClr val="tx1"/>
              </a:solidFill>
              <a:latin typeface="+mn-lt"/>
              <a:ea typeface="+mn-ea"/>
              <a:cs typeface="+mn-cs"/>
              <a:hlinkClick r:id="rId23"/>
            </a:endParaRPr>
          </a:p>
          <a:p>
            <a:r>
              <a:rPr lang="en-US" sz="1200" b="1" kern="1200" dirty="0" smtClean="0">
                <a:solidFill>
                  <a:schemeClr val="tx1"/>
                </a:solidFill>
                <a:latin typeface="+mn-lt"/>
                <a:ea typeface="+mn-ea"/>
                <a:cs typeface="+mn-cs"/>
                <a:hlinkClick r:id="rId24"/>
              </a:rPr>
              <a:t>Thumb Treatment</a:t>
            </a:r>
            <a:endParaRPr lang="en-US" sz="1200" b="0" kern="1200" dirty="0" smtClean="0">
              <a:solidFill>
                <a:schemeClr val="tx1"/>
              </a:solidFill>
              <a:latin typeface="+mn-lt"/>
              <a:ea typeface="+mn-ea"/>
              <a:cs typeface="+mn-cs"/>
              <a:hlinkClick r:id="rId24"/>
            </a:endParaRPr>
          </a:p>
          <a:p>
            <a:r>
              <a:rPr lang="en-US" sz="1200" b="1" kern="1200" dirty="0" smtClean="0">
                <a:solidFill>
                  <a:schemeClr val="tx1"/>
                </a:solidFill>
                <a:latin typeface="+mn-lt"/>
                <a:ea typeface="+mn-ea"/>
                <a:cs typeface="+mn-cs"/>
                <a:hlinkClick r:id="rId25"/>
              </a:rPr>
              <a:t>Hand Treatment</a:t>
            </a:r>
            <a:endParaRPr lang="en-US" sz="1200" b="0" kern="1200" dirty="0" smtClean="0">
              <a:solidFill>
                <a:schemeClr val="tx1"/>
              </a:solidFill>
              <a:latin typeface="+mn-lt"/>
              <a:ea typeface="+mn-ea"/>
              <a:cs typeface="+mn-cs"/>
              <a:hlinkClick r:id="rId25"/>
            </a:endParaRPr>
          </a:p>
          <a:p>
            <a:r>
              <a:rPr lang="en-US" sz="1200" b="1" kern="1200" dirty="0" smtClean="0">
                <a:solidFill>
                  <a:schemeClr val="tx1"/>
                </a:solidFill>
                <a:latin typeface="+mn-lt"/>
                <a:ea typeface="+mn-ea"/>
                <a:cs typeface="+mn-cs"/>
                <a:hlinkClick r:id="rId26"/>
              </a:rPr>
              <a:t>Arthritis Exercises</a:t>
            </a:r>
            <a:endParaRPr lang="en-US" sz="1200" b="0" kern="1200" dirty="0" smtClean="0">
              <a:solidFill>
                <a:schemeClr val="tx1"/>
              </a:solidFill>
              <a:latin typeface="+mn-lt"/>
              <a:ea typeface="+mn-ea"/>
              <a:cs typeface="+mn-cs"/>
              <a:hlinkClick r:id="rId26"/>
            </a:endParaRPr>
          </a:p>
          <a:p>
            <a:r>
              <a:rPr lang="ro-RO" sz="1200" b="1" kern="1200" dirty="0" smtClean="0">
                <a:solidFill>
                  <a:schemeClr val="tx1"/>
                </a:solidFill>
                <a:latin typeface="+mn-lt"/>
                <a:ea typeface="+mn-ea"/>
                <a:cs typeface="+mn-cs"/>
                <a:hlinkClick r:id="rId27"/>
              </a:rPr>
              <a:t>Treatment for Hand Osteoarthritis</a:t>
            </a:r>
            <a:endParaRPr lang="ro-RO" sz="1200" b="0" kern="1200" dirty="0" smtClean="0">
              <a:solidFill>
                <a:schemeClr val="tx1"/>
              </a:solidFill>
              <a:latin typeface="+mn-lt"/>
              <a:ea typeface="+mn-ea"/>
              <a:cs typeface="+mn-cs"/>
              <a:hlinkClick r:id="rId27"/>
            </a:endParaRPr>
          </a:p>
          <a:p>
            <a:r>
              <a:rPr lang="ro-RO" sz="1200" b="1" kern="1200" dirty="0" smtClean="0">
                <a:solidFill>
                  <a:schemeClr val="tx1"/>
                </a:solidFill>
                <a:latin typeface="+mn-lt"/>
                <a:ea typeface="+mn-ea"/>
                <a:cs typeface="+mn-cs"/>
                <a:hlinkClick r:id="rId28"/>
              </a:rPr>
              <a:t>Treatment for Wrist Osteoarthritis</a:t>
            </a:r>
            <a:endParaRPr lang="ro-RO" sz="1200" b="0" kern="1200" dirty="0" smtClean="0">
              <a:solidFill>
                <a:schemeClr val="tx1"/>
              </a:solidFill>
              <a:latin typeface="+mn-lt"/>
              <a:ea typeface="+mn-ea"/>
              <a:cs typeface="+mn-cs"/>
              <a:hlinkClick r:id="rId28"/>
            </a:endParaRPr>
          </a:p>
          <a:p>
            <a:r>
              <a:rPr lang="ro-RO" sz="1200" b="1" kern="1200" dirty="0" smtClean="0">
                <a:solidFill>
                  <a:schemeClr val="tx1"/>
                </a:solidFill>
                <a:latin typeface="+mn-lt"/>
                <a:ea typeface="+mn-ea"/>
                <a:cs typeface="+mn-cs"/>
                <a:hlinkClick r:id="rId29"/>
              </a:rPr>
              <a:t>Treatment for Foot Osteoarthritis</a:t>
            </a:r>
            <a:endParaRPr lang="ro-RO" sz="1200" b="0" kern="1200" dirty="0" smtClean="0">
              <a:solidFill>
                <a:schemeClr val="tx1"/>
              </a:solidFill>
              <a:latin typeface="+mn-lt"/>
              <a:ea typeface="+mn-ea"/>
              <a:cs typeface="+mn-cs"/>
              <a:hlinkClick r:id="rId29"/>
            </a:endParaRPr>
          </a:p>
          <a:p>
            <a:r>
              <a:rPr lang="tr-TR" sz="1200" b="1" kern="1200" dirty="0" smtClean="0">
                <a:solidFill>
                  <a:schemeClr val="tx1"/>
                </a:solidFill>
                <a:latin typeface="+mn-lt"/>
                <a:ea typeface="+mn-ea"/>
                <a:cs typeface="+mn-cs"/>
                <a:hlinkClick r:id="rId30"/>
              </a:rPr>
              <a:t>Juvenile Rheumatoid Treatment</a:t>
            </a:r>
            <a:endParaRPr lang="tr-TR" sz="1200" b="0" kern="1200" dirty="0" smtClean="0">
              <a:solidFill>
                <a:schemeClr val="tx1"/>
              </a:solidFill>
              <a:latin typeface="+mn-lt"/>
              <a:ea typeface="+mn-ea"/>
              <a:cs typeface="+mn-cs"/>
              <a:hlinkClick r:id="rId30"/>
            </a:endParaRPr>
          </a:p>
          <a:p>
            <a:r>
              <a:rPr lang="de-DE" sz="1200" b="1" kern="1200" dirty="0" smtClean="0">
                <a:solidFill>
                  <a:schemeClr val="tx1"/>
                </a:solidFill>
                <a:latin typeface="+mn-lt"/>
                <a:ea typeface="+mn-ea"/>
                <a:cs typeface="+mn-cs"/>
                <a:hlinkClick r:id="rId31"/>
              </a:rPr>
              <a:t>Hip Rheumatoid Treatment</a:t>
            </a:r>
            <a:endParaRPr lang="de-DE" sz="1200" b="0" kern="1200" dirty="0" smtClean="0">
              <a:solidFill>
                <a:schemeClr val="tx1"/>
              </a:solidFill>
              <a:latin typeface="+mn-lt"/>
              <a:ea typeface="+mn-ea"/>
              <a:cs typeface="+mn-cs"/>
              <a:hlinkClick r:id="rId31"/>
            </a:endParaRPr>
          </a:p>
          <a:p>
            <a:r>
              <a:rPr lang="ro-RO" sz="1200" b="1" kern="1200" dirty="0" smtClean="0">
                <a:solidFill>
                  <a:schemeClr val="tx1"/>
                </a:solidFill>
                <a:latin typeface="+mn-lt"/>
                <a:ea typeface="+mn-ea"/>
                <a:cs typeface="+mn-cs"/>
                <a:hlinkClick r:id="rId32"/>
              </a:rPr>
              <a:t>Osteoarthritis Exercise</a:t>
            </a:r>
            <a:endParaRPr lang="ro-RO" sz="1200" b="0" kern="1200" dirty="0" smtClean="0">
              <a:solidFill>
                <a:schemeClr val="tx1"/>
              </a:solidFill>
              <a:latin typeface="+mn-lt"/>
              <a:ea typeface="+mn-ea"/>
              <a:cs typeface="+mn-cs"/>
              <a:hlinkClick r:id="rId32"/>
            </a:endParaRPr>
          </a:p>
          <a:p>
            <a:r>
              <a:rPr lang="ro-RO" sz="1200" b="1" kern="1200" dirty="0" smtClean="0">
                <a:solidFill>
                  <a:schemeClr val="tx1"/>
                </a:solidFill>
                <a:latin typeface="+mn-lt"/>
                <a:ea typeface="+mn-ea"/>
                <a:cs typeface="+mn-cs"/>
                <a:hlinkClick r:id="rId33"/>
              </a:rPr>
              <a:t>Osteoarthritis Diet</a:t>
            </a:r>
            <a:endParaRPr lang="ro-RO" sz="1200" b="0" kern="1200" dirty="0" smtClean="0">
              <a:solidFill>
                <a:schemeClr val="tx1"/>
              </a:solidFill>
              <a:latin typeface="+mn-lt"/>
              <a:ea typeface="+mn-ea"/>
              <a:cs typeface="+mn-cs"/>
              <a:hlinkClick r:id="rId33"/>
            </a:endParaRPr>
          </a:p>
          <a:p>
            <a:r>
              <a:rPr lang="ro-RO" sz="1200" b="1" kern="1200" dirty="0" smtClean="0">
                <a:solidFill>
                  <a:schemeClr val="tx1"/>
                </a:solidFill>
                <a:latin typeface="+mn-lt"/>
                <a:ea typeface="+mn-ea"/>
                <a:cs typeface="+mn-cs"/>
                <a:hlinkClick r:id="rId34"/>
              </a:rPr>
              <a:t>Treatment for Finger Osteoarthritis</a:t>
            </a:r>
            <a:endParaRPr lang="ro-RO" sz="1200" b="0" kern="1200" dirty="0" smtClean="0">
              <a:solidFill>
                <a:schemeClr val="tx1"/>
              </a:solidFill>
              <a:latin typeface="+mn-lt"/>
              <a:ea typeface="+mn-ea"/>
              <a:cs typeface="+mn-cs"/>
              <a:hlinkClick r:id="rId34"/>
            </a:endParaRPr>
          </a:p>
          <a:p>
            <a:r>
              <a:rPr lang="en-US" sz="1200" b="1" kern="1200" dirty="0" smtClean="0">
                <a:solidFill>
                  <a:schemeClr val="tx1"/>
                </a:solidFill>
                <a:latin typeface="+mn-lt"/>
                <a:ea typeface="+mn-ea"/>
                <a:cs typeface="+mn-cs"/>
                <a:hlinkClick r:id="rId35"/>
              </a:rPr>
              <a:t>Foot Rheumatoid Arthritis</a:t>
            </a:r>
            <a:endParaRPr lang="en-US" sz="1200" b="0" kern="1200" dirty="0" smtClean="0">
              <a:solidFill>
                <a:schemeClr val="tx1"/>
              </a:solidFill>
              <a:latin typeface="+mn-lt"/>
              <a:ea typeface="+mn-ea"/>
              <a:cs typeface="+mn-cs"/>
              <a:hlinkClick r:id="rId35"/>
            </a:endParaRPr>
          </a:p>
          <a:p>
            <a:r>
              <a:rPr lang="en-US" sz="1200" b="1" kern="1200" dirty="0" smtClean="0">
                <a:solidFill>
                  <a:schemeClr val="tx1"/>
                </a:solidFill>
                <a:latin typeface="+mn-lt"/>
                <a:ea typeface="+mn-ea"/>
                <a:cs typeface="+mn-cs"/>
                <a:hlinkClick r:id="rId36"/>
              </a:rPr>
              <a:t>Herbal Remedies for Arthritis</a:t>
            </a:r>
            <a:endParaRPr lang="en-US" sz="1200" b="0" kern="1200" dirty="0" smtClean="0">
              <a:solidFill>
                <a:schemeClr val="tx1"/>
              </a:solidFill>
              <a:latin typeface="+mn-lt"/>
              <a:ea typeface="+mn-ea"/>
              <a:cs typeface="+mn-cs"/>
              <a:hlinkClick r:id="rId36"/>
            </a:endParaRPr>
          </a:p>
          <a:p>
            <a:r>
              <a:rPr lang="de-DE" sz="1200" b="1" kern="1200" dirty="0" smtClean="0">
                <a:solidFill>
                  <a:schemeClr val="tx1"/>
                </a:solidFill>
                <a:latin typeface="+mn-lt"/>
                <a:ea typeface="+mn-ea"/>
                <a:cs typeface="+mn-cs"/>
                <a:hlinkClick r:id="rId37"/>
              </a:rPr>
              <a:t>Rheumatoid Arthritis Diet</a:t>
            </a:r>
            <a:endParaRPr lang="de-DE" sz="1200" b="0" kern="1200" dirty="0" smtClean="0">
              <a:solidFill>
                <a:schemeClr val="tx1"/>
              </a:solidFill>
              <a:latin typeface="+mn-lt"/>
              <a:ea typeface="+mn-ea"/>
              <a:cs typeface="+mn-cs"/>
              <a:hlinkClick r:id="rId37"/>
            </a:endParaRPr>
          </a:p>
          <a:p>
            <a:r>
              <a:rPr lang="en-US" sz="1200" b="1" kern="1200" dirty="0" smtClean="0">
                <a:solidFill>
                  <a:schemeClr val="tx1"/>
                </a:solidFill>
                <a:latin typeface="+mn-lt"/>
                <a:ea typeface="+mn-ea"/>
                <a:cs typeface="+mn-cs"/>
                <a:hlinkClick r:id="rId38"/>
              </a:rPr>
              <a:t>Shoulder </a:t>
            </a:r>
            <a:r>
              <a:rPr lang="en-US" sz="1200" b="1" kern="1200" dirty="0" err="1" smtClean="0">
                <a:solidFill>
                  <a:schemeClr val="tx1"/>
                </a:solidFill>
                <a:latin typeface="+mn-lt"/>
                <a:ea typeface="+mn-ea"/>
                <a:cs typeface="+mn-cs"/>
                <a:hlinkClick r:id="rId38"/>
              </a:rPr>
              <a:t>Treatment</a:t>
            </a:r>
            <a:r>
              <a:rPr lang="en-US" sz="1200" b="1" kern="1200" dirty="0" err="1" smtClean="0">
                <a:solidFill>
                  <a:schemeClr val="tx1"/>
                </a:solidFill>
                <a:latin typeface="+mn-lt"/>
                <a:ea typeface="+mn-ea"/>
                <a:cs typeface="+mn-cs"/>
                <a:hlinkClick r:id="rId39"/>
              </a:rPr>
              <a:t>Treatment</a:t>
            </a:r>
            <a:r>
              <a:rPr lang="en-US" sz="1200" b="1" kern="1200" dirty="0" smtClean="0">
                <a:solidFill>
                  <a:schemeClr val="tx1"/>
                </a:solidFill>
                <a:latin typeface="+mn-lt"/>
                <a:ea typeface="+mn-ea"/>
                <a:cs typeface="+mn-cs"/>
                <a:hlinkClick r:id="rId39"/>
              </a:rPr>
              <a:t> for Thumb Osteoarthritis</a:t>
            </a:r>
            <a:endParaRPr lang="en-US" sz="1200" b="0" kern="1200" dirty="0" smtClean="0">
              <a:solidFill>
                <a:schemeClr val="tx1"/>
              </a:solidFill>
              <a:latin typeface="+mn-lt"/>
              <a:ea typeface="+mn-ea"/>
              <a:cs typeface="+mn-cs"/>
              <a:hlinkClick r:id="rId39"/>
            </a:endParaRPr>
          </a:p>
          <a:p>
            <a:r>
              <a:rPr lang="en-US" sz="1200" b="1" kern="1200" dirty="0" smtClean="0">
                <a:solidFill>
                  <a:schemeClr val="tx1"/>
                </a:solidFill>
                <a:latin typeface="+mn-lt"/>
                <a:ea typeface="+mn-ea"/>
                <a:cs typeface="+mn-cs"/>
                <a:hlinkClick r:id="rId40"/>
              </a:rPr>
              <a:t>Treatment for Corns</a:t>
            </a:r>
            <a:endParaRPr lang="en-US" sz="1200" b="0" kern="1200" dirty="0" smtClean="0">
              <a:solidFill>
                <a:schemeClr val="tx1"/>
              </a:solidFill>
              <a:latin typeface="+mn-lt"/>
              <a:ea typeface="+mn-ea"/>
              <a:cs typeface="+mn-cs"/>
              <a:hlinkClick r:id="rId40"/>
            </a:endParaRPr>
          </a:p>
          <a:p>
            <a:r>
              <a:rPr lang="en-US" sz="1200" b="1" kern="1200" dirty="0" smtClean="0">
                <a:solidFill>
                  <a:schemeClr val="tx1"/>
                </a:solidFill>
                <a:latin typeface="+mn-lt"/>
                <a:ea typeface="+mn-ea"/>
                <a:cs typeface="+mn-cs"/>
                <a:hlinkClick r:id="rId41"/>
              </a:rPr>
              <a:t>Treatment for Cramp</a:t>
            </a:r>
            <a:endParaRPr lang="en-US" sz="1200" b="0" kern="1200" dirty="0" smtClean="0">
              <a:solidFill>
                <a:schemeClr val="tx1"/>
              </a:solidFill>
              <a:latin typeface="+mn-lt"/>
              <a:ea typeface="+mn-ea"/>
              <a:cs typeface="+mn-cs"/>
              <a:hlinkClick r:id="rId41"/>
            </a:endParaRPr>
          </a:p>
          <a:p>
            <a:r>
              <a:rPr lang="en-US" sz="1200" b="1" kern="1200" dirty="0" smtClean="0">
                <a:solidFill>
                  <a:schemeClr val="tx1"/>
                </a:solidFill>
                <a:latin typeface="+mn-lt"/>
                <a:ea typeface="+mn-ea"/>
                <a:cs typeface="+mn-cs"/>
                <a:hlinkClick r:id="rId42"/>
              </a:rPr>
              <a:t>Treatment for Leg Cramps</a:t>
            </a:r>
            <a:endParaRPr lang="en-US" sz="1200" b="0" kern="1200" dirty="0" smtClean="0">
              <a:solidFill>
                <a:schemeClr val="tx1"/>
              </a:solidFill>
              <a:latin typeface="+mn-lt"/>
              <a:ea typeface="+mn-ea"/>
              <a:cs typeface="+mn-cs"/>
              <a:hlinkClick r:id="rId42"/>
            </a:endParaRPr>
          </a:p>
          <a:p>
            <a:r>
              <a:rPr lang="en-US" sz="1200" b="1" kern="1200" dirty="0" smtClean="0">
                <a:solidFill>
                  <a:schemeClr val="tx1"/>
                </a:solidFill>
                <a:latin typeface="+mn-lt"/>
                <a:ea typeface="+mn-ea"/>
                <a:cs typeface="+mn-cs"/>
                <a:hlinkClick r:id="rId43"/>
              </a:rPr>
              <a:t>Treatment for Rotator Cuff</a:t>
            </a:r>
            <a:endParaRPr lang="en-US" sz="1200" b="0" kern="1200" dirty="0" smtClean="0">
              <a:solidFill>
                <a:schemeClr val="tx1"/>
              </a:solidFill>
              <a:latin typeface="+mn-lt"/>
              <a:ea typeface="+mn-ea"/>
              <a:cs typeface="+mn-cs"/>
              <a:hlinkClick r:id="rId43"/>
            </a:endParaRPr>
          </a:p>
          <a:p>
            <a:r>
              <a:rPr lang="en-US" sz="1200" b="1" kern="1200" dirty="0" smtClean="0">
                <a:solidFill>
                  <a:schemeClr val="tx1"/>
                </a:solidFill>
                <a:latin typeface="+mn-lt"/>
                <a:ea typeface="+mn-ea"/>
                <a:cs typeface="+mn-cs"/>
                <a:hlinkClick r:id="rId44"/>
              </a:rPr>
              <a:t>Treatment for Torn Rotator Cuff</a:t>
            </a:r>
            <a:endParaRPr lang="en-US" sz="1200" b="0" kern="1200" dirty="0" smtClean="0">
              <a:solidFill>
                <a:schemeClr val="tx1"/>
              </a:solidFill>
              <a:latin typeface="+mn-lt"/>
              <a:ea typeface="+mn-ea"/>
              <a:cs typeface="+mn-cs"/>
              <a:hlinkClick r:id="rId44"/>
            </a:endParaRPr>
          </a:p>
          <a:p>
            <a:r>
              <a:rPr lang="en-US" sz="1200" b="1" kern="1200" dirty="0" smtClean="0">
                <a:solidFill>
                  <a:schemeClr val="tx1"/>
                </a:solidFill>
                <a:latin typeface="+mn-lt"/>
                <a:ea typeface="+mn-ea"/>
                <a:cs typeface="+mn-cs"/>
                <a:hlinkClick r:id="rId45"/>
              </a:rPr>
              <a:t>Treatment for Bulging Disc</a:t>
            </a:r>
            <a:endParaRPr lang="en-US" sz="1200" b="0" kern="1200" dirty="0" smtClean="0">
              <a:solidFill>
                <a:schemeClr val="tx1"/>
              </a:solidFill>
              <a:latin typeface="+mn-lt"/>
              <a:ea typeface="+mn-ea"/>
              <a:cs typeface="+mn-cs"/>
              <a:hlinkClick r:id="rId45"/>
            </a:endParaRPr>
          </a:p>
          <a:p>
            <a:r>
              <a:rPr lang="en-US" sz="1200" b="1" kern="1200" dirty="0" smtClean="0">
                <a:solidFill>
                  <a:schemeClr val="tx1"/>
                </a:solidFill>
                <a:latin typeface="+mn-lt"/>
                <a:ea typeface="+mn-ea"/>
                <a:cs typeface="+mn-cs"/>
                <a:hlinkClick r:id="rId46"/>
              </a:rPr>
              <a:t>Treatment for Ruptured Disc</a:t>
            </a:r>
            <a:endParaRPr lang="en-US" sz="1200" b="0" kern="1200" dirty="0" smtClean="0">
              <a:solidFill>
                <a:schemeClr val="tx1"/>
              </a:solidFill>
              <a:latin typeface="+mn-lt"/>
              <a:ea typeface="+mn-ea"/>
              <a:cs typeface="+mn-cs"/>
              <a:hlinkClick r:id="rId46"/>
            </a:endParaRPr>
          </a:p>
          <a:p>
            <a:r>
              <a:rPr lang="en-US" sz="1200" b="1" kern="1200" dirty="0" smtClean="0">
                <a:solidFill>
                  <a:schemeClr val="tx1"/>
                </a:solidFill>
                <a:latin typeface="+mn-lt"/>
                <a:ea typeface="+mn-ea"/>
                <a:cs typeface="+mn-cs"/>
                <a:hlinkClick r:id="rId47"/>
              </a:rPr>
              <a:t>Treatment for Slipped Disc</a:t>
            </a:r>
            <a:endParaRPr lang="en-US" sz="1200" b="0" kern="1200" dirty="0" smtClean="0">
              <a:solidFill>
                <a:schemeClr val="tx1"/>
              </a:solidFill>
              <a:latin typeface="+mn-lt"/>
              <a:ea typeface="+mn-ea"/>
              <a:cs typeface="+mn-cs"/>
              <a:hlinkClick r:id="rId47"/>
            </a:endParaRPr>
          </a:p>
          <a:p>
            <a:r>
              <a:rPr lang="en-US" sz="1200" b="1" kern="1200" dirty="0" smtClean="0">
                <a:solidFill>
                  <a:schemeClr val="tx1"/>
                </a:solidFill>
                <a:latin typeface="+mn-lt"/>
                <a:ea typeface="+mn-ea"/>
                <a:cs typeface="+mn-cs"/>
                <a:hlinkClick r:id="rId48"/>
              </a:rPr>
              <a:t>Treatment for Bursitis</a:t>
            </a:r>
            <a:endParaRPr lang="en-US" sz="1200" b="0" kern="1200" dirty="0" smtClean="0">
              <a:solidFill>
                <a:schemeClr val="tx1"/>
              </a:solidFill>
              <a:latin typeface="+mn-lt"/>
              <a:ea typeface="+mn-ea"/>
              <a:cs typeface="+mn-cs"/>
              <a:hlinkClick r:id="rId48"/>
            </a:endParaRPr>
          </a:p>
          <a:p>
            <a:r>
              <a:rPr lang="en-US" sz="1200" b="1" kern="1200" dirty="0" smtClean="0">
                <a:solidFill>
                  <a:schemeClr val="tx1"/>
                </a:solidFill>
                <a:latin typeface="+mn-lt"/>
                <a:ea typeface="+mn-ea"/>
                <a:cs typeface="+mn-cs"/>
                <a:hlinkClick r:id="rId49"/>
              </a:rPr>
              <a:t>Treatment for Diverticulitis</a:t>
            </a:r>
            <a:endParaRPr lang="en-US" sz="1200" b="0" kern="1200" dirty="0" smtClean="0">
              <a:solidFill>
                <a:schemeClr val="tx1"/>
              </a:solidFill>
              <a:latin typeface="+mn-lt"/>
              <a:ea typeface="+mn-ea"/>
              <a:cs typeface="+mn-cs"/>
              <a:hlinkClick r:id="rId49"/>
            </a:endParaRPr>
          </a:p>
          <a:p>
            <a:r>
              <a:rPr lang="en-US" sz="1200" b="1" kern="1200" dirty="0" smtClean="0">
                <a:solidFill>
                  <a:schemeClr val="tx1"/>
                </a:solidFill>
                <a:latin typeface="+mn-lt"/>
                <a:ea typeface="+mn-ea"/>
                <a:cs typeface="+mn-cs"/>
                <a:hlinkClick r:id="rId50"/>
              </a:rPr>
              <a:t>Treatment for Fracture</a:t>
            </a:r>
            <a:endParaRPr lang="en-US" sz="1200" b="0" kern="1200" dirty="0" smtClean="0">
              <a:solidFill>
                <a:schemeClr val="tx1"/>
              </a:solidFill>
              <a:latin typeface="+mn-lt"/>
              <a:ea typeface="+mn-ea"/>
              <a:cs typeface="+mn-cs"/>
              <a:hlinkClick r:id="rId50"/>
            </a:endParaRPr>
          </a:p>
          <a:p>
            <a:r>
              <a:rPr lang="en-US" sz="1200" b="1" kern="1200" dirty="0" smtClean="0">
                <a:solidFill>
                  <a:schemeClr val="tx1"/>
                </a:solidFill>
                <a:latin typeface="+mn-lt"/>
                <a:ea typeface="+mn-ea"/>
                <a:cs typeface="+mn-cs"/>
                <a:hlinkClick r:id="rId51"/>
              </a:rPr>
              <a:t>Treatment for Rotator Cuff Injury</a:t>
            </a:r>
            <a:endParaRPr lang="en-US" sz="1200" b="0" kern="1200" dirty="0" smtClean="0">
              <a:solidFill>
                <a:schemeClr val="tx1"/>
              </a:solidFill>
              <a:latin typeface="+mn-lt"/>
              <a:ea typeface="+mn-ea"/>
              <a:cs typeface="+mn-cs"/>
              <a:hlinkClick r:id="rId51"/>
            </a:endParaRPr>
          </a:p>
          <a:p>
            <a:r>
              <a:rPr lang="en-US" sz="1200" b="1" kern="1200" dirty="0" smtClean="0">
                <a:solidFill>
                  <a:schemeClr val="tx1"/>
                </a:solidFill>
                <a:latin typeface="+mn-lt"/>
                <a:ea typeface="+mn-ea"/>
                <a:cs typeface="+mn-cs"/>
                <a:hlinkClick r:id="rId52"/>
              </a:rPr>
              <a:t>Treatment for Sciatic Nerve</a:t>
            </a:r>
            <a:endParaRPr lang="en-US" sz="1200" b="0" kern="1200" dirty="0" smtClean="0">
              <a:solidFill>
                <a:schemeClr val="tx1"/>
              </a:solidFill>
              <a:latin typeface="+mn-lt"/>
              <a:ea typeface="+mn-ea"/>
              <a:cs typeface="+mn-cs"/>
              <a:hlinkClick r:id="rId52"/>
            </a:endParaRPr>
          </a:p>
          <a:p>
            <a:r>
              <a:rPr lang="en-US" sz="1200" b="1" kern="1200" dirty="0" smtClean="0">
                <a:solidFill>
                  <a:schemeClr val="tx1"/>
                </a:solidFill>
                <a:latin typeface="+mn-lt"/>
                <a:ea typeface="+mn-ea"/>
                <a:cs typeface="+mn-cs"/>
                <a:hlinkClick r:id="rId53"/>
              </a:rPr>
              <a:t>Treatment for Spinal Cord Injury</a:t>
            </a:r>
            <a:endParaRPr lang="en-US" sz="1200" b="0" kern="1200" dirty="0" smtClean="0">
              <a:solidFill>
                <a:schemeClr val="tx1"/>
              </a:solidFill>
              <a:latin typeface="+mn-lt"/>
              <a:ea typeface="+mn-ea"/>
              <a:cs typeface="+mn-cs"/>
              <a:hlinkClick r:id="rId53"/>
            </a:endParaRPr>
          </a:p>
          <a:p>
            <a:r>
              <a:rPr lang="en-US" sz="1200" b="1" kern="1200" dirty="0" smtClean="0">
                <a:solidFill>
                  <a:schemeClr val="tx1"/>
                </a:solidFill>
                <a:latin typeface="+mn-lt"/>
                <a:ea typeface="+mn-ea"/>
                <a:cs typeface="+mn-cs"/>
                <a:hlinkClick r:id="rId54"/>
              </a:rPr>
              <a:t>Treatment for Whiplash and Neck Injury</a:t>
            </a:r>
            <a:endParaRPr lang="en-US" sz="1200" b="0" kern="1200" dirty="0" smtClean="0">
              <a:solidFill>
                <a:schemeClr val="tx1"/>
              </a:solidFill>
              <a:latin typeface="+mn-lt"/>
              <a:ea typeface="+mn-ea"/>
              <a:cs typeface="+mn-cs"/>
              <a:hlinkClick r:id="rId54"/>
            </a:endParaRPr>
          </a:p>
          <a:p>
            <a:r>
              <a:rPr lang="en-US" sz="1200" b="1" kern="1200" dirty="0" smtClean="0">
                <a:solidFill>
                  <a:schemeClr val="tx1"/>
                </a:solidFill>
                <a:latin typeface="+mn-lt"/>
                <a:ea typeface="+mn-ea"/>
                <a:cs typeface="+mn-cs"/>
                <a:hlinkClick r:id="rId55"/>
              </a:rPr>
              <a:t>Treatment of Knee Osteoarthritis</a:t>
            </a:r>
            <a:endParaRPr lang="en-US" sz="1200" b="0" kern="1200" dirty="0" smtClean="0">
              <a:solidFill>
                <a:schemeClr val="tx1"/>
              </a:solidFill>
              <a:latin typeface="+mn-lt"/>
              <a:ea typeface="+mn-ea"/>
              <a:cs typeface="+mn-cs"/>
              <a:hlinkClick r:id="rId55"/>
            </a:endParaRPr>
          </a:p>
          <a:p>
            <a:r>
              <a:rPr lang="en-US" sz="1200" b="1" kern="1200" dirty="0" smtClean="0">
                <a:solidFill>
                  <a:schemeClr val="tx1"/>
                </a:solidFill>
                <a:latin typeface="+mn-lt"/>
                <a:ea typeface="+mn-ea"/>
                <a:cs typeface="+mn-cs"/>
                <a:hlinkClick r:id="rId56"/>
              </a:rPr>
              <a:t>Treatment of Osteomyelitis</a:t>
            </a:r>
            <a:endParaRPr lang="en-US" sz="1200" b="0" kern="1200" dirty="0" smtClean="0">
              <a:solidFill>
                <a:schemeClr val="tx1"/>
              </a:solidFill>
              <a:latin typeface="+mn-lt"/>
              <a:ea typeface="+mn-ea"/>
              <a:cs typeface="+mn-cs"/>
              <a:hlinkClick r:id="rId56"/>
            </a:endParaRPr>
          </a:p>
          <a:p>
            <a:r>
              <a:rPr lang="en-US" sz="1200" b="1" kern="1200" dirty="0" smtClean="0">
                <a:solidFill>
                  <a:schemeClr val="tx1"/>
                </a:solidFill>
                <a:latin typeface="+mn-lt"/>
                <a:ea typeface="+mn-ea"/>
                <a:cs typeface="+mn-cs"/>
                <a:hlinkClick r:id="rId57"/>
              </a:rPr>
              <a:t>Treatment of Osteoporosis</a:t>
            </a:r>
            <a:endParaRPr lang="en-US" sz="1200" b="0" kern="1200" dirty="0" smtClean="0">
              <a:solidFill>
                <a:schemeClr val="tx1"/>
              </a:solidFill>
              <a:latin typeface="+mn-lt"/>
              <a:ea typeface="+mn-ea"/>
              <a:cs typeface="+mn-cs"/>
              <a:hlinkClick r:id="rId57"/>
            </a:endParaRPr>
          </a:p>
          <a:p>
            <a:r>
              <a:rPr lang="en-US" sz="1200" b="1" kern="1200" dirty="0" smtClean="0">
                <a:solidFill>
                  <a:schemeClr val="tx1"/>
                </a:solidFill>
                <a:latin typeface="+mn-lt"/>
                <a:ea typeface="+mn-ea"/>
                <a:cs typeface="+mn-cs"/>
                <a:hlinkClick r:id="rId58"/>
              </a:rPr>
              <a:t>Treatment for Spinal Stenosis</a:t>
            </a:r>
            <a:endParaRPr lang="en-US" sz="1200" b="0" kern="1200" dirty="0" smtClean="0">
              <a:solidFill>
                <a:schemeClr val="tx1"/>
              </a:solidFill>
              <a:latin typeface="+mn-lt"/>
              <a:ea typeface="+mn-ea"/>
              <a:cs typeface="+mn-cs"/>
              <a:hlinkClick r:id="rId58"/>
            </a:endParaRPr>
          </a:p>
          <a:p>
            <a:r>
              <a:rPr lang="en-US" sz="1200" b="1" kern="1200" dirty="0" smtClean="0">
                <a:solidFill>
                  <a:schemeClr val="tx1"/>
                </a:solidFill>
                <a:latin typeface="+mn-lt"/>
                <a:ea typeface="+mn-ea"/>
                <a:cs typeface="+mn-cs"/>
                <a:hlinkClick r:id="rId59"/>
              </a:rPr>
              <a:t>Treatment for Tetanus</a:t>
            </a:r>
            <a:endParaRPr lang="en-US" sz="1200" b="0" kern="1200" dirty="0" smtClean="0">
              <a:solidFill>
                <a:schemeClr val="tx1"/>
              </a:solidFill>
              <a:latin typeface="+mn-lt"/>
              <a:ea typeface="+mn-ea"/>
              <a:cs typeface="+mn-cs"/>
              <a:hlinkClick r:id="rId59"/>
            </a:endParaRPr>
          </a:p>
          <a:p>
            <a:r>
              <a:rPr lang="en-US" sz="1200" b="1" kern="1200" dirty="0" smtClean="0">
                <a:solidFill>
                  <a:schemeClr val="tx1"/>
                </a:solidFill>
                <a:latin typeface="+mn-lt"/>
                <a:ea typeface="+mn-ea"/>
                <a:cs typeface="+mn-cs"/>
                <a:hlinkClick r:id="rId60"/>
              </a:rPr>
              <a:t>Treatment of Sprains</a:t>
            </a:r>
            <a:endParaRPr lang="en-US" sz="1200" b="0" kern="1200" dirty="0" smtClean="0">
              <a:solidFill>
                <a:schemeClr val="tx1"/>
              </a:solidFill>
              <a:latin typeface="+mn-lt"/>
              <a:ea typeface="+mn-ea"/>
              <a:cs typeface="+mn-cs"/>
              <a:hlinkClick r:id="rId60"/>
            </a:endParaRPr>
          </a:p>
          <a:p>
            <a:r>
              <a:rPr lang="en-US" sz="1200" b="1" kern="1200" dirty="0" smtClean="0">
                <a:solidFill>
                  <a:schemeClr val="tx1"/>
                </a:solidFill>
                <a:latin typeface="+mn-lt"/>
                <a:ea typeface="+mn-ea"/>
                <a:cs typeface="+mn-cs"/>
                <a:hlinkClick r:id="rId61"/>
              </a:rPr>
              <a:t>Treatment of Tendonitis</a:t>
            </a:r>
            <a:endParaRPr lang="en-US" sz="1200" b="0" kern="1200" dirty="0" smtClean="0">
              <a:solidFill>
                <a:schemeClr val="tx1"/>
              </a:solidFill>
              <a:latin typeface="+mn-lt"/>
              <a:ea typeface="+mn-ea"/>
              <a:cs typeface="+mn-cs"/>
              <a:hlinkClick r:id="rId61"/>
            </a:endParaRPr>
          </a:p>
          <a:p>
            <a:r>
              <a:rPr lang="en-US" sz="1200" b="1" kern="1200" dirty="0" smtClean="0">
                <a:solidFill>
                  <a:schemeClr val="tx1"/>
                </a:solidFill>
                <a:latin typeface="+mn-lt"/>
                <a:ea typeface="+mn-ea"/>
                <a:cs typeface="+mn-cs"/>
                <a:hlinkClick r:id="rId62"/>
              </a:rPr>
              <a:t>Treatment for Dislocated Shoulder</a:t>
            </a:r>
            <a:endParaRPr lang="en-US" sz="1200" b="0" kern="1200" dirty="0" smtClean="0">
              <a:solidFill>
                <a:schemeClr val="tx1"/>
              </a:solidFill>
              <a:latin typeface="+mn-lt"/>
              <a:ea typeface="+mn-ea"/>
              <a:cs typeface="+mn-cs"/>
              <a:hlinkClick r:id="rId62"/>
            </a:endParaRPr>
          </a:p>
          <a:p>
            <a:r>
              <a:rPr lang="en-US" sz="1200" b="1" kern="1200" dirty="0" smtClean="0">
                <a:solidFill>
                  <a:schemeClr val="tx1"/>
                </a:solidFill>
                <a:latin typeface="+mn-lt"/>
                <a:ea typeface="+mn-ea"/>
                <a:cs typeface="+mn-cs"/>
                <a:hlinkClick r:id="rId63"/>
              </a:rPr>
              <a:t>Treatment for Sciatica</a:t>
            </a:r>
            <a:endParaRPr lang="en-US" sz="1200" b="0" kern="1200" dirty="0" smtClean="0">
              <a:solidFill>
                <a:schemeClr val="tx1"/>
              </a:solidFill>
              <a:latin typeface="+mn-lt"/>
              <a:ea typeface="+mn-ea"/>
              <a:cs typeface="+mn-cs"/>
              <a:hlinkClick r:id="rId63"/>
            </a:endParaRPr>
          </a:p>
          <a:p>
            <a:r>
              <a:rPr lang="de-DE" sz="1200" b="1" kern="1200" dirty="0" smtClean="0">
                <a:solidFill>
                  <a:schemeClr val="tx1"/>
                </a:solidFill>
                <a:latin typeface="+mn-lt"/>
                <a:ea typeface="+mn-ea"/>
                <a:cs typeface="+mn-cs"/>
                <a:hlinkClick r:id="rId64"/>
              </a:rPr>
              <a:t>Treatment for Ankle Sprain</a:t>
            </a:r>
            <a:endParaRPr lang="de-DE" sz="1200" b="0" kern="1200" dirty="0" smtClean="0">
              <a:solidFill>
                <a:schemeClr val="tx1"/>
              </a:solidFill>
              <a:latin typeface="+mn-lt"/>
              <a:ea typeface="+mn-ea"/>
              <a:cs typeface="+mn-cs"/>
              <a:hlinkClick r:id="rId64"/>
            </a:endParaRPr>
          </a:p>
          <a:p>
            <a:r>
              <a:rPr lang="en-US" sz="1200" b="1" kern="1200" dirty="0" smtClean="0">
                <a:solidFill>
                  <a:schemeClr val="tx1"/>
                </a:solidFill>
                <a:latin typeface="+mn-lt"/>
                <a:ea typeface="+mn-ea"/>
                <a:cs typeface="+mn-cs"/>
              </a:rPr>
              <a:t>Treatment for Ankylosing Spondylitis</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Treatment for Cervical Spondylosis</a:t>
            </a:r>
            <a:endParaRPr lang="en-US" sz="1200" b="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Treatment for Sprains</a:t>
            </a:r>
            <a:endParaRPr lang="de-DE"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Treatment for Whiplash</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Treatment for Achilles Tendonitis</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Treatment for Carpal Tunnel</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Treatment for Osteoarthritis of the Knee</a:t>
            </a:r>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Treatment for Water on the Knee</a:t>
            </a:r>
            <a:r>
              <a:rPr lang="en-US" sz="1200" b="0" kern="1200" dirty="0" smtClean="0">
                <a:solidFill>
                  <a:schemeClr val="tx1"/>
                </a:solidFill>
                <a:latin typeface="+mn-lt"/>
                <a:ea typeface="+mn-ea"/>
                <a:cs typeface="+mn-cs"/>
              </a:rPr>
              <a:t>		</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2E9971-6348-DC46-AAC4-EB0941362E3F}" type="slidenum">
              <a:rPr lang="en-US" smtClean="0"/>
              <a:t>5</a:t>
            </a:fld>
            <a:endParaRPr lang="en-US"/>
          </a:p>
        </p:txBody>
      </p:sp>
    </p:spTree>
    <p:extLst>
      <p:ext uri="{BB962C8B-B14F-4D97-AF65-F5344CB8AC3E}">
        <p14:creationId xmlns:p14="http://schemas.microsoft.com/office/powerpoint/2010/main" val="8159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PATHOPHYSIOLOGY OF GOUT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-Gout is a recurrent acute or chronic arthritis of peripheral joints that</a:t>
            </a:r>
          </a:p>
          <a:p>
            <a:r>
              <a:rPr lang="en-US" sz="1200" b="0" i="0" u="none" strike="noStrike" kern="1200" baseline="0" dirty="0" smtClean="0">
                <a:solidFill>
                  <a:schemeClr val="tx1"/>
                </a:solidFill>
                <a:latin typeface="+mn-lt"/>
                <a:ea typeface="+mn-ea"/>
                <a:cs typeface="+mn-cs"/>
              </a:rPr>
              <a:t>results from deposition of monosodium </a:t>
            </a:r>
            <a:r>
              <a:rPr lang="en-US" sz="1200" b="0" i="0" u="none" strike="noStrike" kern="1200" baseline="0" dirty="0" err="1" smtClean="0">
                <a:solidFill>
                  <a:schemeClr val="tx1"/>
                </a:solidFill>
                <a:latin typeface="+mn-lt"/>
                <a:ea typeface="+mn-ea"/>
                <a:cs typeface="+mn-cs"/>
              </a:rPr>
              <a:t>urate</a:t>
            </a:r>
            <a:r>
              <a:rPr lang="en-US" sz="1200" b="0" i="0" u="none" strike="noStrike" kern="1200" baseline="0" dirty="0" smtClean="0">
                <a:solidFill>
                  <a:schemeClr val="tx1"/>
                </a:solidFill>
                <a:latin typeface="+mn-lt"/>
                <a:ea typeface="+mn-ea"/>
                <a:cs typeface="+mn-cs"/>
              </a:rPr>
              <a:t> crystals from</a:t>
            </a:r>
          </a:p>
          <a:p>
            <a:r>
              <a:rPr lang="en-US" sz="1200" b="0" i="0" u="none" strike="noStrike" kern="1200" baseline="0" dirty="0" smtClean="0">
                <a:solidFill>
                  <a:schemeClr val="tx1"/>
                </a:solidFill>
                <a:latin typeface="+mn-lt"/>
                <a:ea typeface="+mn-ea"/>
                <a:cs typeface="+mn-cs"/>
              </a:rPr>
              <a:t>supersaturated </a:t>
            </a:r>
            <a:r>
              <a:rPr lang="en-US" sz="1200" b="0" i="0" u="none" strike="noStrike" kern="1200" baseline="0" dirty="0" err="1" smtClean="0">
                <a:solidFill>
                  <a:schemeClr val="tx1"/>
                </a:solidFill>
                <a:latin typeface="+mn-lt"/>
                <a:ea typeface="+mn-ea"/>
                <a:cs typeface="+mn-cs"/>
              </a:rPr>
              <a:t>hyperuricemic</a:t>
            </a:r>
            <a:r>
              <a:rPr lang="en-US" sz="1200" b="0" i="0" u="none" strike="noStrike" kern="1200" baseline="0" dirty="0" smtClean="0">
                <a:solidFill>
                  <a:schemeClr val="tx1"/>
                </a:solidFill>
                <a:latin typeface="+mn-lt"/>
                <a:ea typeface="+mn-ea"/>
                <a:cs typeface="+mn-cs"/>
              </a:rPr>
              <a:t> body fluids.</a:t>
            </a:r>
          </a:p>
          <a:p>
            <a:r>
              <a:rPr lang="en-US" sz="1200" b="0" i="0" u="none" strike="noStrike" kern="1200" baseline="0" dirty="0" smtClean="0">
                <a:solidFill>
                  <a:schemeClr val="tx1"/>
                </a:solidFill>
                <a:latin typeface="+mn-lt"/>
                <a:ea typeface="+mn-ea"/>
                <a:cs typeface="+mn-cs"/>
              </a:rPr>
              <a:t>-Plasma uric acid levels are usually kept within a relatively narrow</a:t>
            </a:r>
          </a:p>
          <a:p>
            <a:r>
              <a:rPr lang="da-DK" sz="1200" b="0" i="0" u="none" strike="noStrike" kern="1200" baseline="0" dirty="0" smtClean="0">
                <a:solidFill>
                  <a:schemeClr val="tx1"/>
                </a:solidFill>
                <a:latin typeface="+mn-lt"/>
                <a:ea typeface="+mn-ea"/>
                <a:cs typeface="+mn-cs"/>
              </a:rPr>
              <a:t>range (4.0-8.5 mg/</a:t>
            </a:r>
            <a:r>
              <a:rPr lang="da-DK" sz="1200" b="0" i="0" u="none" strike="noStrike" kern="1200" baseline="0" dirty="0" err="1" smtClean="0">
                <a:solidFill>
                  <a:schemeClr val="tx1"/>
                </a:solidFill>
                <a:latin typeface="+mn-lt"/>
                <a:ea typeface="+mn-ea"/>
                <a:cs typeface="+mn-cs"/>
              </a:rPr>
              <a:t>dL</a:t>
            </a:r>
            <a:r>
              <a:rPr lang="da-DK"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-When plasma levels of </a:t>
            </a:r>
            <a:r>
              <a:rPr lang="en-US" sz="1200" b="0" i="0" u="none" strike="noStrike" kern="1200" baseline="0" dirty="0" err="1" smtClean="0">
                <a:solidFill>
                  <a:schemeClr val="tx1"/>
                </a:solidFill>
                <a:latin typeface="+mn-lt"/>
                <a:ea typeface="+mn-ea"/>
                <a:cs typeface="+mn-cs"/>
              </a:rPr>
              <a:t>urate</a:t>
            </a:r>
            <a:r>
              <a:rPr lang="en-US" sz="1200" b="0" i="0" u="none" strike="noStrike" kern="1200" baseline="0" dirty="0" smtClean="0">
                <a:solidFill>
                  <a:schemeClr val="tx1"/>
                </a:solidFill>
                <a:latin typeface="+mn-lt"/>
                <a:ea typeface="+mn-ea"/>
                <a:cs typeface="+mn-cs"/>
              </a:rPr>
              <a:t> are saturated crystals are formed and</a:t>
            </a:r>
          </a:p>
          <a:p>
            <a:r>
              <a:rPr lang="en-US" sz="1200" b="0" i="0" u="none" strike="noStrike" kern="1200" baseline="0" dirty="0" smtClean="0">
                <a:solidFill>
                  <a:schemeClr val="tx1"/>
                </a:solidFill>
                <a:latin typeface="+mn-lt"/>
                <a:ea typeface="+mn-ea"/>
                <a:cs typeface="+mn-cs"/>
              </a:rPr>
              <a:t>deposited in the synovial fluid of joints.</a:t>
            </a:r>
          </a:p>
          <a:p>
            <a:r>
              <a:rPr lang="en-US" sz="1200" b="0" i="0" u="none" strike="noStrike" kern="1200" baseline="0" dirty="0" smtClean="0">
                <a:solidFill>
                  <a:schemeClr val="tx1"/>
                </a:solidFill>
                <a:latin typeface="+mn-lt"/>
                <a:ea typeface="+mn-ea"/>
                <a:cs typeface="+mn-cs"/>
              </a:rPr>
              <a:t>-These crystals trigger an acute inflammatory response with formation</a:t>
            </a:r>
          </a:p>
          <a:p>
            <a:r>
              <a:rPr lang="en-US" sz="1200" b="0" i="0" u="none" strike="noStrike" kern="1200" baseline="0" dirty="0" smtClean="0">
                <a:solidFill>
                  <a:schemeClr val="tx1"/>
                </a:solidFill>
                <a:latin typeface="+mn-lt"/>
                <a:ea typeface="+mn-ea"/>
                <a:cs typeface="+mn-cs"/>
              </a:rPr>
              <a:t>of interleukin-1, activation of complement and plasmin cascade</a:t>
            </a:r>
          </a:p>
          <a:p>
            <a:r>
              <a:rPr lang="en-US" sz="1200" b="0" i="0" u="none" strike="noStrike" kern="1200" baseline="0" dirty="0" smtClean="0">
                <a:solidFill>
                  <a:schemeClr val="tx1"/>
                </a:solidFill>
                <a:latin typeface="+mn-lt"/>
                <a:ea typeface="+mn-ea"/>
                <a:cs typeface="+mn-cs"/>
              </a:rPr>
              <a:t>systems, and generation of prostaglandins and </a:t>
            </a:r>
            <a:r>
              <a:rPr lang="en-US" sz="1200" b="0" i="0" u="none" strike="noStrike" kern="1200" baseline="0" dirty="0" err="1" smtClean="0">
                <a:solidFill>
                  <a:schemeClr val="tx1"/>
                </a:solidFill>
                <a:latin typeface="+mn-lt"/>
                <a:ea typeface="+mn-ea"/>
                <a:cs typeface="+mn-cs"/>
              </a:rPr>
              <a:t>leukotrienes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-Leukocytes engulf crystals by phagocytosis resulting in generation of</a:t>
            </a:r>
          </a:p>
          <a:p>
            <a:r>
              <a:rPr lang="en-US" sz="1200" b="0" i="0" u="none" strike="noStrike" kern="1200" baseline="0" dirty="0" smtClean="0">
                <a:solidFill>
                  <a:schemeClr val="tx1"/>
                </a:solidFill>
                <a:latin typeface="+mn-lt"/>
                <a:ea typeface="+mn-ea"/>
                <a:cs typeface="+mn-cs"/>
              </a:rPr>
              <a:t>tissue-damaging free radicals and release of </a:t>
            </a:r>
            <a:r>
              <a:rPr lang="en-US" sz="1200" b="0" i="0" u="none" strike="noStrike" kern="1200" baseline="0" dirty="0" err="1" smtClean="0">
                <a:solidFill>
                  <a:schemeClr val="tx1"/>
                </a:solidFill>
                <a:latin typeface="+mn-lt"/>
                <a:ea typeface="+mn-ea"/>
                <a:cs typeface="+mn-cs"/>
              </a:rPr>
              <a:t>proteolytic</a:t>
            </a:r>
            <a:r>
              <a:rPr lang="en-US" sz="1200" b="0" i="0" u="none" strike="noStrike" kern="1200" baseline="0" dirty="0" smtClean="0">
                <a:solidFill>
                  <a:schemeClr val="tx1"/>
                </a:solidFill>
                <a:latin typeface="+mn-lt"/>
                <a:ea typeface="+mn-ea"/>
                <a:cs typeface="+mn-cs"/>
              </a:rPr>
              <a:t> enzymes.</a:t>
            </a:r>
          </a:p>
          <a:p>
            <a:r>
              <a:rPr lang="en-US" sz="1200" b="0" i="0" u="none" strike="noStrike" kern="1200" baseline="0" dirty="0" smtClean="0">
                <a:solidFill>
                  <a:schemeClr val="tx1"/>
                </a:solidFill>
                <a:latin typeface="+mn-lt"/>
                <a:ea typeface="+mn-ea"/>
                <a:cs typeface="+mn-cs"/>
              </a:rPr>
              <a:t>-The resulting inflammation cause a sudden onset of excruciating joint</a:t>
            </a:r>
          </a:p>
          <a:p>
            <a:r>
              <a:rPr lang="en-US" sz="1200" b="0" i="0" u="none" strike="noStrike" kern="1200" baseline="0" dirty="0" smtClean="0">
                <a:solidFill>
                  <a:schemeClr val="tx1"/>
                </a:solidFill>
                <a:latin typeface="+mn-lt"/>
                <a:ea typeface="+mn-ea"/>
                <a:cs typeface="+mn-cs"/>
              </a:rPr>
              <a:t>pain associated with localized hyperemia, warmth and tenderness.</a:t>
            </a:r>
          </a:p>
          <a:p>
            <a:r>
              <a:rPr lang="en-US" sz="1200" b="0" i="0" u="none" strike="noStrike" kern="1200" baseline="0" dirty="0" smtClean="0">
                <a:solidFill>
                  <a:schemeClr val="tx1"/>
                </a:solidFill>
                <a:latin typeface="+mn-lt"/>
                <a:ea typeface="+mn-ea"/>
                <a:cs typeface="+mn-cs"/>
              </a:rPr>
              <a:t>-Gout affect about 25% of the population of Europe and North America.</a:t>
            </a:r>
          </a:p>
          <a:p>
            <a:r>
              <a:rPr lang="en-US" sz="1200" b="0" i="0" u="none" strike="noStrike" kern="1200" baseline="0" dirty="0" smtClean="0">
                <a:solidFill>
                  <a:schemeClr val="tx1"/>
                </a:solidFill>
                <a:latin typeface="+mn-lt"/>
                <a:ea typeface="+mn-ea"/>
                <a:cs typeface="+mn-cs"/>
              </a:rPr>
              <a:t>-Even if there is a positive association between gout and</a:t>
            </a:r>
          </a:p>
          <a:p>
            <a:r>
              <a:rPr lang="en-US" sz="1200" b="0" i="0" u="none" strike="noStrike" kern="1200" baseline="0" dirty="0" err="1" smtClean="0">
                <a:solidFill>
                  <a:schemeClr val="tx1"/>
                </a:solidFill>
                <a:latin typeface="+mn-lt"/>
                <a:ea typeface="+mn-ea"/>
                <a:cs typeface="+mn-cs"/>
              </a:rPr>
              <a:t>hyperuricemia</a:t>
            </a:r>
            <a:r>
              <a:rPr lang="en-US" sz="1200" b="0" i="0" u="none" strike="noStrike" kern="1200" baseline="0" dirty="0" smtClean="0">
                <a:solidFill>
                  <a:schemeClr val="tx1"/>
                </a:solidFill>
                <a:latin typeface="+mn-lt"/>
                <a:ea typeface="+mn-ea"/>
                <a:cs typeface="+mn-cs"/>
              </a:rPr>
              <a:t>, many </a:t>
            </a:r>
            <a:r>
              <a:rPr lang="en-US" sz="1200" b="0" i="0" u="none" strike="noStrike" kern="1200" baseline="0" dirty="0" err="1" smtClean="0">
                <a:solidFill>
                  <a:schemeClr val="tx1"/>
                </a:solidFill>
                <a:latin typeface="+mn-lt"/>
                <a:ea typeface="+mn-ea"/>
                <a:cs typeface="+mn-cs"/>
              </a:rPr>
              <a:t>hyperuricemic</a:t>
            </a:r>
            <a:r>
              <a:rPr lang="en-US" sz="1200" b="0" i="0" u="none" strike="noStrike" kern="1200" baseline="0" dirty="0" smtClean="0">
                <a:solidFill>
                  <a:schemeClr val="tx1"/>
                </a:solidFill>
                <a:latin typeface="+mn-lt"/>
                <a:ea typeface="+mn-ea"/>
                <a:cs typeface="+mn-cs"/>
              </a:rPr>
              <a:t> patients do not suffer from gout and</a:t>
            </a:r>
          </a:p>
          <a:p>
            <a:r>
              <a:rPr lang="en-US" sz="1200" b="0" i="0" u="none" strike="noStrike" kern="1200" baseline="0" dirty="0" smtClean="0">
                <a:solidFill>
                  <a:schemeClr val="tx1"/>
                </a:solidFill>
                <a:latin typeface="+mn-lt"/>
                <a:ea typeface="+mn-ea"/>
                <a:cs typeface="+mn-cs"/>
              </a:rPr>
              <a:t>gout attacks have occurred in patients with normal uric acid plasma</a:t>
            </a:r>
          </a:p>
          <a:p>
            <a:r>
              <a:rPr lang="en-US" sz="1200" b="0" i="0" u="none" strike="noStrike" kern="1200" baseline="0" dirty="0" smtClean="0">
                <a:solidFill>
                  <a:schemeClr val="tx1"/>
                </a:solidFill>
                <a:latin typeface="+mn-lt"/>
                <a:ea typeface="+mn-ea"/>
                <a:cs typeface="+mn-cs"/>
              </a:rPr>
              <a:t>levels.</a:t>
            </a:r>
            <a:endParaRPr lang="en-US" dirty="0"/>
          </a:p>
        </p:txBody>
      </p:sp>
      <p:sp>
        <p:nvSpPr>
          <p:cNvPr id="4" name="Slide Number Placeholder 3"/>
          <p:cNvSpPr>
            <a:spLocks noGrp="1"/>
          </p:cNvSpPr>
          <p:nvPr>
            <p:ph type="sldNum" sz="quarter" idx="10"/>
          </p:nvPr>
        </p:nvSpPr>
        <p:spPr/>
        <p:txBody>
          <a:bodyPr/>
          <a:lstStyle/>
          <a:p>
            <a:fld id="{222E9971-6348-DC46-AAC4-EB0941362E3F}" type="slidenum">
              <a:rPr lang="en-US" smtClean="0"/>
              <a:t>15</a:t>
            </a:fld>
            <a:endParaRPr lang="en-US"/>
          </a:p>
        </p:txBody>
      </p:sp>
    </p:spTree>
    <p:extLst>
      <p:ext uri="{BB962C8B-B14F-4D97-AF65-F5344CB8AC3E}">
        <p14:creationId xmlns:p14="http://schemas.microsoft.com/office/powerpoint/2010/main" val="138255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CF5D17-344B-D343-B0D0-D80B307C3447}"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46BCE-FB86-F745-A478-11A77CD643B1}" type="slidenum">
              <a:rPr lang="en-US" smtClean="0"/>
              <a:t>‹#›</a:t>
            </a:fld>
            <a:endParaRPr lang="en-US"/>
          </a:p>
        </p:txBody>
      </p:sp>
    </p:spTree>
    <p:extLst>
      <p:ext uri="{BB962C8B-B14F-4D97-AF65-F5344CB8AC3E}">
        <p14:creationId xmlns:p14="http://schemas.microsoft.com/office/powerpoint/2010/main" val="172116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F5D17-344B-D343-B0D0-D80B307C3447}"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46BCE-FB86-F745-A478-11A77CD643B1}" type="slidenum">
              <a:rPr lang="en-US" smtClean="0"/>
              <a:t>‹#›</a:t>
            </a:fld>
            <a:endParaRPr lang="en-US"/>
          </a:p>
        </p:txBody>
      </p:sp>
    </p:spTree>
    <p:extLst>
      <p:ext uri="{BB962C8B-B14F-4D97-AF65-F5344CB8AC3E}">
        <p14:creationId xmlns:p14="http://schemas.microsoft.com/office/powerpoint/2010/main" val="189291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F5D17-344B-D343-B0D0-D80B307C3447}"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46BCE-FB86-F745-A478-11A77CD643B1}" type="slidenum">
              <a:rPr lang="en-US" smtClean="0"/>
              <a:t>‹#›</a:t>
            </a:fld>
            <a:endParaRPr lang="en-US"/>
          </a:p>
        </p:txBody>
      </p:sp>
    </p:spTree>
    <p:extLst>
      <p:ext uri="{BB962C8B-B14F-4D97-AF65-F5344CB8AC3E}">
        <p14:creationId xmlns:p14="http://schemas.microsoft.com/office/powerpoint/2010/main" val="404185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F5D17-344B-D343-B0D0-D80B307C3447}"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46BCE-FB86-F745-A478-11A77CD643B1}" type="slidenum">
              <a:rPr lang="en-US" smtClean="0"/>
              <a:t>‹#›</a:t>
            </a:fld>
            <a:endParaRPr lang="en-US"/>
          </a:p>
        </p:txBody>
      </p:sp>
    </p:spTree>
    <p:extLst>
      <p:ext uri="{BB962C8B-B14F-4D97-AF65-F5344CB8AC3E}">
        <p14:creationId xmlns:p14="http://schemas.microsoft.com/office/powerpoint/2010/main" val="184291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CF5D17-344B-D343-B0D0-D80B307C3447}" type="datetimeFigureOut">
              <a:rPr lang="en-US" smtClean="0"/>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46BCE-FB86-F745-A478-11A77CD643B1}" type="slidenum">
              <a:rPr lang="en-US" smtClean="0"/>
              <a:t>‹#›</a:t>
            </a:fld>
            <a:endParaRPr lang="en-US"/>
          </a:p>
        </p:txBody>
      </p:sp>
    </p:spTree>
    <p:extLst>
      <p:ext uri="{BB962C8B-B14F-4D97-AF65-F5344CB8AC3E}">
        <p14:creationId xmlns:p14="http://schemas.microsoft.com/office/powerpoint/2010/main" val="322370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CF5D17-344B-D343-B0D0-D80B307C3447}" type="datetimeFigureOut">
              <a:rPr lang="en-US" smtClean="0"/>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46BCE-FB86-F745-A478-11A77CD643B1}" type="slidenum">
              <a:rPr lang="en-US" smtClean="0"/>
              <a:t>‹#›</a:t>
            </a:fld>
            <a:endParaRPr lang="en-US"/>
          </a:p>
        </p:txBody>
      </p:sp>
    </p:spTree>
    <p:extLst>
      <p:ext uri="{BB962C8B-B14F-4D97-AF65-F5344CB8AC3E}">
        <p14:creationId xmlns:p14="http://schemas.microsoft.com/office/powerpoint/2010/main" val="126472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CF5D17-344B-D343-B0D0-D80B307C3447}" type="datetimeFigureOut">
              <a:rPr lang="en-US" smtClean="0"/>
              <a:t>12/18/2012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46BCE-FB86-F745-A478-11A77CD643B1}" type="slidenum">
              <a:rPr lang="en-US" smtClean="0"/>
              <a:t>‹#›</a:t>
            </a:fld>
            <a:endParaRPr lang="en-US"/>
          </a:p>
        </p:txBody>
      </p:sp>
    </p:spTree>
    <p:extLst>
      <p:ext uri="{BB962C8B-B14F-4D97-AF65-F5344CB8AC3E}">
        <p14:creationId xmlns:p14="http://schemas.microsoft.com/office/powerpoint/2010/main" val="63296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F5D17-344B-D343-B0D0-D80B307C3447}" type="datetimeFigureOut">
              <a:rPr lang="en-US" smtClean="0"/>
              <a:t>12/18/2012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46BCE-FB86-F745-A478-11A77CD643B1}" type="slidenum">
              <a:rPr lang="en-US" smtClean="0"/>
              <a:t>‹#›</a:t>
            </a:fld>
            <a:endParaRPr lang="en-US"/>
          </a:p>
        </p:txBody>
      </p:sp>
    </p:spTree>
    <p:extLst>
      <p:ext uri="{BB962C8B-B14F-4D97-AF65-F5344CB8AC3E}">
        <p14:creationId xmlns:p14="http://schemas.microsoft.com/office/powerpoint/2010/main" val="261850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F5D17-344B-D343-B0D0-D80B307C3447}" type="datetimeFigureOut">
              <a:rPr lang="en-US" smtClean="0"/>
              <a:t>12/18/2012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46BCE-FB86-F745-A478-11A77CD643B1}" type="slidenum">
              <a:rPr lang="en-US" smtClean="0"/>
              <a:t>‹#›</a:t>
            </a:fld>
            <a:endParaRPr lang="en-US"/>
          </a:p>
        </p:txBody>
      </p:sp>
    </p:spTree>
    <p:extLst>
      <p:ext uri="{BB962C8B-B14F-4D97-AF65-F5344CB8AC3E}">
        <p14:creationId xmlns:p14="http://schemas.microsoft.com/office/powerpoint/2010/main" val="170061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F5D17-344B-D343-B0D0-D80B307C3447}" type="datetimeFigureOut">
              <a:rPr lang="en-US" smtClean="0"/>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46BCE-FB86-F745-A478-11A77CD643B1}" type="slidenum">
              <a:rPr lang="en-US" smtClean="0"/>
              <a:t>‹#›</a:t>
            </a:fld>
            <a:endParaRPr lang="en-US"/>
          </a:p>
        </p:txBody>
      </p:sp>
    </p:spTree>
    <p:extLst>
      <p:ext uri="{BB962C8B-B14F-4D97-AF65-F5344CB8AC3E}">
        <p14:creationId xmlns:p14="http://schemas.microsoft.com/office/powerpoint/2010/main" val="370041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F5D17-344B-D343-B0D0-D80B307C3447}" type="datetimeFigureOut">
              <a:rPr lang="en-US" smtClean="0"/>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46BCE-FB86-F745-A478-11A77CD643B1}" type="slidenum">
              <a:rPr lang="en-US" smtClean="0"/>
              <a:t>‹#›</a:t>
            </a:fld>
            <a:endParaRPr lang="en-US"/>
          </a:p>
        </p:txBody>
      </p:sp>
    </p:spTree>
    <p:extLst>
      <p:ext uri="{BB962C8B-B14F-4D97-AF65-F5344CB8AC3E}">
        <p14:creationId xmlns:p14="http://schemas.microsoft.com/office/powerpoint/2010/main" val="161992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F5D17-344B-D343-B0D0-D80B307C3447}" type="datetimeFigureOut">
              <a:rPr lang="en-US" smtClean="0"/>
              <a:t>12/18/2012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46BCE-FB86-F745-A478-11A77CD643B1}" type="slidenum">
              <a:rPr lang="en-US" smtClean="0"/>
              <a:t>‹#›</a:t>
            </a:fld>
            <a:endParaRPr lang="en-US"/>
          </a:p>
        </p:txBody>
      </p:sp>
    </p:spTree>
    <p:extLst>
      <p:ext uri="{BB962C8B-B14F-4D97-AF65-F5344CB8AC3E}">
        <p14:creationId xmlns:p14="http://schemas.microsoft.com/office/powerpoint/2010/main" val="228144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800000"/>
                </a:solidFill>
              </a:rPr>
              <a:t>Treatment of Arthritis</a:t>
            </a:r>
            <a:endParaRPr lang="en-US" b="1" dirty="0">
              <a:solidFill>
                <a:srgbClr val="800000"/>
              </a:solidFill>
            </a:endParaRPr>
          </a:p>
        </p:txBody>
      </p:sp>
      <p:sp>
        <p:nvSpPr>
          <p:cNvPr id="3" name="Subtitle 2"/>
          <p:cNvSpPr>
            <a:spLocks noGrp="1"/>
          </p:cNvSpPr>
          <p:nvPr>
            <p:ph type="subTitle" idx="1"/>
          </p:nvPr>
        </p:nvSpPr>
        <p:spPr/>
        <p:txBody>
          <a:bodyPr/>
          <a:lstStyle/>
          <a:p>
            <a:r>
              <a:rPr lang="en-US" dirty="0" smtClean="0"/>
              <a:t>Dr. Kaukab Azim</a:t>
            </a:r>
            <a:endParaRPr lang="en-US" dirty="0"/>
          </a:p>
        </p:txBody>
      </p:sp>
    </p:spTree>
    <p:extLst>
      <p:ext uri="{BB962C8B-B14F-4D97-AF65-F5344CB8AC3E}">
        <p14:creationId xmlns:p14="http://schemas.microsoft.com/office/powerpoint/2010/main" val="1192525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900"/>
            <a:ext cx="9144000" cy="6655037"/>
          </a:xfrm>
          <a:prstGeom prst="rect">
            <a:avLst/>
          </a:prstGeom>
        </p:spPr>
      </p:pic>
    </p:spTree>
    <p:extLst>
      <p:ext uri="{BB962C8B-B14F-4D97-AF65-F5344CB8AC3E}">
        <p14:creationId xmlns:p14="http://schemas.microsoft.com/office/powerpoint/2010/main" val="252285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73200"/>
            <a:ext cx="9144000" cy="3894469"/>
          </a:xfrm>
          <a:prstGeom prst="rect">
            <a:avLst/>
          </a:prstGeom>
        </p:spPr>
      </p:pic>
    </p:spTree>
    <p:extLst>
      <p:ext uri="{BB962C8B-B14F-4D97-AF65-F5344CB8AC3E}">
        <p14:creationId xmlns:p14="http://schemas.microsoft.com/office/powerpoint/2010/main" val="11775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600"/>
            <a:ext cx="9144000" cy="6398664"/>
          </a:xfrm>
          <a:prstGeom prst="rect">
            <a:avLst/>
          </a:prstGeom>
        </p:spPr>
      </p:pic>
    </p:spTree>
    <p:extLst>
      <p:ext uri="{BB962C8B-B14F-4D97-AF65-F5344CB8AC3E}">
        <p14:creationId xmlns:p14="http://schemas.microsoft.com/office/powerpoint/2010/main" val="407106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0"/>
            <a:ext cx="9144000" cy="4812632"/>
          </a:xfrm>
          <a:prstGeom prst="rect">
            <a:avLst/>
          </a:prstGeom>
        </p:spPr>
      </p:pic>
    </p:spTree>
    <p:extLst>
      <p:ext uri="{BB962C8B-B14F-4D97-AF65-F5344CB8AC3E}">
        <p14:creationId xmlns:p14="http://schemas.microsoft.com/office/powerpoint/2010/main" val="73981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9144000" cy="4705062"/>
          </a:xfrm>
          <a:prstGeom prst="rect">
            <a:avLst/>
          </a:prstGeom>
        </p:spPr>
      </p:pic>
    </p:spTree>
    <p:extLst>
      <p:ext uri="{BB962C8B-B14F-4D97-AF65-F5344CB8AC3E}">
        <p14:creationId xmlns:p14="http://schemas.microsoft.com/office/powerpoint/2010/main" val="355716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0"/>
            <a:ext cx="8530197" cy="6858000"/>
          </a:xfrm>
          <a:prstGeom prst="rect">
            <a:avLst/>
          </a:prstGeom>
        </p:spPr>
      </p:pic>
      <p:sp>
        <p:nvSpPr>
          <p:cNvPr id="3" name="TextBox 2"/>
          <p:cNvSpPr txBox="1"/>
          <p:nvPr/>
        </p:nvSpPr>
        <p:spPr>
          <a:xfrm>
            <a:off x="7504871" y="5014636"/>
            <a:ext cx="1880345" cy="1200329"/>
          </a:xfrm>
          <a:prstGeom prst="rect">
            <a:avLst/>
          </a:prstGeom>
          <a:noFill/>
          <a:scene3d>
            <a:camera prst="perspectiveContrastingLeftFacing"/>
            <a:lightRig rig="threePt" dir="t"/>
          </a:scene3d>
        </p:spPr>
        <p:txBody>
          <a:bodyPr wrap="square" rtlCol="0">
            <a:spAutoFit/>
          </a:bodyPr>
          <a:lstStyle/>
          <a:p>
            <a:r>
              <a:rPr lang="en-US" dirty="0" smtClean="0">
                <a:solidFill>
                  <a:srgbClr val="0000FF"/>
                </a:solidFill>
              </a:rPr>
              <a:t>See notes below this slide for pathophysiology of Gout.</a:t>
            </a:r>
            <a:endParaRPr lang="en-US" dirty="0">
              <a:solidFill>
                <a:srgbClr val="0000FF"/>
              </a:solidFill>
            </a:endParaRPr>
          </a:p>
        </p:txBody>
      </p:sp>
    </p:spTree>
    <p:extLst>
      <p:ext uri="{BB962C8B-B14F-4D97-AF65-F5344CB8AC3E}">
        <p14:creationId xmlns:p14="http://schemas.microsoft.com/office/powerpoint/2010/main" val="330614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11400"/>
            <a:ext cx="9144000" cy="2227657"/>
          </a:xfrm>
          <a:prstGeom prst="rect">
            <a:avLst/>
          </a:prstGeom>
        </p:spPr>
      </p:pic>
      <p:sp>
        <p:nvSpPr>
          <p:cNvPr id="3" name="TextBox 2"/>
          <p:cNvSpPr txBox="1"/>
          <p:nvPr/>
        </p:nvSpPr>
        <p:spPr>
          <a:xfrm>
            <a:off x="428851" y="5014629"/>
            <a:ext cx="8313102" cy="369332"/>
          </a:xfrm>
          <a:prstGeom prst="rect">
            <a:avLst/>
          </a:prstGeom>
          <a:noFill/>
        </p:spPr>
        <p:txBody>
          <a:bodyPr wrap="square" rtlCol="0">
            <a:spAutoFit/>
          </a:bodyPr>
          <a:lstStyle/>
          <a:p>
            <a:r>
              <a:rPr lang="en-US" b="1" dirty="0" smtClean="0">
                <a:solidFill>
                  <a:srgbClr val="FF0000"/>
                </a:solidFill>
              </a:rPr>
              <a:t>Remember: FOR PAIN RELIEF NSAIDs SHOULD BE PRESCRIBED (also see colchicine)</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0" y="2311400"/>
            <a:ext cx="9144000" cy="2227657"/>
          </a:xfrm>
          <a:prstGeom prst="rect">
            <a:avLst/>
          </a:prstGeom>
        </p:spPr>
      </p:pic>
      <p:sp>
        <p:nvSpPr>
          <p:cNvPr id="5" name="TextBox 4"/>
          <p:cNvSpPr txBox="1"/>
          <p:nvPr/>
        </p:nvSpPr>
        <p:spPr>
          <a:xfrm>
            <a:off x="2259712" y="1204171"/>
            <a:ext cx="4057586" cy="461665"/>
          </a:xfrm>
          <a:prstGeom prst="rect">
            <a:avLst/>
          </a:prstGeom>
          <a:noFill/>
        </p:spPr>
        <p:txBody>
          <a:bodyPr wrap="square" rtlCol="0">
            <a:spAutoFit/>
          </a:bodyPr>
          <a:lstStyle/>
          <a:p>
            <a:pPr algn="ctr"/>
            <a:r>
              <a:rPr lang="en-US" sz="2400" b="1" dirty="0" smtClean="0">
                <a:solidFill>
                  <a:srgbClr val="800000"/>
                </a:solidFill>
              </a:rPr>
              <a:t>Acute Gouty Attack</a:t>
            </a:r>
            <a:endParaRPr lang="en-US" sz="2400" b="1" dirty="0">
              <a:solidFill>
                <a:srgbClr val="800000"/>
              </a:solidFill>
            </a:endParaRPr>
          </a:p>
        </p:txBody>
      </p:sp>
    </p:spTree>
    <p:extLst>
      <p:ext uri="{BB962C8B-B14F-4D97-AF65-F5344CB8AC3E}">
        <p14:creationId xmlns:p14="http://schemas.microsoft.com/office/powerpoint/2010/main" val="2430820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19200"/>
            <a:ext cx="9144000" cy="4412140"/>
          </a:xfrm>
          <a:prstGeom prst="rect">
            <a:avLst/>
          </a:prstGeom>
        </p:spPr>
      </p:pic>
    </p:spTree>
    <p:extLst>
      <p:ext uri="{BB962C8B-B14F-4D97-AF65-F5344CB8AC3E}">
        <p14:creationId xmlns:p14="http://schemas.microsoft.com/office/powerpoint/2010/main" val="340623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abdulmajeed\Pictures\1-s2.0-S1471489202001431-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35" y="1250065"/>
            <a:ext cx="8229600" cy="458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105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04900"/>
            <a:ext cx="9144000" cy="4630821"/>
          </a:xfrm>
          <a:prstGeom prst="rect">
            <a:avLst/>
          </a:prstGeom>
        </p:spPr>
      </p:pic>
    </p:spTree>
    <p:extLst>
      <p:ext uri="{BB962C8B-B14F-4D97-AF65-F5344CB8AC3E}">
        <p14:creationId xmlns:p14="http://schemas.microsoft.com/office/powerpoint/2010/main" val="220414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16000"/>
            <a:ext cx="9144000" cy="4807841"/>
          </a:xfrm>
          <a:prstGeom prst="rect">
            <a:avLst/>
          </a:prstGeom>
        </p:spPr>
      </p:pic>
    </p:spTree>
    <p:extLst>
      <p:ext uri="{BB962C8B-B14F-4D97-AF65-F5344CB8AC3E}">
        <p14:creationId xmlns:p14="http://schemas.microsoft.com/office/powerpoint/2010/main" val="315554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9759" y="2507314"/>
            <a:ext cx="7224482" cy="830997"/>
          </a:xfrm>
          <a:prstGeom prst="rect">
            <a:avLst/>
          </a:prstGeom>
          <a:noFill/>
        </p:spPr>
        <p:txBody>
          <a:bodyPr wrap="square" rtlCol="0">
            <a:spAutoFit/>
          </a:bodyPr>
          <a:lstStyle/>
          <a:p>
            <a:pPr algn="ctr"/>
            <a:r>
              <a:rPr lang="en-US" sz="4800" b="1" dirty="0" smtClean="0">
                <a:solidFill>
                  <a:srgbClr val="800000"/>
                </a:solidFill>
              </a:rPr>
              <a:t>Drugs for </a:t>
            </a:r>
            <a:r>
              <a:rPr lang="en-US" sz="4800" b="1" dirty="0" err="1" smtClean="0">
                <a:solidFill>
                  <a:srgbClr val="800000"/>
                </a:solidFill>
              </a:rPr>
              <a:t>Hyperuricemia</a:t>
            </a:r>
            <a:endParaRPr lang="en-US" sz="4800" b="1" dirty="0">
              <a:solidFill>
                <a:srgbClr val="800000"/>
              </a:solidFill>
            </a:endParaRPr>
          </a:p>
        </p:txBody>
      </p:sp>
    </p:spTree>
    <p:extLst>
      <p:ext uri="{BB962C8B-B14F-4D97-AF65-F5344CB8AC3E}">
        <p14:creationId xmlns:p14="http://schemas.microsoft.com/office/powerpoint/2010/main" val="404731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77900"/>
            <a:ext cx="9144000" cy="4900134"/>
          </a:xfrm>
          <a:prstGeom prst="rect">
            <a:avLst/>
          </a:prstGeom>
        </p:spPr>
      </p:pic>
    </p:spTree>
    <p:extLst>
      <p:ext uri="{BB962C8B-B14F-4D97-AF65-F5344CB8AC3E}">
        <p14:creationId xmlns:p14="http://schemas.microsoft.com/office/powerpoint/2010/main" val="1882397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14500"/>
            <a:ext cx="9144000" cy="3412593"/>
          </a:xfrm>
          <a:prstGeom prst="rect">
            <a:avLst/>
          </a:prstGeom>
        </p:spPr>
      </p:pic>
    </p:spTree>
    <p:extLst>
      <p:ext uri="{BB962C8B-B14F-4D97-AF65-F5344CB8AC3E}">
        <p14:creationId xmlns:p14="http://schemas.microsoft.com/office/powerpoint/2010/main" val="78168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74800"/>
            <a:ext cx="9144000" cy="3688336"/>
          </a:xfrm>
          <a:prstGeom prst="rect">
            <a:avLst/>
          </a:prstGeom>
        </p:spPr>
      </p:pic>
    </p:spTree>
    <p:extLst>
      <p:ext uri="{BB962C8B-B14F-4D97-AF65-F5344CB8AC3E}">
        <p14:creationId xmlns:p14="http://schemas.microsoft.com/office/powerpoint/2010/main" val="2209677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04900"/>
            <a:ext cx="9144000" cy="4643696"/>
          </a:xfrm>
          <a:prstGeom prst="rect">
            <a:avLst/>
          </a:prstGeom>
        </p:spPr>
      </p:pic>
    </p:spTree>
    <p:extLst>
      <p:ext uri="{BB962C8B-B14F-4D97-AF65-F5344CB8AC3E}">
        <p14:creationId xmlns:p14="http://schemas.microsoft.com/office/powerpoint/2010/main" val="341470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600"/>
            <a:ext cx="9144000" cy="6398664"/>
          </a:xfrm>
          <a:prstGeom prst="rect">
            <a:avLst/>
          </a:prstGeom>
        </p:spPr>
      </p:pic>
    </p:spTree>
    <p:extLst>
      <p:ext uri="{BB962C8B-B14F-4D97-AF65-F5344CB8AC3E}">
        <p14:creationId xmlns:p14="http://schemas.microsoft.com/office/powerpoint/2010/main" val="157077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500" y="0"/>
            <a:ext cx="7742321" cy="6858000"/>
          </a:xfrm>
          <a:prstGeom prst="rect">
            <a:avLst/>
          </a:prstGeom>
        </p:spPr>
      </p:pic>
    </p:spTree>
    <p:extLst>
      <p:ext uri="{BB962C8B-B14F-4D97-AF65-F5344CB8AC3E}">
        <p14:creationId xmlns:p14="http://schemas.microsoft.com/office/powerpoint/2010/main" val="206689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298" y="1253676"/>
            <a:ext cx="8098676" cy="4585870"/>
          </a:xfrm>
          <a:prstGeom prst="rect">
            <a:avLst/>
          </a:prstGeom>
          <a:noFill/>
        </p:spPr>
        <p:txBody>
          <a:bodyPr wrap="square" rtlCol="0">
            <a:spAutoFit/>
          </a:bodyPr>
          <a:lstStyle/>
          <a:p>
            <a:pPr algn="ctr"/>
            <a:r>
              <a:rPr lang="en-US" sz="2800" b="1" u="sng" dirty="0" smtClean="0">
                <a:solidFill>
                  <a:srgbClr val="800000"/>
                </a:solidFill>
              </a:rPr>
              <a:t>Medicinal Treatment for Arthritis</a:t>
            </a:r>
          </a:p>
          <a:p>
            <a:endParaRPr lang="en-US" sz="2400" dirty="0" smtClean="0"/>
          </a:p>
          <a:p>
            <a:r>
              <a:rPr lang="en-US" sz="2400" dirty="0" smtClean="0"/>
              <a:t>Pain Relief.</a:t>
            </a:r>
          </a:p>
          <a:p>
            <a:r>
              <a:rPr lang="en-US" sz="2400" dirty="0" smtClean="0"/>
              <a:t>The most common medication used for acute pain relief are NSAIDs</a:t>
            </a:r>
          </a:p>
          <a:p>
            <a:endParaRPr lang="en-US" sz="2400" dirty="0" smtClean="0"/>
          </a:p>
          <a:p>
            <a:r>
              <a:rPr lang="en-US" sz="2400" dirty="0" smtClean="0"/>
              <a:t>Corticosteroid: mainly used for treatment of rheumatoid arthritis</a:t>
            </a:r>
          </a:p>
          <a:p>
            <a:endParaRPr lang="en-US" sz="2400" dirty="0" smtClean="0"/>
          </a:p>
          <a:p>
            <a:r>
              <a:rPr lang="en-US" sz="2400" dirty="0" smtClean="0"/>
              <a:t>NSAIDs have gastrointestinal side effects</a:t>
            </a:r>
          </a:p>
          <a:p>
            <a:endParaRPr lang="en-US" sz="2400" dirty="0"/>
          </a:p>
          <a:p>
            <a:pPr algn="ctr"/>
            <a:r>
              <a:rPr lang="en-US" sz="2400" b="1" dirty="0" smtClean="0">
                <a:solidFill>
                  <a:srgbClr val="0000FF"/>
                </a:solidFill>
              </a:rPr>
              <a:t>We have already covered NSAIDs in the previous lecture</a:t>
            </a:r>
            <a:endParaRPr lang="en-US" sz="2400" b="1" dirty="0">
              <a:solidFill>
                <a:srgbClr val="0000FF"/>
              </a:solidFill>
            </a:endParaRPr>
          </a:p>
        </p:txBody>
      </p:sp>
    </p:spTree>
    <p:extLst>
      <p:ext uri="{BB962C8B-B14F-4D97-AF65-F5344CB8AC3E}">
        <p14:creationId xmlns:p14="http://schemas.microsoft.com/office/powerpoint/2010/main" val="1948717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61245"/>
            <a:ext cx="9144000" cy="4025059"/>
          </a:xfrm>
          <a:prstGeom prst="rect">
            <a:avLst/>
          </a:prstGeom>
        </p:spPr>
      </p:pic>
    </p:spTree>
    <p:extLst>
      <p:ext uri="{BB962C8B-B14F-4D97-AF65-F5344CB8AC3E}">
        <p14:creationId xmlns:p14="http://schemas.microsoft.com/office/powerpoint/2010/main" val="354676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76300"/>
            <a:ext cx="9144000" cy="5087080"/>
          </a:xfrm>
          <a:prstGeom prst="rect">
            <a:avLst/>
          </a:prstGeom>
        </p:spPr>
      </p:pic>
    </p:spTree>
    <p:extLst>
      <p:ext uri="{BB962C8B-B14F-4D97-AF65-F5344CB8AC3E}">
        <p14:creationId xmlns:p14="http://schemas.microsoft.com/office/powerpoint/2010/main" val="79644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0"/>
            <a:ext cx="9144000" cy="6602819"/>
          </a:xfrm>
          <a:prstGeom prst="rect">
            <a:avLst/>
          </a:prstGeom>
        </p:spPr>
      </p:pic>
    </p:spTree>
    <p:extLst>
      <p:ext uri="{BB962C8B-B14F-4D97-AF65-F5344CB8AC3E}">
        <p14:creationId xmlns:p14="http://schemas.microsoft.com/office/powerpoint/2010/main" val="977763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3755"/>
            <a:ext cx="9144000" cy="4243155"/>
          </a:xfrm>
          <a:prstGeom prst="rect">
            <a:avLst/>
          </a:prstGeom>
        </p:spPr>
      </p:pic>
      <p:sp>
        <p:nvSpPr>
          <p:cNvPr id="3" name="TextBox 2"/>
          <p:cNvSpPr txBox="1"/>
          <p:nvPr/>
        </p:nvSpPr>
        <p:spPr>
          <a:xfrm>
            <a:off x="379368" y="494865"/>
            <a:ext cx="8065688" cy="1200329"/>
          </a:xfrm>
          <a:prstGeom prst="rect">
            <a:avLst/>
          </a:prstGeom>
          <a:noFill/>
        </p:spPr>
        <p:txBody>
          <a:bodyPr wrap="square" rtlCol="0">
            <a:spAutoFit/>
          </a:bodyPr>
          <a:lstStyle/>
          <a:p>
            <a:r>
              <a:rPr lang="en-US" dirty="0" err="1" smtClean="0"/>
              <a:t>Auranofin</a:t>
            </a:r>
            <a:r>
              <a:rPr lang="en-US" dirty="0" smtClean="0"/>
              <a:t>: 3 mg once a day for 2 weeks. Increase to 6 mg each day. 3-4 months</a:t>
            </a:r>
          </a:p>
          <a:p>
            <a:endParaRPr lang="en-US" dirty="0" smtClean="0"/>
          </a:p>
          <a:p>
            <a:r>
              <a:rPr lang="en-US" dirty="0" err="1" smtClean="0"/>
              <a:t>Aurothioglucose</a:t>
            </a:r>
            <a:r>
              <a:rPr lang="en-US" dirty="0" smtClean="0"/>
              <a:t>: 10 mg followed by 25 mg for the second and third doses, then 50 mg weekly until 0.8 to 1 g has been administered</a:t>
            </a:r>
            <a:endParaRPr lang="en-US" dirty="0"/>
          </a:p>
        </p:txBody>
      </p:sp>
    </p:spTree>
    <p:extLst>
      <p:ext uri="{BB962C8B-B14F-4D97-AF65-F5344CB8AC3E}">
        <p14:creationId xmlns:p14="http://schemas.microsoft.com/office/powerpoint/2010/main" val="1462878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TotalTime>
  <Words>378</Words>
  <Application>Microsoft Office PowerPoint</Application>
  <PresentationFormat>On-screen Show (4:3)</PresentationFormat>
  <Paragraphs>177</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Treatment of Arthritis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Ross University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Arthritis</dc:title>
  <dc:creator>Kaukab Azim</dc:creator>
  <cp:lastModifiedBy>Isra Abdulmajeed</cp:lastModifiedBy>
  <cp:revision>9</cp:revision>
  <dcterms:created xsi:type="dcterms:W3CDTF">2012-03-10T18:28:54Z</dcterms:created>
  <dcterms:modified xsi:type="dcterms:W3CDTF">2012-12-18T08:08:41Z</dcterms:modified>
</cp:coreProperties>
</file>