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sldIdLst>
    <p:sldId id="256" r:id="rId2"/>
    <p:sldId id="257" r:id="rId3"/>
    <p:sldId id="258" r:id="rId4"/>
    <p:sldId id="360" r:id="rId5"/>
    <p:sldId id="357" r:id="rId6"/>
    <p:sldId id="361" r:id="rId7"/>
    <p:sldId id="259" r:id="rId8"/>
    <p:sldId id="260" r:id="rId9"/>
    <p:sldId id="317" r:id="rId10"/>
    <p:sldId id="264" r:id="rId11"/>
    <p:sldId id="262" r:id="rId12"/>
    <p:sldId id="263" r:id="rId13"/>
    <p:sldId id="362" r:id="rId14"/>
    <p:sldId id="358" r:id="rId15"/>
    <p:sldId id="265" r:id="rId16"/>
    <p:sldId id="266" r:id="rId17"/>
    <p:sldId id="376" r:id="rId18"/>
    <p:sldId id="370" r:id="rId19"/>
    <p:sldId id="372" r:id="rId20"/>
    <p:sldId id="373" r:id="rId21"/>
    <p:sldId id="374" r:id="rId22"/>
    <p:sldId id="375" r:id="rId23"/>
    <p:sldId id="371" r:id="rId24"/>
    <p:sldId id="377" r:id="rId25"/>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05" autoAdjust="0"/>
  </p:normalViewPr>
  <p:slideViewPr>
    <p:cSldViewPr>
      <p:cViewPr>
        <p:scale>
          <a:sx n="70" d="100"/>
          <a:sy n="70" d="100"/>
        </p:scale>
        <p:origin x="-691"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65539"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Calibri" pitchFamily="34" charset="0"/>
              </a:defRPr>
            </a:lvl1pPr>
          </a:lstStyle>
          <a:p>
            <a:fld id="{FC4025D8-D1BB-42AE-B6BD-40E46842572A}" type="datetimeFigureOut">
              <a:rPr lang="ar-SA"/>
              <a:pPr/>
              <a:t>5/21/1434</a:t>
            </a:fld>
            <a:endParaRPr 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2"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65543"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Calibri" pitchFamily="34" charset="0"/>
              </a:defRPr>
            </a:lvl1pPr>
          </a:lstStyle>
          <a:p>
            <a:fld id="{A42C41CC-98D0-42A8-8C88-8AD2B29B0435}" type="slidenum">
              <a:rPr lang="ar-SA"/>
              <a:pPr/>
              <a:t>‹#›</a:t>
            </a:fld>
            <a:endParaRPr lang="en-US"/>
          </a:p>
        </p:txBody>
      </p:sp>
    </p:spTree>
    <p:extLst>
      <p:ext uri="{BB962C8B-B14F-4D97-AF65-F5344CB8AC3E}">
        <p14:creationId xmlns:p14="http://schemas.microsoft.com/office/powerpoint/2010/main" val="2245443174"/>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Calibri" pitchFamily="34" charset="0"/>
        <a:ea typeface="+mn-ea"/>
        <a:cs typeface="Arial" charset="0"/>
      </a:defRPr>
    </a:lvl1pPr>
    <a:lvl2pPr marL="457200" algn="r" rtl="1" fontAlgn="base">
      <a:spcBef>
        <a:spcPct val="30000"/>
      </a:spcBef>
      <a:spcAft>
        <a:spcPct val="0"/>
      </a:spcAft>
      <a:defRPr sz="1200" kern="1200">
        <a:solidFill>
          <a:schemeClr val="tx1"/>
        </a:solidFill>
        <a:latin typeface="Calibri" pitchFamily="34" charset="0"/>
        <a:ea typeface="+mn-ea"/>
        <a:cs typeface="Arial" charset="0"/>
      </a:defRPr>
    </a:lvl2pPr>
    <a:lvl3pPr marL="914400" algn="r" rtl="1" fontAlgn="base">
      <a:spcBef>
        <a:spcPct val="30000"/>
      </a:spcBef>
      <a:spcAft>
        <a:spcPct val="0"/>
      </a:spcAft>
      <a:defRPr sz="1200" kern="1200">
        <a:solidFill>
          <a:schemeClr val="tx1"/>
        </a:solidFill>
        <a:latin typeface="Calibri" pitchFamily="34" charset="0"/>
        <a:ea typeface="+mn-ea"/>
        <a:cs typeface="Arial" charset="0"/>
      </a:defRPr>
    </a:lvl3pPr>
    <a:lvl4pPr marL="1371600" algn="r" rtl="1" fontAlgn="base">
      <a:spcBef>
        <a:spcPct val="30000"/>
      </a:spcBef>
      <a:spcAft>
        <a:spcPct val="0"/>
      </a:spcAft>
      <a:defRPr sz="1200" kern="1200">
        <a:solidFill>
          <a:schemeClr val="tx1"/>
        </a:solidFill>
        <a:latin typeface="Calibri" pitchFamily="34" charset="0"/>
        <a:ea typeface="+mn-ea"/>
        <a:cs typeface="Arial" charset="0"/>
      </a:defRPr>
    </a:lvl4pPr>
    <a:lvl5pPr marL="1828800" algn="r" rtl="1" fontAlgn="base">
      <a:spcBef>
        <a:spcPct val="30000"/>
      </a:spcBef>
      <a:spcAft>
        <a:spcPct val="0"/>
      </a:spcAft>
      <a:defRPr sz="1200" kern="1200">
        <a:solidFill>
          <a:schemeClr val="tx1"/>
        </a:solidFill>
        <a:latin typeface="Calibri" pitchFamily="34" charset="0"/>
        <a:ea typeface="+mn-ea"/>
        <a:cs typeface="Arial"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ar-E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ar-E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ar-E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ar-EG"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ar-E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ar-E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ar-E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ar-E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lvl1pPr>
              <a:defRPr/>
            </a:lvl1pPr>
          </a:lstStyle>
          <a:p>
            <a:pPr>
              <a:defRPr/>
            </a:pPr>
            <a:fld id="{F67BD9A2-785F-42F7-8C5A-E5F36F6B393C}" type="datetimeFigureOut">
              <a:rPr lang="ar-SA"/>
              <a:pPr>
                <a:defRPr/>
              </a:pPr>
              <a:t>5/21/1434</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CC730DA3-5D73-4D2B-A7C8-B8CCAFC0BE07}" type="slidenum">
              <a:rPr lang="ar-SA"/>
              <a:pPr>
                <a:defRPr/>
              </a:pPr>
              <a:t>‹#›</a:t>
            </a:fld>
            <a:endParaRPr lang="ar-SA"/>
          </a:p>
        </p:txBody>
      </p:sp>
    </p:spTree>
  </p:cSld>
  <p:clrMapOvr>
    <a:masterClrMapping/>
  </p:clrMapOvr>
  <p:transition spd="slow">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1E49235F-57AD-4D3F-854E-7E61C19099BD}" type="datetimeFigureOut">
              <a:rPr lang="ar-SA"/>
              <a:pPr>
                <a:defRPr/>
              </a:pPr>
              <a:t>5/21/1434</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B47E86D1-26B1-4DDB-BAA8-B5D6E1700EA8}" type="slidenum">
              <a:rPr lang="ar-SA"/>
              <a:pPr>
                <a:defRPr/>
              </a:pPr>
              <a:t>‹#›</a:t>
            </a:fld>
            <a:endParaRPr lang="ar-SA"/>
          </a:p>
        </p:txBody>
      </p:sp>
    </p:spTree>
  </p:cSld>
  <p:clrMapOvr>
    <a:masterClrMapping/>
  </p:clrMapOvr>
  <p:transition spd="slow">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82C851DA-723F-4545-AC46-1009FC3F0CB7}" type="datetimeFigureOut">
              <a:rPr lang="ar-SA"/>
              <a:pPr>
                <a:defRPr/>
              </a:pPr>
              <a:t>5/21/1434</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EA513844-D4EF-4C90-A118-A10FE126254D}" type="slidenum">
              <a:rPr lang="ar-SA"/>
              <a:pPr>
                <a:defRPr/>
              </a:pPr>
              <a:t>‹#›</a:t>
            </a:fld>
            <a:endParaRPr lang="ar-SA"/>
          </a:p>
        </p:txBody>
      </p:sp>
    </p:spTree>
  </p:cSld>
  <p:clrMapOvr>
    <a:masterClrMapping/>
  </p:clrMapOvr>
  <p:transitio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48DD7FBF-AD5C-4F33-B2BC-FF3550A3C237}" type="datetimeFigureOut">
              <a:rPr lang="ar-SA"/>
              <a:pPr>
                <a:defRPr/>
              </a:pPr>
              <a:t>5/21/1434</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778D6762-4A9A-4FEE-A968-7EE54366DDB5}" type="slidenum">
              <a:rPr lang="ar-SA"/>
              <a:pPr>
                <a:defRPr/>
              </a:pPr>
              <a:t>‹#›</a:t>
            </a:fld>
            <a:endParaRPr lang="ar-SA"/>
          </a:p>
        </p:txBody>
      </p:sp>
    </p:spTree>
  </p:cSld>
  <p:clrMapOvr>
    <a:masterClrMapping/>
  </p:clrMapOvr>
  <p:transitio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6BFFF4-00A1-4438-AC67-C1DD3B1D2F96}" type="datetimeFigureOut">
              <a:rPr lang="ar-SA"/>
              <a:pPr>
                <a:defRPr/>
              </a:pPr>
              <a:t>5/21/1434</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039A9757-6198-4CA7-A484-BC025A731928}" type="slidenum">
              <a:rPr lang="ar-SA"/>
              <a:pPr>
                <a:defRPr/>
              </a:pPr>
              <a:t>‹#›</a:t>
            </a:fld>
            <a:endParaRPr lang="ar-SA"/>
          </a:p>
        </p:txBody>
      </p:sp>
    </p:spTree>
  </p:cSld>
  <p:clrMapOvr>
    <a:masterClrMapping/>
  </p:clrMapOvr>
  <p:transitio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3"/>
          <p:cNvSpPr>
            <a:spLocks noGrp="1"/>
          </p:cNvSpPr>
          <p:nvPr>
            <p:ph type="dt" sz="half" idx="10"/>
          </p:nvPr>
        </p:nvSpPr>
        <p:spPr/>
        <p:txBody>
          <a:bodyPr/>
          <a:lstStyle>
            <a:lvl1pPr>
              <a:defRPr/>
            </a:lvl1pPr>
          </a:lstStyle>
          <a:p>
            <a:pPr>
              <a:defRPr/>
            </a:pPr>
            <a:fld id="{DD558618-A751-4066-BE8E-D5A186FDD529}" type="datetimeFigureOut">
              <a:rPr lang="ar-SA"/>
              <a:pPr>
                <a:defRPr/>
              </a:pPr>
              <a:t>5/21/1434</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13E70056-1820-40A2-A618-EBFF30796BBF}" type="slidenum">
              <a:rPr lang="ar-SA"/>
              <a:pPr>
                <a:defRPr/>
              </a:pPr>
              <a:t>‹#›</a:t>
            </a:fld>
            <a:endParaRPr lang="ar-SA"/>
          </a:p>
        </p:txBody>
      </p:sp>
    </p:spTree>
  </p:cSld>
  <p:clrMapOvr>
    <a:masterClrMapping/>
  </p:clrMapOvr>
  <p:transitio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3"/>
          <p:cNvSpPr>
            <a:spLocks noGrp="1"/>
          </p:cNvSpPr>
          <p:nvPr>
            <p:ph type="dt" sz="half" idx="10"/>
          </p:nvPr>
        </p:nvSpPr>
        <p:spPr/>
        <p:txBody>
          <a:bodyPr/>
          <a:lstStyle>
            <a:lvl1pPr>
              <a:defRPr/>
            </a:lvl1pPr>
          </a:lstStyle>
          <a:p>
            <a:pPr>
              <a:defRPr/>
            </a:pPr>
            <a:fld id="{80D63A4C-5FDB-4ABB-83C6-E4795ACC76FC}" type="datetimeFigureOut">
              <a:rPr lang="ar-SA"/>
              <a:pPr>
                <a:defRPr/>
              </a:pPr>
              <a:t>5/21/1434</a:t>
            </a:fld>
            <a:endParaRPr lang="ar-SA"/>
          </a:p>
        </p:txBody>
      </p:sp>
      <p:sp>
        <p:nvSpPr>
          <p:cNvPr id="8" name="Footer Placeholder 4"/>
          <p:cNvSpPr>
            <a:spLocks noGrp="1"/>
          </p:cNvSpPr>
          <p:nvPr>
            <p:ph type="ftr" sz="quarter" idx="11"/>
          </p:nvPr>
        </p:nvSpPr>
        <p:spPr/>
        <p:txBody>
          <a:bodyPr/>
          <a:lstStyle>
            <a:lvl1pPr>
              <a:defRPr/>
            </a:lvl1pPr>
          </a:lstStyle>
          <a:p>
            <a:pPr>
              <a:defRPr/>
            </a:pPr>
            <a:endParaRPr lang="ar-SA"/>
          </a:p>
        </p:txBody>
      </p:sp>
      <p:sp>
        <p:nvSpPr>
          <p:cNvPr id="9" name="Slide Number Placeholder 5"/>
          <p:cNvSpPr>
            <a:spLocks noGrp="1"/>
          </p:cNvSpPr>
          <p:nvPr>
            <p:ph type="sldNum" sz="quarter" idx="12"/>
          </p:nvPr>
        </p:nvSpPr>
        <p:spPr/>
        <p:txBody>
          <a:bodyPr/>
          <a:lstStyle>
            <a:lvl1pPr>
              <a:defRPr/>
            </a:lvl1pPr>
          </a:lstStyle>
          <a:p>
            <a:pPr>
              <a:defRPr/>
            </a:pPr>
            <a:fld id="{619D9C69-03AB-4BC4-B835-0F3DB87D07C5}" type="slidenum">
              <a:rPr lang="ar-SA"/>
              <a:pPr>
                <a:defRPr/>
              </a:pPr>
              <a:t>‹#›</a:t>
            </a:fld>
            <a:endParaRPr lang="ar-SA"/>
          </a:p>
        </p:txBody>
      </p:sp>
    </p:spTree>
  </p:cSld>
  <p:clrMapOvr>
    <a:masterClrMapping/>
  </p:clrMapOvr>
  <p:transitio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3"/>
          <p:cNvSpPr>
            <a:spLocks noGrp="1"/>
          </p:cNvSpPr>
          <p:nvPr>
            <p:ph type="dt" sz="half" idx="10"/>
          </p:nvPr>
        </p:nvSpPr>
        <p:spPr/>
        <p:txBody>
          <a:bodyPr/>
          <a:lstStyle>
            <a:lvl1pPr>
              <a:defRPr/>
            </a:lvl1pPr>
          </a:lstStyle>
          <a:p>
            <a:pPr>
              <a:defRPr/>
            </a:pPr>
            <a:fld id="{8989C6B2-64F7-4265-A4B7-7F0D556C6F32}" type="datetimeFigureOut">
              <a:rPr lang="ar-SA"/>
              <a:pPr>
                <a:defRPr/>
              </a:pPr>
              <a:t>5/21/1434</a:t>
            </a:fld>
            <a:endParaRPr lang="ar-SA"/>
          </a:p>
        </p:txBody>
      </p:sp>
      <p:sp>
        <p:nvSpPr>
          <p:cNvPr id="4" name="Footer Placeholder 4"/>
          <p:cNvSpPr>
            <a:spLocks noGrp="1"/>
          </p:cNvSpPr>
          <p:nvPr>
            <p:ph type="ftr" sz="quarter" idx="11"/>
          </p:nvPr>
        </p:nvSpPr>
        <p:spPr/>
        <p:txBody>
          <a:bodyPr/>
          <a:lstStyle>
            <a:lvl1pPr>
              <a:defRPr/>
            </a:lvl1pPr>
          </a:lstStyle>
          <a:p>
            <a:pPr>
              <a:defRPr/>
            </a:pPr>
            <a:endParaRPr lang="ar-SA"/>
          </a:p>
        </p:txBody>
      </p:sp>
      <p:sp>
        <p:nvSpPr>
          <p:cNvPr id="5" name="Slide Number Placeholder 5"/>
          <p:cNvSpPr>
            <a:spLocks noGrp="1"/>
          </p:cNvSpPr>
          <p:nvPr>
            <p:ph type="sldNum" sz="quarter" idx="12"/>
          </p:nvPr>
        </p:nvSpPr>
        <p:spPr/>
        <p:txBody>
          <a:bodyPr/>
          <a:lstStyle>
            <a:lvl1pPr>
              <a:defRPr/>
            </a:lvl1pPr>
          </a:lstStyle>
          <a:p>
            <a:pPr>
              <a:defRPr/>
            </a:pPr>
            <a:fld id="{B20F5CA0-8943-41E3-8BEE-10ADC78111D9}" type="slidenum">
              <a:rPr lang="ar-SA"/>
              <a:pPr>
                <a:defRPr/>
              </a:pPr>
              <a:t>‹#›</a:t>
            </a:fld>
            <a:endParaRPr lang="ar-SA"/>
          </a:p>
        </p:txBody>
      </p:sp>
    </p:spTree>
  </p:cSld>
  <p:clrMapOvr>
    <a:masterClrMapping/>
  </p:clrMapOvr>
  <p:transitio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EE1E49-BB00-4B19-B7F5-B74DE3709FE1}" type="datetimeFigureOut">
              <a:rPr lang="ar-SA"/>
              <a:pPr>
                <a:defRPr/>
              </a:pPr>
              <a:t>5/21/1434</a:t>
            </a:fld>
            <a:endParaRPr lang="ar-SA"/>
          </a:p>
        </p:txBody>
      </p:sp>
      <p:sp>
        <p:nvSpPr>
          <p:cNvPr id="3" name="Footer Placeholder 4"/>
          <p:cNvSpPr>
            <a:spLocks noGrp="1"/>
          </p:cNvSpPr>
          <p:nvPr>
            <p:ph type="ftr" sz="quarter" idx="11"/>
          </p:nvPr>
        </p:nvSpPr>
        <p:spPr/>
        <p:txBody>
          <a:bodyPr/>
          <a:lstStyle>
            <a:lvl1pPr>
              <a:defRPr/>
            </a:lvl1pPr>
          </a:lstStyle>
          <a:p>
            <a:pPr>
              <a:defRPr/>
            </a:pPr>
            <a:endParaRPr lang="ar-SA"/>
          </a:p>
        </p:txBody>
      </p:sp>
      <p:sp>
        <p:nvSpPr>
          <p:cNvPr id="4" name="Slide Number Placeholder 5"/>
          <p:cNvSpPr>
            <a:spLocks noGrp="1"/>
          </p:cNvSpPr>
          <p:nvPr>
            <p:ph type="sldNum" sz="quarter" idx="12"/>
          </p:nvPr>
        </p:nvSpPr>
        <p:spPr/>
        <p:txBody>
          <a:bodyPr/>
          <a:lstStyle>
            <a:lvl1pPr>
              <a:defRPr/>
            </a:lvl1pPr>
          </a:lstStyle>
          <a:p>
            <a:pPr>
              <a:defRPr/>
            </a:pPr>
            <a:fld id="{44AF26B9-A1C5-4198-9111-15A3416D6454}" type="slidenum">
              <a:rPr lang="ar-SA"/>
              <a:pPr>
                <a:defRPr/>
              </a:pPr>
              <a:t>‹#›</a:t>
            </a:fld>
            <a:endParaRPr lang="ar-SA"/>
          </a:p>
        </p:txBody>
      </p:sp>
    </p:spTree>
  </p:cSld>
  <p:clrMapOvr>
    <a:masterClrMapping/>
  </p:clrMapOvr>
  <p:transitio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7227BA-712C-4984-A033-2C073ACF4690}" type="datetimeFigureOut">
              <a:rPr lang="ar-SA"/>
              <a:pPr>
                <a:defRPr/>
              </a:pPr>
              <a:t>5/21/1434</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74A2488C-133C-43F7-B974-FDB36676723E}" type="slidenum">
              <a:rPr lang="ar-SA"/>
              <a:pPr>
                <a:defRPr/>
              </a:pPr>
              <a:t>‹#›</a:t>
            </a:fld>
            <a:endParaRPr lang="ar-SA"/>
          </a:p>
        </p:txBody>
      </p:sp>
    </p:spTree>
  </p:cSld>
  <p:clrMapOvr>
    <a:masterClrMapping/>
  </p:clrMapOvr>
  <p:transitio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59A52D-0A5A-49DD-B2DD-4AF46FC3AE68}" type="datetimeFigureOut">
              <a:rPr lang="ar-SA"/>
              <a:pPr>
                <a:defRPr/>
              </a:pPr>
              <a:t>5/21/1434</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A8E86449-1A47-435B-97CA-44B90F164A2F}" type="slidenum">
              <a:rPr lang="ar-SA"/>
              <a:pPr>
                <a:defRPr/>
              </a:pPr>
              <a:t>‹#›</a:t>
            </a:fld>
            <a:endParaRPr lang="ar-SA"/>
          </a:p>
        </p:txBody>
      </p:sp>
    </p:spTree>
  </p:cSld>
  <p:clrMapOvr>
    <a:masterClrMapping/>
  </p:clrMapOvr>
  <p:transition spd="slow">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948702A-9F4A-4CA3-AC99-4DC551C1C5E3}" type="datetimeFigureOut">
              <a:rPr lang="ar-SA"/>
              <a:pPr>
                <a:defRPr/>
              </a:pPr>
              <a:t>5/21/1434</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5615A4E-9D72-4466-B339-EBE4B6C668C2}"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r"/>
  </p:transition>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1">
            <a:normAutofit/>
          </a:bodyPr>
          <a:lstStyle/>
          <a:p>
            <a:pPr fontAlgn="auto">
              <a:spcAft>
                <a:spcPts val="0"/>
              </a:spcAft>
              <a:defRPr/>
            </a:pPr>
            <a:r>
              <a:rPr lang="en-US" b="1" dirty="0" smtClean="0">
                <a:solidFill>
                  <a:srgbClr val="FF0000"/>
                </a:solidFill>
                <a:effectLst>
                  <a:outerShdw blurRad="38100" dist="38100" dir="2700000" algn="tl">
                    <a:srgbClr val="000000">
                      <a:alpha val="43137"/>
                    </a:srgbClr>
                  </a:outerShdw>
                </a:effectLst>
              </a:rPr>
              <a:t>Diseases of musculoskeletal system</a:t>
            </a:r>
            <a:endParaRPr lang="ar-SA"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11188" y="3933825"/>
            <a:ext cx="8048625" cy="1752600"/>
          </a:xfrm>
        </p:spPr>
        <p:txBody>
          <a:bodyPr rtlCol="1">
            <a:normAutofit/>
          </a:bodyPr>
          <a:lstStyle/>
          <a:p>
            <a:pPr fontAlgn="auto">
              <a:spcAft>
                <a:spcPts val="0"/>
              </a:spcAft>
              <a:buFont typeface="Arial" pitchFamily="34" charset="0"/>
              <a:buNone/>
              <a:defRPr/>
            </a:pPr>
            <a:r>
              <a:rPr lang="en-US" sz="2800" b="1" dirty="0" smtClean="0">
                <a:solidFill>
                  <a:schemeClr val="tx1"/>
                </a:solidFill>
              </a:rPr>
              <a:t>By</a:t>
            </a:r>
          </a:p>
          <a:p>
            <a:pPr rtl="0" fontAlgn="auto">
              <a:spcAft>
                <a:spcPts val="0"/>
              </a:spcAft>
              <a:buFont typeface="Arial" pitchFamily="34" charset="0"/>
              <a:buNone/>
              <a:defRPr/>
            </a:pPr>
            <a:r>
              <a:rPr lang="en-US" sz="2800" b="1" dirty="0" smtClean="0">
                <a:solidFill>
                  <a:srgbClr val="0070C0"/>
                </a:solidFill>
                <a:effectLst>
                  <a:outerShdw blurRad="38100" dist="38100" dir="2700000" algn="tl">
                    <a:srgbClr val="000000">
                      <a:alpha val="43137"/>
                    </a:srgbClr>
                  </a:outerShdw>
                </a:effectLst>
              </a:rPr>
              <a:t>Dr. </a:t>
            </a:r>
            <a:r>
              <a:rPr lang="en-US" sz="2800" b="1" dirty="0" err="1" smtClean="0">
                <a:solidFill>
                  <a:srgbClr val="0070C0"/>
                </a:solidFill>
                <a:effectLst>
                  <a:outerShdw blurRad="38100" dist="38100" dir="2700000" algn="tl">
                    <a:srgbClr val="000000">
                      <a:alpha val="43137"/>
                    </a:srgbClr>
                  </a:outerShdw>
                </a:effectLst>
              </a:rPr>
              <a:t>Abdelaty</a:t>
            </a:r>
            <a:r>
              <a:rPr lang="en-US" sz="2800" b="1" dirty="0" smtClean="0">
                <a:solidFill>
                  <a:srgbClr val="0070C0"/>
                </a:solidFill>
                <a:effectLst>
                  <a:outerShdw blurRad="38100" dist="38100" dir="2700000" algn="tl">
                    <a:srgbClr val="000000">
                      <a:alpha val="43137"/>
                    </a:srgbClr>
                  </a:outerShdw>
                </a:effectLst>
              </a:rPr>
              <a:t> </a:t>
            </a:r>
            <a:r>
              <a:rPr lang="en-US" sz="2800" b="1" dirty="0" err="1">
                <a:solidFill>
                  <a:srgbClr val="0070C0"/>
                </a:solidFill>
                <a:effectLst>
                  <a:outerShdw blurRad="38100" dist="38100" dir="2700000" algn="tl">
                    <a:srgbClr val="000000">
                      <a:alpha val="43137"/>
                    </a:srgbClr>
                  </a:outerShdw>
                </a:effectLst>
              </a:rPr>
              <a:t>S</a:t>
            </a:r>
            <a:r>
              <a:rPr lang="en-US" sz="2800" b="1" dirty="0" err="1" smtClean="0">
                <a:solidFill>
                  <a:srgbClr val="0070C0"/>
                </a:solidFill>
                <a:effectLst>
                  <a:outerShdw blurRad="38100" dist="38100" dir="2700000" algn="tl">
                    <a:srgbClr val="000000">
                      <a:alpha val="43137"/>
                    </a:srgbClr>
                  </a:outerShdw>
                </a:effectLst>
              </a:rPr>
              <a:t>hawky</a:t>
            </a:r>
            <a:r>
              <a:rPr lang="en-US" sz="2800" b="1" dirty="0" smtClean="0">
                <a:solidFill>
                  <a:srgbClr val="0070C0"/>
                </a:solidFill>
                <a:effectLst>
                  <a:outerShdw blurRad="38100" dist="38100" dir="2700000" algn="tl">
                    <a:srgbClr val="000000">
                      <a:alpha val="43137"/>
                    </a:srgbClr>
                  </a:outerShdw>
                </a:effectLst>
              </a:rPr>
              <a:t>          Dr. </a:t>
            </a:r>
            <a:r>
              <a:rPr lang="en-US" sz="2800" b="1" dirty="0" err="1" smtClean="0">
                <a:solidFill>
                  <a:srgbClr val="0070C0"/>
                </a:solidFill>
                <a:effectLst>
                  <a:outerShdw blurRad="38100" dist="38100" dir="2700000" algn="tl">
                    <a:srgbClr val="000000">
                      <a:alpha val="43137"/>
                    </a:srgbClr>
                  </a:outerShdw>
                </a:effectLst>
              </a:rPr>
              <a:t>Gehan</a:t>
            </a:r>
            <a:r>
              <a:rPr lang="en-US" sz="2800" b="1" dirty="0" smtClean="0">
                <a:solidFill>
                  <a:srgbClr val="0070C0"/>
                </a:solidFill>
                <a:effectLst>
                  <a:outerShdw blurRad="38100" dist="38100" dir="2700000" algn="tl">
                    <a:srgbClr val="000000">
                      <a:alpha val="43137"/>
                    </a:srgbClr>
                  </a:outerShdw>
                </a:effectLst>
              </a:rPr>
              <a:t> Abdel </a:t>
            </a:r>
            <a:r>
              <a:rPr lang="en-US" sz="2800" b="1" dirty="0" err="1" smtClean="0">
                <a:solidFill>
                  <a:srgbClr val="0070C0"/>
                </a:solidFill>
                <a:effectLst>
                  <a:outerShdw blurRad="38100" dist="38100" dir="2700000" algn="tl">
                    <a:srgbClr val="000000">
                      <a:alpha val="43137"/>
                    </a:srgbClr>
                  </a:outerShdw>
                </a:effectLst>
              </a:rPr>
              <a:t>monem</a:t>
            </a:r>
            <a:endParaRPr lang="ar-SA" sz="2800" b="1" dirty="0">
              <a:solidFill>
                <a:srgbClr val="0070C0"/>
              </a:solidFill>
              <a:effectLst>
                <a:outerShdw blurRad="38100" dist="38100" dir="2700000" algn="tl">
                  <a:srgbClr val="000000">
                    <a:alpha val="43137"/>
                  </a:srgbClr>
                </a:outerShdw>
              </a:effectLst>
            </a:endParaRPr>
          </a:p>
        </p:txBody>
      </p:sp>
      <p:pic>
        <p:nvPicPr>
          <p:cNvPr id="13315" name="Picture 2" descr="C:\Users\ashawky\Desktop\mcst logo.jpg"/>
          <p:cNvPicPr>
            <a:picLocks noChangeAspect="1" noChangeArrowheads="1"/>
          </p:cNvPicPr>
          <p:nvPr/>
        </p:nvPicPr>
        <p:blipFill>
          <a:blip r:embed="rId3"/>
          <a:srcRect/>
          <a:stretch>
            <a:fillRect/>
          </a:stretch>
        </p:blipFill>
        <p:spPr bwMode="auto">
          <a:xfrm>
            <a:off x="5886450" y="404813"/>
            <a:ext cx="2628900" cy="666750"/>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476250"/>
            <a:ext cx="8424862" cy="5649913"/>
          </a:xfrm>
        </p:spPr>
        <p:txBody>
          <a:bodyPr rtlCol="1">
            <a:normAutofit fontScale="77500" lnSpcReduction="20000"/>
          </a:bodyPr>
          <a:lstStyle/>
          <a:p>
            <a:pPr algn="just" rtl="0" fontAlgn="auto">
              <a:spcAft>
                <a:spcPts val="0"/>
              </a:spcAft>
              <a:buFont typeface="Arial" pitchFamily="34" charset="0"/>
              <a:buChar char="•"/>
              <a:defRPr/>
            </a:pPr>
            <a:r>
              <a:rPr lang="en-US" b="1" dirty="0"/>
              <a:t>Duchenne muscular dystrophy</a:t>
            </a:r>
            <a:r>
              <a:rPr lang="en-US" dirty="0"/>
              <a:t> (</a:t>
            </a:r>
            <a:r>
              <a:rPr lang="en-US" b="1" dirty="0"/>
              <a:t>DMD</a:t>
            </a:r>
            <a:r>
              <a:rPr lang="en-US" dirty="0"/>
              <a:t>) is a form of </a:t>
            </a:r>
            <a:r>
              <a:rPr lang="en-US" dirty="0">
                <a:solidFill>
                  <a:srgbClr val="002060"/>
                </a:solidFill>
              </a:rPr>
              <a:t>muscular dystrophy </a:t>
            </a:r>
            <a:r>
              <a:rPr lang="en-US" dirty="0"/>
              <a:t>which results in muscle degeneration and eventual death.</a:t>
            </a:r>
          </a:p>
          <a:p>
            <a:pPr marL="0" indent="0" algn="just" rtl="0" fontAlgn="auto">
              <a:spcAft>
                <a:spcPts val="0"/>
              </a:spcAft>
              <a:buNone/>
              <a:defRPr/>
            </a:pPr>
            <a:r>
              <a:rPr lang="en-US" b="1" i="1" u="sng" dirty="0" smtClean="0">
                <a:solidFill>
                  <a:srgbClr val="C00000"/>
                </a:solidFill>
                <a:effectLst>
                  <a:outerShdw blurRad="38100" dist="38100" dir="2700000" algn="tl">
                    <a:srgbClr val="000000">
                      <a:alpha val="43137"/>
                    </a:srgbClr>
                  </a:outerShdw>
                </a:effectLst>
              </a:rPr>
              <a:t>* Etiology</a:t>
            </a:r>
            <a:r>
              <a:rPr lang="en-US" b="1" i="1" u="sng" dirty="0">
                <a:solidFill>
                  <a:srgbClr val="C00000"/>
                </a:solidFill>
                <a:effectLst>
                  <a:outerShdw blurRad="38100" dist="38100" dir="2700000" algn="tl">
                    <a:srgbClr val="000000">
                      <a:alpha val="43137"/>
                    </a:srgbClr>
                  </a:outerShdw>
                </a:effectLst>
              </a:rPr>
              <a:t>: </a:t>
            </a:r>
            <a:r>
              <a:rPr lang="en-US" dirty="0" smtClean="0"/>
              <a:t>The </a:t>
            </a:r>
            <a:r>
              <a:rPr lang="en-US" dirty="0"/>
              <a:t>disorder is caused by a mutation in the </a:t>
            </a:r>
            <a:r>
              <a:rPr lang="en-US" dirty="0" err="1"/>
              <a:t>dystrophin</a:t>
            </a:r>
            <a:r>
              <a:rPr lang="en-US" dirty="0"/>
              <a:t> gene, located on the human X chromosome, which codes for the protein </a:t>
            </a:r>
            <a:r>
              <a:rPr lang="en-US" dirty="0" err="1"/>
              <a:t>dystrophin</a:t>
            </a:r>
            <a:r>
              <a:rPr lang="en-US" dirty="0"/>
              <a:t>, an important structural component within muscle tissue that provides structural stability to the </a:t>
            </a:r>
            <a:r>
              <a:rPr lang="en-US" dirty="0" err="1"/>
              <a:t>dystroglycan</a:t>
            </a:r>
            <a:r>
              <a:rPr lang="en-US" dirty="0"/>
              <a:t> complex (DGC) of the cell </a:t>
            </a:r>
            <a:r>
              <a:rPr lang="en-US" dirty="0" smtClean="0"/>
              <a:t>membrane</a:t>
            </a:r>
            <a:r>
              <a:rPr lang="en-US" dirty="0"/>
              <a:t>.</a:t>
            </a:r>
          </a:p>
          <a:p>
            <a:pPr marL="0" indent="0" algn="just" rtl="0" fontAlgn="auto">
              <a:spcAft>
                <a:spcPts val="0"/>
              </a:spcAft>
              <a:buNone/>
              <a:defRPr/>
            </a:pPr>
            <a:r>
              <a:rPr lang="en-US" b="1" i="1" u="sng" dirty="0" smtClean="0">
                <a:solidFill>
                  <a:srgbClr val="C00000"/>
                </a:solidFill>
                <a:effectLst>
                  <a:outerShdw blurRad="38100" dist="38100" dir="2700000" algn="tl">
                    <a:srgbClr val="000000">
                      <a:alpha val="43137"/>
                    </a:srgbClr>
                  </a:outerShdw>
                </a:effectLst>
              </a:rPr>
              <a:t>* Symptoms</a:t>
            </a:r>
            <a:r>
              <a:rPr lang="en-US" b="1" i="1" u="sng" dirty="0">
                <a:solidFill>
                  <a:srgbClr val="C00000"/>
                </a:solidFill>
                <a:effectLst>
                  <a:outerShdw blurRad="38100" dist="38100" dir="2700000" algn="tl">
                    <a:srgbClr val="000000">
                      <a:alpha val="43137"/>
                    </a:srgbClr>
                  </a:outerShdw>
                </a:effectLst>
              </a:rPr>
              <a:t>:</a:t>
            </a:r>
          </a:p>
          <a:p>
            <a:pPr algn="just" rtl="0" fontAlgn="auto">
              <a:spcAft>
                <a:spcPts val="0"/>
              </a:spcAft>
              <a:buFont typeface="Arial" pitchFamily="34" charset="0"/>
              <a:buChar char="•"/>
              <a:defRPr/>
            </a:pPr>
            <a:r>
              <a:rPr lang="en-US" dirty="0"/>
              <a:t>Progressive proximal muscle weakness of the legs and pelvis associated with a loss of muscle mass is observed first. Eventually this weakness spreads to the arms, neck, and other areas.</a:t>
            </a:r>
          </a:p>
          <a:p>
            <a:pPr algn="just" rtl="0" fontAlgn="auto">
              <a:spcAft>
                <a:spcPts val="0"/>
              </a:spcAft>
              <a:buFont typeface="Arial" pitchFamily="34" charset="0"/>
              <a:buChar char="•"/>
              <a:defRPr/>
            </a:pPr>
            <a:r>
              <a:rPr lang="en-US" dirty="0"/>
              <a:t>Due to progressive deterioration of muscle, loss of movement occurs, eventually leading to paralysis. </a:t>
            </a:r>
            <a:endParaRPr lang="ar-SA" dirty="0"/>
          </a:p>
        </p:txBody>
      </p:sp>
    </p:spTree>
  </p:cSld>
  <p:clrMapOvr>
    <a:masterClrMapping/>
  </p:clrMapOvr>
  <p:transition spd="slow">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274638"/>
            <a:ext cx="8363272" cy="1143000"/>
          </a:xfrm>
        </p:spPr>
        <p:txBody>
          <a:bodyPr/>
          <a:lstStyle/>
          <a:p>
            <a:pPr algn="l"/>
            <a:r>
              <a:rPr lang="en-US" sz="2400" b="1" i="1" u="sng" dirty="0" smtClean="0">
                <a:solidFill>
                  <a:srgbClr val="C00000"/>
                </a:solidFill>
                <a:effectLst>
                  <a:outerShdw blurRad="38100" dist="38100" dir="2700000" algn="tl">
                    <a:srgbClr val="000000">
                      <a:alpha val="43137"/>
                    </a:srgbClr>
                  </a:outerShdw>
                </a:effectLst>
                <a:cs typeface="Times New Roman" pitchFamily="18" charset="0"/>
              </a:rPr>
              <a:t>* Histopathology: </a:t>
            </a:r>
            <a:r>
              <a:rPr lang="en-US" sz="2400" dirty="0" smtClean="0">
                <a:cs typeface="Times New Roman" pitchFamily="18" charset="0"/>
              </a:rPr>
              <a:t>There is degeneration of muscle fibers along with some regeneration and scattered chronic inflammatory cells, fibrosis, and hypertrophy of remaining muscle fibers</a:t>
            </a:r>
            <a:r>
              <a:rPr lang="en-US" sz="2000" dirty="0" smtClean="0">
                <a:cs typeface="Times New Roman" pitchFamily="18" charset="0"/>
              </a:rPr>
              <a:t>.</a:t>
            </a:r>
            <a:endParaRPr lang="ar-SA" sz="2000" dirty="0" smtClean="0"/>
          </a:p>
        </p:txBody>
      </p:sp>
      <p:pic>
        <p:nvPicPr>
          <p:cNvPr id="20483" name="Picture 2"/>
          <p:cNvPicPr>
            <a:picLocks noChangeAspect="1" noChangeArrowheads="1"/>
          </p:cNvPicPr>
          <p:nvPr/>
        </p:nvPicPr>
        <p:blipFill>
          <a:blip r:embed="rId3"/>
          <a:srcRect/>
          <a:stretch>
            <a:fillRect/>
          </a:stretch>
        </p:blipFill>
        <p:spPr bwMode="auto">
          <a:xfrm>
            <a:off x="611560" y="1628774"/>
            <a:ext cx="7848872" cy="4846838"/>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rtl="0"/>
            <a:r>
              <a:rPr lang="en-US" sz="2800" smtClean="0">
                <a:cs typeface="Times New Roman" pitchFamily="18" charset="0"/>
              </a:rPr>
              <a:t>Replacement of the damaged muscle fibers by fat</a:t>
            </a:r>
            <a:endParaRPr lang="ar-SA" sz="2800" smtClean="0"/>
          </a:p>
        </p:txBody>
      </p:sp>
      <p:pic>
        <p:nvPicPr>
          <p:cNvPr id="21506" name="Picture 2"/>
          <p:cNvPicPr>
            <a:picLocks noChangeAspect="1" noChangeArrowheads="1"/>
          </p:cNvPicPr>
          <p:nvPr/>
        </p:nvPicPr>
        <p:blipFill>
          <a:blip r:embed="rId3"/>
          <a:srcRect/>
          <a:stretch>
            <a:fillRect/>
          </a:stretch>
        </p:blipFill>
        <p:spPr bwMode="auto">
          <a:xfrm>
            <a:off x="611560" y="1124744"/>
            <a:ext cx="8076651" cy="5365204"/>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5760640"/>
          </a:xfrm>
        </p:spPr>
        <p:txBody>
          <a:bodyPr/>
          <a:lstStyle/>
          <a:p>
            <a:pPr marL="0" indent="0" algn="l" rtl="0">
              <a:buNone/>
            </a:pPr>
            <a:r>
              <a:rPr lang="en-US" b="1" i="1" u="sng" dirty="0" smtClean="0">
                <a:solidFill>
                  <a:srgbClr val="C00000"/>
                </a:solidFill>
                <a:effectLst>
                  <a:outerShdw blurRad="38100" dist="38100" dir="2700000" algn="tl">
                    <a:srgbClr val="000000">
                      <a:alpha val="43137"/>
                    </a:srgbClr>
                  </a:outerShdw>
                </a:effectLst>
              </a:rPr>
              <a:t>* Treatment:</a:t>
            </a:r>
          </a:p>
          <a:p>
            <a:pPr algn="l" rtl="0"/>
            <a:r>
              <a:rPr lang="en-US" sz="2800" dirty="0" smtClean="0"/>
              <a:t>There </a:t>
            </a:r>
            <a:r>
              <a:rPr lang="en-US" sz="2800" dirty="0"/>
              <a:t>is no known cure for Duchenne muscular dystrophy. Treatment aims to control symptoms to maximize quality of life. Gene therapy may become available in the future.</a:t>
            </a:r>
          </a:p>
          <a:p>
            <a:pPr algn="l" rtl="0"/>
            <a:r>
              <a:rPr lang="en-US" sz="2800" dirty="0"/>
              <a:t>Activity is encouraged. Inactivity (such as </a:t>
            </a:r>
            <a:r>
              <a:rPr lang="en-US" sz="2800" dirty="0" smtClean="0"/>
              <a:t>bed rest</a:t>
            </a:r>
            <a:r>
              <a:rPr lang="en-US" sz="2800" dirty="0"/>
              <a:t>) can worsen the muscle disease. Physical therapy may be helpful to maintain muscle strength and function. Orthopedic appliances (such as braces and wheelchairs) may improve mobility and the ability to care for yourself.</a:t>
            </a:r>
          </a:p>
          <a:p>
            <a:pPr algn="l" rtl="0"/>
            <a:endParaRPr lang="ar-SA" dirty="0"/>
          </a:p>
        </p:txBody>
      </p:sp>
    </p:spTree>
    <p:extLst>
      <p:ext uri="{BB962C8B-B14F-4D97-AF65-F5344CB8AC3E}">
        <p14:creationId xmlns:p14="http://schemas.microsoft.com/office/powerpoint/2010/main" val="2491550927"/>
      </p:ext>
    </p:extLst>
  </p:cSld>
  <p:clrMapOvr>
    <a:masterClrMapping/>
  </p:clrMapOvr>
  <p:transition spd="slow">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92896"/>
            <a:ext cx="8229600" cy="1143000"/>
          </a:xfrm>
        </p:spPr>
        <p:txBody>
          <a:bodyPr/>
          <a:lstStyle/>
          <a:p>
            <a:r>
              <a:rPr lang="en-US" sz="4800" b="1" dirty="0" smtClean="0">
                <a:solidFill>
                  <a:srgbClr val="7030A0"/>
                </a:solidFill>
                <a:cs typeface="Times New Roman" pitchFamily="18" charset="0"/>
              </a:rPr>
              <a:t>C. Osteogenesis </a:t>
            </a:r>
            <a:r>
              <a:rPr lang="en-US" sz="4800" b="1" dirty="0" err="1" smtClean="0">
                <a:solidFill>
                  <a:srgbClr val="7030A0"/>
                </a:solidFill>
                <a:cs typeface="Times New Roman" pitchFamily="18" charset="0"/>
              </a:rPr>
              <a:t>imperfecta</a:t>
            </a:r>
            <a:endParaRPr lang="ar-SA" sz="4800" dirty="0"/>
          </a:p>
        </p:txBody>
      </p:sp>
    </p:spTree>
    <p:extLst>
      <p:ext uri="{BB962C8B-B14F-4D97-AF65-F5344CB8AC3E}">
        <p14:creationId xmlns:p14="http://schemas.microsoft.com/office/powerpoint/2010/main" val="3231325762"/>
      </p:ext>
    </p:extLst>
  </p:cSld>
  <p:clrMapOvr>
    <a:masterClrMapping/>
  </p:clrMapOvr>
  <p:transition spd="slow">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60045"/>
          </a:xfrm>
        </p:spPr>
        <p:txBody>
          <a:bodyPr rtlCol="1">
            <a:normAutofit fontScale="85000" lnSpcReduction="20000"/>
          </a:bodyPr>
          <a:lstStyle/>
          <a:p>
            <a:pPr algn="just" rtl="0" fontAlgn="auto">
              <a:spcAft>
                <a:spcPts val="0"/>
              </a:spcAft>
              <a:buFont typeface="Arial" pitchFamily="34" charset="0"/>
              <a:buChar char="•"/>
              <a:defRPr/>
            </a:pPr>
            <a:r>
              <a:rPr lang="en-US" dirty="0"/>
              <a:t>Osteogenesis </a:t>
            </a:r>
            <a:r>
              <a:rPr lang="en-US" dirty="0" err="1"/>
              <a:t>imperfecta</a:t>
            </a:r>
            <a:r>
              <a:rPr lang="en-US" dirty="0"/>
              <a:t> (OI), also known as Brittle Bone Disease, is a heritable disorder of connective tissue. </a:t>
            </a:r>
            <a:endParaRPr lang="en-US" dirty="0" smtClean="0"/>
          </a:p>
          <a:p>
            <a:pPr marL="0" indent="0" algn="just" rtl="0" fontAlgn="auto">
              <a:spcAft>
                <a:spcPts val="0"/>
              </a:spcAft>
              <a:buNone/>
              <a:defRPr/>
            </a:pPr>
            <a:r>
              <a:rPr lang="en-US" b="1" i="1" u="sng" dirty="0" smtClean="0">
                <a:solidFill>
                  <a:srgbClr val="C00000"/>
                </a:solidFill>
                <a:effectLst>
                  <a:outerShdw blurRad="38100" dist="38100" dir="2700000" algn="tl">
                    <a:srgbClr val="000000">
                      <a:alpha val="43137"/>
                    </a:srgbClr>
                  </a:outerShdw>
                </a:effectLst>
              </a:rPr>
              <a:t>* Etiology: </a:t>
            </a:r>
            <a:r>
              <a:rPr lang="en-US" dirty="0" smtClean="0"/>
              <a:t>an </a:t>
            </a:r>
            <a:r>
              <a:rPr lang="en-US" dirty="0"/>
              <a:t>autosomal dominant disorder of type I </a:t>
            </a:r>
            <a:r>
              <a:rPr lang="en-US" dirty="0" smtClean="0"/>
              <a:t>collagen, the major protein component in the extracellular matrix of bone. </a:t>
            </a:r>
          </a:p>
          <a:p>
            <a:pPr algn="just" rtl="0" fontAlgn="auto">
              <a:spcAft>
                <a:spcPts val="0"/>
              </a:spcAft>
              <a:buFont typeface="Arial" pitchFamily="34" charset="0"/>
              <a:buChar char="•"/>
              <a:defRPr/>
            </a:pPr>
            <a:endParaRPr lang="en-US" dirty="0" smtClean="0"/>
          </a:p>
          <a:p>
            <a:pPr marL="0" indent="0" algn="just" rtl="0" fontAlgn="auto">
              <a:spcAft>
                <a:spcPts val="0"/>
              </a:spcAft>
              <a:buNone/>
              <a:defRPr/>
            </a:pPr>
            <a:r>
              <a:rPr lang="en-US" sz="3100" b="1" i="1" u="sng" dirty="0" smtClean="0">
                <a:solidFill>
                  <a:srgbClr val="C00000"/>
                </a:solidFill>
                <a:effectLst>
                  <a:outerShdw blurRad="38100" dist="38100" dir="2700000" algn="tl">
                    <a:srgbClr val="000000">
                      <a:alpha val="43137"/>
                    </a:srgbClr>
                  </a:outerShdw>
                </a:effectLst>
              </a:rPr>
              <a:t>* Clinical </a:t>
            </a:r>
            <a:r>
              <a:rPr lang="en-US" sz="3100" b="1" i="1" u="sng" dirty="0">
                <a:solidFill>
                  <a:srgbClr val="C00000"/>
                </a:solidFill>
                <a:effectLst>
                  <a:outerShdw blurRad="38100" dist="38100" dir="2700000" algn="tl">
                    <a:srgbClr val="000000">
                      <a:alpha val="43137"/>
                    </a:srgbClr>
                  </a:outerShdw>
                </a:effectLst>
              </a:rPr>
              <a:t>features: </a:t>
            </a:r>
            <a:r>
              <a:rPr lang="en-US" dirty="0" smtClean="0"/>
              <a:t> </a:t>
            </a:r>
          </a:p>
          <a:p>
            <a:pPr algn="just" rtl="0" fontAlgn="auto">
              <a:spcAft>
                <a:spcPts val="0"/>
              </a:spcAft>
              <a:buFont typeface="Arial" pitchFamily="34" charset="0"/>
              <a:buChar char="•"/>
              <a:defRPr/>
            </a:pPr>
            <a:r>
              <a:rPr lang="en-US" dirty="0"/>
              <a:t>B</a:t>
            </a:r>
            <a:r>
              <a:rPr lang="en-US" dirty="0" smtClean="0"/>
              <a:t>one fragility, with a tendency to fracture from minimal trauma. </a:t>
            </a:r>
          </a:p>
          <a:p>
            <a:pPr algn="just" rtl="0" fontAlgn="auto">
              <a:spcAft>
                <a:spcPts val="0"/>
              </a:spcAft>
              <a:buFont typeface="Arial" pitchFamily="34" charset="0"/>
              <a:buChar char="•"/>
              <a:defRPr/>
            </a:pPr>
            <a:r>
              <a:rPr lang="en-US" dirty="0"/>
              <a:t>S</a:t>
            </a:r>
            <a:r>
              <a:rPr lang="en-US" dirty="0" smtClean="0"/>
              <a:t>hort </a:t>
            </a:r>
            <a:r>
              <a:rPr lang="en-US" dirty="0"/>
              <a:t>stature, macrocephaly, blue </a:t>
            </a:r>
            <a:r>
              <a:rPr lang="en-US" dirty="0" smtClean="0"/>
              <a:t>sclera, </a:t>
            </a:r>
            <a:r>
              <a:rPr lang="en-US" dirty="0" err="1"/>
              <a:t>dentinogenesis</a:t>
            </a:r>
            <a:r>
              <a:rPr lang="en-US" dirty="0"/>
              <a:t> </a:t>
            </a:r>
            <a:r>
              <a:rPr lang="en-US" dirty="0" err="1"/>
              <a:t>imperfecta</a:t>
            </a:r>
            <a:r>
              <a:rPr lang="en-US" dirty="0"/>
              <a:t>, hearing loss and neurological and pulmonary </a:t>
            </a:r>
            <a:r>
              <a:rPr lang="en-US" dirty="0" smtClean="0"/>
              <a:t>complications. </a:t>
            </a:r>
          </a:p>
          <a:p>
            <a:pPr marL="0" indent="0" algn="just" rtl="0" fontAlgn="auto">
              <a:spcAft>
                <a:spcPts val="0"/>
              </a:spcAft>
              <a:buNone/>
              <a:defRPr/>
            </a:pPr>
            <a:r>
              <a:rPr lang="en-US" sz="3100" b="1" i="1" u="sng" dirty="0" smtClean="0">
                <a:solidFill>
                  <a:srgbClr val="C00000"/>
                </a:solidFill>
                <a:effectLst>
                  <a:outerShdw blurRad="38100" dist="38100" dir="2700000" algn="tl">
                    <a:srgbClr val="000000">
                      <a:alpha val="43137"/>
                    </a:srgbClr>
                  </a:outerShdw>
                </a:effectLst>
              </a:rPr>
              <a:t>* Morphologically</a:t>
            </a:r>
            <a:r>
              <a:rPr lang="en-US" sz="3100" b="1" i="1" u="sng" dirty="0">
                <a:solidFill>
                  <a:srgbClr val="C00000"/>
                </a:solidFill>
                <a:effectLst>
                  <a:outerShdw blurRad="38100" dist="38100" dir="2700000" algn="tl">
                    <a:srgbClr val="000000">
                      <a:alpha val="43137"/>
                    </a:srgbClr>
                  </a:outerShdw>
                </a:effectLst>
              </a:rPr>
              <a:t>: </a:t>
            </a:r>
            <a:r>
              <a:rPr lang="en-US" dirty="0" smtClean="0"/>
              <a:t>too </a:t>
            </a:r>
            <a:r>
              <a:rPr lang="en-US" dirty="0"/>
              <a:t>little </a:t>
            </a:r>
            <a:r>
              <a:rPr lang="en-US" dirty="0" smtClean="0"/>
              <a:t>bone </a:t>
            </a:r>
            <a:r>
              <a:rPr lang="en-US" dirty="0"/>
              <a:t>with marked cortical thinning and attenuation of </a:t>
            </a:r>
            <a:r>
              <a:rPr lang="en-US" dirty="0" err="1"/>
              <a:t>trabeculae</a:t>
            </a:r>
            <a:r>
              <a:rPr lang="en-US" dirty="0"/>
              <a:t>.</a:t>
            </a:r>
            <a:endParaRPr lang="en-US" dirty="0" smtClean="0"/>
          </a:p>
        </p:txBody>
      </p:sp>
    </p:spTree>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endParaRPr lang="ar-EG" smtClean="0"/>
          </a:p>
        </p:txBody>
      </p:sp>
      <p:pic>
        <p:nvPicPr>
          <p:cNvPr id="23554" name="Picture 2"/>
          <p:cNvPicPr>
            <a:picLocks noChangeAspect="1" noChangeArrowheads="1"/>
          </p:cNvPicPr>
          <p:nvPr/>
        </p:nvPicPr>
        <p:blipFill>
          <a:blip r:embed="rId3"/>
          <a:srcRect/>
          <a:stretch>
            <a:fillRect/>
          </a:stretch>
        </p:blipFill>
        <p:spPr bwMode="auto">
          <a:xfrm>
            <a:off x="611188" y="263525"/>
            <a:ext cx="7848600" cy="6259513"/>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528" y="2348880"/>
            <a:ext cx="8229600" cy="1143000"/>
          </a:xfrm>
        </p:spPr>
        <p:txBody>
          <a:bodyPr/>
          <a:lstStyle/>
          <a:p>
            <a:pPr rtl="0"/>
            <a:r>
              <a:rPr lang="en-US" sz="4800" b="1" dirty="0" smtClean="0">
                <a:solidFill>
                  <a:srgbClr val="7030A0"/>
                </a:solidFill>
                <a:effectLst>
                  <a:outerShdw blurRad="38100" dist="38100" dir="2700000" algn="tl">
                    <a:srgbClr val="000000">
                      <a:alpha val="43137"/>
                    </a:srgbClr>
                  </a:outerShdw>
                </a:effectLst>
              </a:rPr>
              <a:t>D. Limb anomalies</a:t>
            </a:r>
            <a:endParaRPr lang="ar-SA" sz="48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4744009"/>
      </p:ext>
    </p:extLst>
  </p:cSld>
  <p:clrMapOvr>
    <a:masterClrMapping/>
  </p:clrMapOvr>
  <p:transition spd="slow">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3773016"/>
          </a:xfrm>
        </p:spPr>
        <p:txBody>
          <a:bodyPr/>
          <a:lstStyle/>
          <a:p>
            <a:pPr marL="0" indent="0" algn="l" rtl="0">
              <a:buNone/>
            </a:pPr>
            <a:r>
              <a:rPr lang="en-US" b="1" dirty="0" smtClean="0">
                <a:latin typeface="Calibri" pitchFamily="34" charset="0"/>
                <a:cs typeface="Calibri" pitchFamily="34" charset="0"/>
              </a:rPr>
              <a:t>complete </a:t>
            </a:r>
            <a:r>
              <a:rPr lang="en-US" dirty="0" smtClean="0">
                <a:latin typeface="Calibri" pitchFamily="34" charset="0"/>
                <a:cs typeface="Calibri" pitchFamily="34" charset="0"/>
              </a:rPr>
              <a:t>Absence </a:t>
            </a:r>
            <a:r>
              <a:rPr lang="en-US" dirty="0">
                <a:latin typeface="Calibri" pitchFamily="34" charset="0"/>
                <a:cs typeface="Calibri" pitchFamily="34" charset="0"/>
              </a:rPr>
              <a:t>of one or more limbs</a:t>
            </a:r>
          </a:p>
          <a:p>
            <a:pPr algn="l" rtl="0"/>
            <a:endParaRPr lang="ar-SA" dirty="0"/>
          </a:p>
        </p:txBody>
      </p:sp>
      <p:pic>
        <p:nvPicPr>
          <p:cNvPr id="1026" name="Picture 2" descr="C:\Users\ashawky\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996952"/>
            <a:ext cx="4248472" cy="26790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hawky\Desktop\Pict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713804"/>
            <a:ext cx="3049587" cy="36020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67544" y="188640"/>
            <a:ext cx="8229600" cy="1656184"/>
          </a:xfrm>
        </p:spPr>
        <p:txBody>
          <a:bodyPr/>
          <a:lstStyle/>
          <a:p>
            <a:pPr algn="l" rtl="0"/>
            <a:r>
              <a:rPr lang="en-US" b="1" dirty="0">
                <a:solidFill>
                  <a:srgbClr val="7030A0"/>
                </a:solidFill>
                <a:latin typeface="Calibri" pitchFamily="34" charset="0"/>
                <a:cs typeface="Calibri" pitchFamily="34" charset="0"/>
              </a:rPr>
              <a:t>Amelia</a:t>
            </a:r>
            <a:r>
              <a:rPr lang="en-US" b="1" dirty="0" smtClean="0">
                <a:solidFill>
                  <a:srgbClr val="7030A0"/>
                </a:solidFill>
                <a:latin typeface="Calibri" pitchFamily="34" charset="0"/>
                <a:cs typeface="Calibri" pitchFamily="34" charset="0"/>
              </a:rPr>
              <a:t>:</a:t>
            </a:r>
            <a:br>
              <a:rPr lang="en-US" b="1" dirty="0" smtClean="0">
                <a:solidFill>
                  <a:srgbClr val="7030A0"/>
                </a:solidFill>
                <a:latin typeface="Calibri" pitchFamily="34" charset="0"/>
                <a:cs typeface="Calibri" pitchFamily="34" charset="0"/>
              </a:rPr>
            </a:br>
            <a:endParaRPr lang="ar-SA" b="1" dirty="0">
              <a:solidFill>
                <a:srgbClr val="7030A0"/>
              </a:solidFill>
            </a:endParaRPr>
          </a:p>
        </p:txBody>
      </p:sp>
    </p:spTree>
    <p:extLst>
      <p:ext uri="{BB962C8B-B14F-4D97-AF65-F5344CB8AC3E}">
        <p14:creationId xmlns:p14="http://schemas.microsoft.com/office/powerpoint/2010/main" val="1564375952"/>
      </p:ext>
    </p:extLst>
  </p:cSld>
  <p:clrMapOvr>
    <a:masterClrMapping/>
  </p:clrMapOvr>
  <p:transition spd="slow">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a:solidFill>
                  <a:srgbClr val="7030A0"/>
                </a:solidFill>
              </a:rPr>
              <a:t>Meromelia</a:t>
            </a:r>
            <a:endParaRPr lang="ar-SA" b="1" dirty="0">
              <a:solidFill>
                <a:srgbClr val="7030A0"/>
              </a:solidFill>
            </a:endParaRPr>
          </a:p>
        </p:txBody>
      </p:sp>
      <p:sp>
        <p:nvSpPr>
          <p:cNvPr id="3" name="Content Placeholder 2"/>
          <p:cNvSpPr>
            <a:spLocks noGrp="1"/>
          </p:cNvSpPr>
          <p:nvPr>
            <p:ph idx="1"/>
          </p:nvPr>
        </p:nvSpPr>
        <p:spPr>
          <a:xfrm>
            <a:off x="251520" y="1562446"/>
            <a:ext cx="8229600" cy="4525963"/>
          </a:xfrm>
        </p:spPr>
        <p:txBody>
          <a:bodyPr/>
          <a:lstStyle/>
          <a:p>
            <a:pPr algn="l" rtl="0"/>
            <a:r>
              <a:rPr lang="en-US" sz="2800" dirty="0">
                <a:latin typeface="Calibri" pitchFamily="34" charset="0"/>
                <a:cs typeface="Calibri" pitchFamily="34" charset="0"/>
              </a:rPr>
              <a:t>Partial absence of a limb or limbs</a:t>
            </a:r>
          </a:p>
          <a:p>
            <a:pPr algn="l" rtl="0"/>
            <a:endParaRPr lang="ar-SA" dirty="0"/>
          </a:p>
        </p:txBody>
      </p:sp>
      <p:pic>
        <p:nvPicPr>
          <p:cNvPr id="2050" name="Picture 2" descr="C:\Users\ashawky\Desktop\Pictur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268760"/>
            <a:ext cx="3251200" cy="511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009520"/>
      </p:ext>
    </p:extLst>
  </p:cSld>
  <p:clrMapOvr>
    <a:masterClrMapping/>
  </p:clrMapOvr>
  <p:transition spd="slow">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8229600" cy="1143000"/>
          </a:xfrm>
        </p:spPr>
        <p:txBody>
          <a:bodyPr rtlCol="1">
            <a:normAutofit/>
          </a:bodyPr>
          <a:lstStyle/>
          <a:p>
            <a:pPr rtl="0" fontAlgn="auto">
              <a:spcAft>
                <a:spcPts val="0"/>
              </a:spcAft>
              <a:defRPr/>
            </a:pPr>
            <a:r>
              <a:rPr lang="en-US" b="1" dirty="0" smtClean="0">
                <a:effectLst>
                  <a:outerShdw blurRad="38100" dist="38100" dir="2700000" algn="tl">
                    <a:srgbClr val="000000">
                      <a:alpha val="43137"/>
                    </a:srgbClr>
                  </a:outerShdw>
                </a:effectLst>
              </a:rPr>
              <a:t>Topics</a:t>
            </a:r>
            <a:endParaRPr lang="ar-S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44675"/>
            <a:ext cx="8229600" cy="4281488"/>
          </a:xfrm>
        </p:spPr>
        <p:txBody>
          <a:bodyPr rtlCol="1">
            <a:normAutofit/>
          </a:bodyPr>
          <a:lstStyle/>
          <a:p>
            <a:pPr marL="514350" indent="-514350" algn="l" rtl="0" fontAlgn="auto">
              <a:spcAft>
                <a:spcPts val="0"/>
              </a:spcAft>
              <a:buFont typeface="+mj-lt"/>
              <a:buAutoNum type="arabicPeriod"/>
              <a:defRPr/>
            </a:pPr>
            <a:r>
              <a:rPr lang="en-US" b="1" dirty="0">
                <a:solidFill>
                  <a:srgbClr val="FF0000"/>
                </a:solidFill>
                <a:effectLst>
                  <a:outerShdw blurRad="38100" dist="38100" dir="2700000" algn="tl">
                    <a:srgbClr val="000000">
                      <a:alpha val="43137"/>
                    </a:srgbClr>
                  </a:outerShdw>
                </a:effectLst>
              </a:rPr>
              <a:t>Developmental disorders of musculoskeletal system</a:t>
            </a:r>
            <a:r>
              <a:rPr lang="en-US" b="1" dirty="0" smtClean="0">
                <a:solidFill>
                  <a:srgbClr val="FF0000"/>
                </a:solidFill>
                <a:effectLst>
                  <a:outerShdw blurRad="38100" dist="38100" dir="2700000" algn="tl">
                    <a:srgbClr val="000000">
                      <a:alpha val="43137"/>
                    </a:srgbClr>
                  </a:outerShdw>
                </a:effectLst>
              </a:rPr>
              <a:t>.</a:t>
            </a:r>
          </a:p>
          <a:p>
            <a:pPr marL="514350" indent="-514350" algn="l" rtl="0" fontAlgn="auto">
              <a:spcAft>
                <a:spcPts val="0"/>
              </a:spcAft>
              <a:buFont typeface="+mj-lt"/>
              <a:buAutoNum type="arabicPeriod"/>
              <a:defRPr/>
            </a:pPr>
            <a:r>
              <a:rPr lang="en-US" b="1" dirty="0">
                <a:solidFill>
                  <a:srgbClr val="FF0000"/>
                </a:solidFill>
                <a:effectLst>
                  <a:outerShdw blurRad="38100" dist="38100" dir="2700000" algn="tl">
                    <a:srgbClr val="000000">
                      <a:alpha val="43137"/>
                    </a:srgbClr>
                  </a:outerShdw>
                </a:effectLst>
              </a:rPr>
              <a:t>Infectious diseases of bone and joints</a:t>
            </a:r>
            <a:r>
              <a:rPr lang="en-US" dirty="0" smtClean="0">
                <a:solidFill>
                  <a:srgbClr val="FF0000"/>
                </a:solidFill>
                <a:effectLst>
                  <a:outerShdw blurRad="38100" dist="38100" dir="2700000" algn="tl">
                    <a:srgbClr val="000000">
                      <a:alpha val="43137"/>
                    </a:srgbClr>
                  </a:outerShdw>
                </a:effectLst>
              </a:rPr>
              <a:t>.</a:t>
            </a:r>
          </a:p>
          <a:p>
            <a:pPr marL="514350" indent="-514350" algn="l" rtl="0" fontAlgn="auto">
              <a:spcAft>
                <a:spcPts val="0"/>
              </a:spcAft>
              <a:buFont typeface="+mj-lt"/>
              <a:buAutoNum type="arabicPeriod"/>
              <a:defRPr/>
            </a:pPr>
            <a:r>
              <a:rPr lang="en-US" b="1" dirty="0">
                <a:solidFill>
                  <a:srgbClr val="FF0000"/>
                </a:solidFill>
                <a:effectLst>
                  <a:outerShdw blurRad="38100" dist="38100" dir="2700000" algn="tl">
                    <a:srgbClr val="000000">
                      <a:alpha val="43137"/>
                    </a:srgbClr>
                  </a:outerShdw>
                </a:effectLst>
              </a:rPr>
              <a:t>Metabolic bone </a:t>
            </a:r>
            <a:r>
              <a:rPr lang="en-US" b="1" dirty="0" smtClean="0">
                <a:solidFill>
                  <a:srgbClr val="FF0000"/>
                </a:solidFill>
                <a:effectLst>
                  <a:outerShdw blurRad="38100" dist="38100" dir="2700000" algn="tl">
                    <a:srgbClr val="000000">
                      <a:alpha val="43137"/>
                    </a:srgbClr>
                  </a:outerShdw>
                </a:effectLst>
              </a:rPr>
              <a:t>diseases.</a:t>
            </a:r>
            <a:r>
              <a:rPr lang="en-US" i="1" dirty="0" smtClean="0">
                <a:solidFill>
                  <a:srgbClr val="FF0000"/>
                </a:solidFill>
                <a:effectLst>
                  <a:outerShdw blurRad="38100" dist="38100" dir="2700000" algn="tl">
                    <a:srgbClr val="000000">
                      <a:alpha val="43137"/>
                    </a:srgbClr>
                  </a:outerShdw>
                </a:effectLst>
              </a:rPr>
              <a:t> </a:t>
            </a:r>
            <a:endParaRPr lang="en-US" dirty="0">
              <a:solidFill>
                <a:srgbClr val="FF0000"/>
              </a:solidFill>
              <a:effectLst>
                <a:outerShdw blurRad="38100" dist="38100" dir="2700000" algn="tl">
                  <a:srgbClr val="000000">
                    <a:alpha val="43137"/>
                  </a:srgbClr>
                </a:outerShdw>
              </a:effectLst>
            </a:endParaRPr>
          </a:p>
          <a:p>
            <a:pPr marL="514350" indent="-514350" algn="l" rtl="0" fontAlgn="auto">
              <a:spcAft>
                <a:spcPts val="0"/>
              </a:spcAft>
              <a:buFont typeface="+mj-lt"/>
              <a:buAutoNum type="arabicPeriod"/>
              <a:defRPr/>
            </a:pPr>
            <a:r>
              <a:rPr lang="en-US" b="1" dirty="0">
                <a:solidFill>
                  <a:srgbClr val="FF0000"/>
                </a:solidFill>
                <a:effectLst>
                  <a:outerShdw blurRad="38100" dist="38100" dir="2700000" algn="tl">
                    <a:srgbClr val="000000">
                      <a:alpha val="43137"/>
                    </a:srgbClr>
                  </a:outerShdw>
                </a:effectLst>
              </a:rPr>
              <a:t>Degenerative bone  diseases. </a:t>
            </a:r>
            <a:endParaRPr lang="ar-SA" b="1" dirty="0" smtClean="0">
              <a:solidFill>
                <a:srgbClr val="FF0000"/>
              </a:solidFill>
              <a:effectLst>
                <a:outerShdw blurRad="38100" dist="38100" dir="2700000" algn="tl">
                  <a:srgbClr val="000000">
                    <a:alpha val="43137"/>
                  </a:srgbClr>
                </a:outerShdw>
              </a:effectLst>
            </a:endParaRPr>
          </a:p>
          <a:p>
            <a:pPr marL="514350" indent="-514350" algn="l" rtl="0" fontAlgn="auto">
              <a:spcAft>
                <a:spcPts val="0"/>
              </a:spcAft>
              <a:buFont typeface="+mj-lt"/>
              <a:buAutoNum type="arabicPeriod"/>
              <a:defRPr/>
            </a:pPr>
            <a:r>
              <a:rPr lang="en-US" b="1" dirty="0">
                <a:solidFill>
                  <a:srgbClr val="FF0000"/>
                </a:solidFill>
                <a:effectLst>
                  <a:outerShdw blurRad="38100" dist="38100" dir="2700000" algn="tl">
                    <a:srgbClr val="000000">
                      <a:alpha val="43137"/>
                    </a:srgbClr>
                  </a:outerShdw>
                </a:effectLst>
              </a:rPr>
              <a:t>Neoplastic bone </a:t>
            </a:r>
            <a:r>
              <a:rPr lang="en-US" b="1" dirty="0" smtClean="0">
                <a:solidFill>
                  <a:srgbClr val="FF0000"/>
                </a:solidFill>
                <a:effectLst>
                  <a:outerShdw blurRad="38100" dist="38100" dir="2700000" algn="tl">
                    <a:srgbClr val="000000">
                      <a:alpha val="43137"/>
                    </a:srgbClr>
                  </a:outerShdw>
                </a:effectLst>
              </a:rPr>
              <a:t>diseases. </a:t>
            </a:r>
            <a:endParaRPr lang="ar-SA" dirty="0">
              <a:solidFill>
                <a:srgbClr val="FF0000"/>
              </a:solidFill>
              <a:effectLst>
                <a:outerShdw blurRad="38100" dist="38100" dir="2700000" algn="tl">
                  <a:srgbClr val="000000">
                    <a:alpha val="43137"/>
                  </a:srgbClr>
                </a:outerShdw>
              </a:effectLst>
            </a:endParaRPr>
          </a:p>
        </p:txBody>
      </p:sp>
    </p:spTree>
  </p:cSld>
  <p:clrMapOvr>
    <a:masterClrMapping/>
  </p:clrMapOvr>
  <p:transition spd="slow">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err="1">
                <a:solidFill>
                  <a:srgbClr val="7030A0"/>
                </a:solidFill>
              </a:rPr>
              <a:t>Phocomelia</a:t>
            </a:r>
            <a:endParaRPr lang="ar-SA" b="1" dirty="0">
              <a:solidFill>
                <a:srgbClr val="7030A0"/>
              </a:solidFill>
            </a:endParaRPr>
          </a:p>
        </p:txBody>
      </p:sp>
      <p:sp>
        <p:nvSpPr>
          <p:cNvPr id="3" name="Content Placeholder 2"/>
          <p:cNvSpPr>
            <a:spLocks noGrp="1"/>
          </p:cNvSpPr>
          <p:nvPr>
            <p:ph idx="1"/>
          </p:nvPr>
        </p:nvSpPr>
        <p:spPr/>
        <p:txBody>
          <a:bodyPr/>
          <a:lstStyle/>
          <a:p>
            <a:pPr algn="l" rtl="0" eaLnBrk="1" hangingPunct="1"/>
            <a:r>
              <a:rPr lang="en-US" dirty="0">
                <a:latin typeface="Calibri" pitchFamily="34" charset="0"/>
                <a:cs typeface="Calibri" pitchFamily="34" charset="0"/>
              </a:rPr>
              <a:t>Extremities resemble those of a seal.</a:t>
            </a:r>
          </a:p>
          <a:p>
            <a:pPr algn="l" rtl="0" eaLnBrk="1" hangingPunct="1"/>
            <a:r>
              <a:rPr lang="en-US" dirty="0">
                <a:latin typeface="Calibri" pitchFamily="34" charset="0"/>
                <a:cs typeface="Calibri" pitchFamily="34" charset="0"/>
              </a:rPr>
              <a:t>Typically, hands and feet are present (may be normal or abnormal), but the intervening arms and legs are absent</a:t>
            </a:r>
          </a:p>
          <a:p>
            <a:pPr algn="l" rtl="0"/>
            <a:endParaRPr lang="ar-SA" dirty="0"/>
          </a:p>
        </p:txBody>
      </p:sp>
      <p:pic>
        <p:nvPicPr>
          <p:cNvPr id="3074" name="Picture 2" descr="C:\Users\ashawky\Desktop\Pictur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789040"/>
            <a:ext cx="3368675" cy="259238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shawky\Desktop\Pictur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789040"/>
            <a:ext cx="289401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791617"/>
      </p:ext>
    </p:extLst>
  </p:cSld>
  <p:clrMapOvr>
    <a:masterClrMapping/>
  </p:clrMapOvr>
  <p:transition spd="slow">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err="1">
                <a:solidFill>
                  <a:srgbClr val="7030A0"/>
                </a:solidFill>
              </a:rPr>
              <a:t>Polydactyly</a:t>
            </a:r>
            <a:endParaRPr lang="ar-SA" b="1" dirty="0">
              <a:solidFill>
                <a:srgbClr val="7030A0"/>
              </a:solidFill>
            </a:endParaRPr>
          </a:p>
        </p:txBody>
      </p:sp>
      <p:sp>
        <p:nvSpPr>
          <p:cNvPr id="3" name="Content Placeholder 2"/>
          <p:cNvSpPr>
            <a:spLocks noGrp="1"/>
          </p:cNvSpPr>
          <p:nvPr>
            <p:ph idx="1"/>
          </p:nvPr>
        </p:nvSpPr>
        <p:spPr/>
        <p:txBody>
          <a:bodyPr/>
          <a:lstStyle/>
          <a:p>
            <a:pPr algn="l" rtl="0" eaLnBrk="1" hangingPunct="1"/>
            <a:r>
              <a:rPr lang="en-US" dirty="0">
                <a:solidFill>
                  <a:srgbClr val="3366FF"/>
                </a:solidFill>
                <a:latin typeface="Calibri" pitchFamily="34" charset="0"/>
                <a:cs typeface="Calibri" pitchFamily="34" charset="0"/>
              </a:rPr>
              <a:t>Poly: many, dactyl: digit (finger/toe)</a:t>
            </a:r>
          </a:p>
          <a:p>
            <a:pPr algn="l" rtl="0" eaLnBrk="1" hangingPunct="1"/>
            <a:r>
              <a:rPr lang="en-US" dirty="0">
                <a:latin typeface="Calibri" pitchFamily="34" charset="0"/>
                <a:cs typeface="Calibri" pitchFamily="34" charset="0"/>
              </a:rPr>
              <a:t>Presence of more than normal number of fingers or toes</a:t>
            </a:r>
          </a:p>
          <a:p>
            <a:pPr algn="l" rtl="0"/>
            <a:endParaRPr lang="ar-SA" dirty="0"/>
          </a:p>
        </p:txBody>
      </p:sp>
      <p:pic>
        <p:nvPicPr>
          <p:cNvPr id="4098" name="Picture 2" descr="C:\Users\ashawky\Desktop\Pictur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56992"/>
            <a:ext cx="3024336" cy="314791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shawky\Desktop\Picture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305595"/>
            <a:ext cx="4248472" cy="325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180597"/>
      </p:ext>
    </p:extLst>
  </p:cSld>
  <p:clrMapOvr>
    <a:masterClrMapping/>
  </p:clrMapOvr>
  <p:transition spd="slow">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9776"/>
            <a:ext cx="8229600" cy="1143000"/>
          </a:xfrm>
        </p:spPr>
        <p:txBody>
          <a:bodyPr/>
          <a:lstStyle/>
          <a:p>
            <a:pPr algn="l" rtl="0"/>
            <a:r>
              <a:rPr lang="en-US" b="1" dirty="0" err="1">
                <a:solidFill>
                  <a:srgbClr val="7030A0"/>
                </a:solidFill>
              </a:rPr>
              <a:t>Syndactyly</a:t>
            </a:r>
            <a:endParaRPr lang="ar-SA" b="1" dirty="0">
              <a:solidFill>
                <a:srgbClr val="7030A0"/>
              </a:solidFill>
            </a:endParaRPr>
          </a:p>
        </p:txBody>
      </p:sp>
      <p:pic>
        <p:nvPicPr>
          <p:cNvPr id="5122" name="Picture 2" descr="C:\Users\ashawky\Desktop\Picture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60032" y="260648"/>
            <a:ext cx="3744416" cy="274020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shawky\Desktop\Pictur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3435350" cy="49434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shawky\Desktop\Picture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140968"/>
            <a:ext cx="3024336" cy="357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89268"/>
      </p:ext>
    </p:extLst>
  </p:cSld>
  <p:clrMapOvr>
    <a:masterClrMapping/>
  </p:clrMapOvr>
  <p:transition spd="slow">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a:solidFill>
                  <a:srgbClr val="7030A0"/>
                </a:solidFill>
                <a:ea typeface="ＭＳ Ｐゴシック" pitchFamily="-106" charset="-128"/>
              </a:rPr>
              <a:t>Absent thumb</a:t>
            </a:r>
            <a:endParaRPr lang="ar-SA" b="1" dirty="0">
              <a:solidFill>
                <a:srgbClr val="7030A0"/>
              </a:solidFill>
            </a:endParaRPr>
          </a:p>
        </p:txBody>
      </p:sp>
      <p:pic>
        <p:nvPicPr>
          <p:cNvPr id="6146" name="Picture 2" descr="C:\Users\ashawky\Desktop\Picture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556792"/>
            <a:ext cx="3838219" cy="459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991965"/>
      </p:ext>
    </p:extLst>
  </p:cSld>
  <p:clrMapOvr>
    <a:masterClrMapping/>
  </p:clrMapOvr>
  <p:transition spd="slow">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104" y="5085184"/>
            <a:ext cx="2962672" cy="1143000"/>
          </a:xfrm>
        </p:spPr>
        <p:txBody>
          <a:bodyPr/>
          <a:lstStyle/>
          <a:p>
            <a:pPr rtl="0"/>
            <a:r>
              <a:rPr lang="en-US" dirty="0" smtClean="0">
                <a:latin typeface="Blackadder ITC" pitchFamily="82" charset="0"/>
              </a:rPr>
              <a:t>Thanks</a:t>
            </a:r>
            <a:endParaRPr lang="ar-SA" dirty="0">
              <a:latin typeface="Blackadder ITC" pitchFamily="82"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5724128" cy="457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935700"/>
      </p:ext>
    </p:extLst>
  </p:cSld>
  <p:clrMapOvr>
    <a:masterClrMapping/>
  </p:clrMapOvr>
  <p:transition spd="slow">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67544" y="692696"/>
            <a:ext cx="8229600" cy="1143000"/>
          </a:xfrm>
        </p:spPr>
        <p:txBody>
          <a:bodyPr/>
          <a:lstStyle/>
          <a:p>
            <a:pPr rtl="0"/>
            <a:r>
              <a:rPr lang="en-US" sz="3600" b="1" dirty="0" smtClean="0">
                <a:solidFill>
                  <a:srgbClr val="FF0000"/>
                </a:solidFill>
                <a:cs typeface="Times New Roman" pitchFamily="18" charset="0"/>
              </a:rPr>
              <a:t>1. Developmental disorders of musculoskeletal system</a:t>
            </a:r>
            <a:endParaRPr lang="ar-SA" sz="3600" dirty="0" smtClean="0">
              <a:solidFill>
                <a:srgbClr val="FF0000"/>
              </a:solidFill>
            </a:endParaRPr>
          </a:p>
        </p:txBody>
      </p:sp>
      <p:sp>
        <p:nvSpPr>
          <p:cNvPr id="3" name="Content Placeholder 2"/>
          <p:cNvSpPr>
            <a:spLocks noGrp="1"/>
          </p:cNvSpPr>
          <p:nvPr>
            <p:ph idx="1"/>
          </p:nvPr>
        </p:nvSpPr>
        <p:spPr>
          <a:xfrm>
            <a:off x="323528" y="2132856"/>
            <a:ext cx="8229600" cy="4525963"/>
          </a:xfrm>
        </p:spPr>
        <p:txBody>
          <a:bodyPr rtlCol="1">
            <a:normAutofit/>
          </a:bodyPr>
          <a:lstStyle/>
          <a:p>
            <a:pPr marL="514350" indent="-514350" algn="l" rtl="0" fontAlgn="auto">
              <a:spcAft>
                <a:spcPts val="0"/>
              </a:spcAft>
              <a:buFont typeface="+mj-lt"/>
              <a:buAutoNum type="alphaUcPeriod"/>
              <a:defRPr/>
            </a:pPr>
            <a:r>
              <a:rPr lang="en-US" sz="2800" b="1" dirty="0">
                <a:solidFill>
                  <a:srgbClr val="7030A0"/>
                </a:solidFill>
                <a:effectLst>
                  <a:outerShdw blurRad="38100" dist="38100" dir="2700000" algn="tl">
                    <a:srgbClr val="000000">
                      <a:alpha val="43137"/>
                    </a:srgbClr>
                  </a:outerShdw>
                </a:effectLst>
              </a:rPr>
              <a:t>Congenital hip dislocation. </a:t>
            </a:r>
          </a:p>
          <a:p>
            <a:pPr marL="514350" indent="-514350" algn="l" rtl="0" fontAlgn="auto">
              <a:spcAft>
                <a:spcPts val="0"/>
              </a:spcAft>
              <a:buFont typeface="+mj-lt"/>
              <a:buAutoNum type="alphaUcPeriod"/>
              <a:defRPr/>
            </a:pPr>
            <a:r>
              <a:rPr lang="en-US" sz="2800" b="1" dirty="0">
                <a:solidFill>
                  <a:srgbClr val="7030A0"/>
                </a:solidFill>
                <a:effectLst>
                  <a:outerShdw blurRad="38100" dist="38100" dir="2700000" algn="tl">
                    <a:srgbClr val="000000">
                      <a:alpha val="43137"/>
                    </a:srgbClr>
                  </a:outerShdw>
                </a:effectLst>
              </a:rPr>
              <a:t>Duchenne muscular dystrophy.</a:t>
            </a:r>
          </a:p>
          <a:p>
            <a:pPr marL="514350" indent="-514350" algn="l" rtl="0" fontAlgn="auto">
              <a:spcAft>
                <a:spcPts val="0"/>
              </a:spcAft>
              <a:buFont typeface="+mj-lt"/>
              <a:buAutoNum type="alphaUcPeriod"/>
              <a:defRPr/>
            </a:pPr>
            <a:r>
              <a:rPr lang="en-US" sz="2800" b="1" dirty="0">
                <a:solidFill>
                  <a:srgbClr val="7030A0"/>
                </a:solidFill>
                <a:effectLst>
                  <a:outerShdw blurRad="38100" dist="38100" dir="2700000" algn="tl">
                    <a:srgbClr val="000000">
                      <a:alpha val="43137"/>
                    </a:srgbClr>
                  </a:outerShdw>
                </a:effectLst>
              </a:rPr>
              <a:t>Osteogenesis </a:t>
            </a:r>
            <a:r>
              <a:rPr lang="en-US" sz="2800" b="1" dirty="0" err="1">
                <a:solidFill>
                  <a:srgbClr val="7030A0"/>
                </a:solidFill>
                <a:effectLst>
                  <a:outerShdw blurRad="38100" dist="38100" dir="2700000" algn="tl">
                    <a:srgbClr val="000000">
                      <a:alpha val="43137"/>
                    </a:srgbClr>
                  </a:outerShdw>
                </a:effectLst>
              </a:rPr>
              <a:t>imperfecta</a:t>
            </a:r>
            <a:r>
              <a:rPr lang="en-US" sz="2800" b="1" dirty="0">
                <a:solidFill>
                  <a:srgbClr val="7030A0"/>
                </a:solidFill>
                <a:effectLst>
                  <a:outerShdw blurRad="38100" dist="38100" dir="2700000" algn="tl">
                    <a:srgbClr val="000000">
                      <a:alpha val="43137"/>
                    </a:srgbClr>
                  </a:outerShdw>
                </a:effectLst>
              </a:rPr>
              <a:t>.</a:t>
            </a:r>
          </a:p>
          <a:p>
            <a:pPr marL="0" indent="0" algn="l" rtl="0" eaLnBrk="1" hangingPunct="1">
              <a:buNone/>
            </a:pPr>
            <a:r>
              <a:rPr lang="en-US" sz="2800" b="1" dirty="0" smtClean="0">
                <a:solidFill>
                  <a:srgbClr val="7030A0"/>
                </a:solidFill>
                <a:effectLst>
                  <a:outerShdw blurRad="38100" dist="38100" dir="2700000" algn="tl">
                    <a:srgbClr val="000000">
                      <a:alpha val="43137"/>
                    </a:srgbClr>
                  </a:outerShdw>
                </a:effectLst>
              </a:rPr>
              <a:t>D. Limb </a:t>
            </a:r>
            <a:r>
              <a:rPr lang="en-US" sz="2800" b="1" dirty="0">
                <a:solidFill>
                  <a:srgbClr val="7030A0"/>
                </a:solidFill>
                <a:effectLst>
                  <a:outerShdw blurRad="38100" dist="38100" dir="2700000" algn="tl">
                    <a:srgbClr val="000000">
                      <a:alpha val="43137"/>
                    </a:srgbClr>
                  </a:outerShdw>
                </a:effectLst>
              </a:rPr>
              <a:t>Anomalies</a:t>
            </a:r>
          </a:p>
          <a:p>
            <a:pPr lvl="1" algn="l" rtl="0" eaLnBrk="1" hangingPunct="1"/>
            <a:r>
              <a:rPr lang="en-US" dirty="0">
                <a:latin typeface="Calibri" pitchFamily="34" charset="0"/>
                <a:cs typeface="Calibri" pitchFamily="34" charset="0"/>
              </a:rPr>
              <a:t>Amelia, </a:t>
            </a:r>
            <a:r>
              <a:rPr lang="en-US" smtClean="0">
                <a:latin typeface="Calibri" pitchFamily="34" charset="0"/>
                <a:cs typeface="Calibri" pitchFamily="34" charset="0"/>
              </a:rPr>
              <a:t>Meromelia</a:t>
            </a:r>
            <a:endParaRPr lang="en-US" dirty="0">
              <a:latin typeface="Calibri" pitchFamily="34" charset="0"/>
              <a:cs typeface="Calibri" pitchFamily="34" charset="0"/>
            </a:endParaRPr>
          </a:p>
          <a:p>
            <a:pPr lvl="1" algn="l" rtl="0" eaLnBrk="1" hangingPunct="1"/>
            <a:r>
              <a:rPr lang="en-US" dirty="0" err="1">
                <a:latin typeface="Calibri" pitchFamily="34" charset="0"/>
                <a:cs typeface="Calibri" pitchFamily="34" charset="0"/>
              </a:rPr>
              <a:t>Polydactyly</a:t>
            </a:r>
            <a:endParaRPr lang="en-US" dirty="0">
              <a:latin typeface="Calibri" pitchFamily="34" charset="0"/>
              <a:cs typeface="Calibri" pitchFamily="34" charset="0"/>
            </a:endParaRPr>
          </a:p>
          <a:p>
            <a:pPr lvl="1" algn="l" rtl="0" eaLnBrk="1" hangingPunct="1"/>
            <a:r>
              <a:rPr lang="en-US" dirty="0" err="1">
                <a:latin typeface="Calibri" pitchFamily="34" charset="0"/>
                <a:cs typeface="Calibri" pitchFamily="34" charset="0"/>
              </a:rPr>
              <a:t>Syndactyly</a:t>
            </a:r>
            <a:endParaRPr lang="en-US" sz="2800" b="1" dirty="0">
              <a:solidFill>
                <a:srgbClr val="7030A0"/>
              </a:solidFill>
              <a:effectLst>
                <a:outerShdw blurRad="38100" dist="38100" dir="2700000" algn="tl">
                  <a:srgbClr val="000000">
                    <a:alpha val="43137"/>
                  </a:srgbClr>
                </a:outerShdw>
              </a:effectLst>
            </a:endParaRPr>
          </a:p>
          <a:p>
            <a:pPr algn="l" rtl="0" fontAlgn="auto">
              <a:spcAft>
                <a:spcPts val="0"/>
              </a:spcAft>
              <a:buFont typeface="Arial" pitchFamily="34" charset="0"/>
              <a:buChar char="•"/>
              <a:defRPr/>
            </a:pPr>
            <a:endParaRPr lang="ar-SA" sz="2800" dirty="0"/>
          </a:p>
        </p:txBody>
      </p:sp>
    </p:spTree>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ILOs</a:t>
            </a:r>
            <a:endParaRPr lang="ar-SA"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4784"/>
            <a:ext cx="8229600" cy="4641379"/>
          </a:xfrm>
        </p:spPr>
        <p:txBody>
          <a:bodyPr/>
          <a:lstStyle/>
          <a:p>
            <a:pPr lvl="0" algn="l" rtl="0"/>
            <a:r>
              <a:rPr lang="en-US" sz="2800" dirty="0"/>
              <a:t>Identifying the definition and etiology of congenital hip dislocation.</a:t>
            </a:r>
          </a:p>
          <a:p>
            <a:pPr lvl="0" algn="l" rtl="0"/>
            <a:r>
              <a:rPr lang="en-US" sz="2800" dirty="0"/>
              <a:t>Identifying pathological features of Duchenne muscular dystrophy.</a:t>
            </a:r>
          </a:p>
          <a:p>
            <a:pPr lvl="0" algn="l" rtl="0"/>
            <a:r>
              <a:rPr lang="en-US" sz="2800" dirty="0"/>
              <a:t>Understanding etiology, Clinical manifestations of </a:t>
            </a:r>
            <a:r>
              <a:rPr lang="en-US" sz="2800" dirty="0" err="1"/>
              <a:t>osteogenesis</a:t>
            </a:r>
            <a:r>
              <a:rPr lang="en-US" sz="2800" dirty="0"/>
              <a:t> </a:t>
            </a:r>
            <a:r>
              <a:rPr lang="en-US" sz="2800" dirty="0" err="1"/>
              <a:t>imperfecta</a:t>
            </a:r>
            <a:r>
              <a:rPr lang="en-US" sz="2800" dirty="0"/>
              <a:t>.</a:t>
            </a:r>
          </a:p>
          <a:p>
            <a:pPr lvl="0" algn="l" rtl="0"/>
            <a:r>
              <a:rPr lang="en-US" sz="2800" dirty="0"/>
              <a:t>Recognizing etiology, epidemiology, pathological features and complications of </a:t>
            </a:r>
            <a:r>
              <a:rPr lang="en-US" sz="2800" dirty="0" err="1"/>
              <a:t>paget's</a:t>
            </a:r>
            <a:r>
              <a:rPr lang="en-US" sz="2800" dirty="0"/>
              <a:t> disease of bone.</a:t>
            </a:r>
          </a:p>
          <a:p>
            <a:pPr algn="l"/>
            <a:endParaRPr lang="ar-SA" dirty="0"/>
          </a:p>
        </p:txBody>
      </p:sp>
    </p:spTree>
    <p:extLst>
      <p:ext uri="{BB962C8B-B14F-4D97-AF65-F5344CB8AC3E}">
        <p14:creationId xmlns:p14="http://schemas.microsoft.com/office/powerpoint/2010/main" val="1189934511"/>
      </p:ext>
    </p:extLst>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8229600" cy="1143000"/>
          </a:xfrm>
        </p:spPr>
        <p:txBody>
          <a:bodyPr/>
          <a:lstStyle/>
          <a:p>
            <a:r>
              <a:rPr lang="en-US" b="1" dirty="0" smtClean="0">
                <a:solidFill>
                  <a:srgbClr val="7030A0"/>
                </a:solidFill>
                <a:effectLst>
                  <a:outerShdw blurRad="38100" dist="38100" dir="2700000" algn="tl">
                    <a:srgbClr val="000000">
                      <a:alpha val="43137"/>
                    </a:srgbClr>
                  </a:outerShdw>
                </a:effectLst>
              </a:rPr>
              <a:t>A. Congenital </a:t>
            </a:r>
            <a:r>
              <a:rPr lang="en-US" b="1" dirty="0">
                <a:solidFill>
                  <a:srgbClr val="7030A0"/>
                </a:solidFill>
                <a:effectLst>
                  <a:outerShdw blurRad="38100" dist="38100" dir="2700000" algn="tl">
                    <a:srgbClr val="000000">
                      <a:alpha val="43137"/>
                    </a:srgbClr>
                  </a:outerShdw>
                </a:effectLst>
              </a:rPr>
              <a:t>hip dislocation </a:t>
            </a:r>
            <a:r>
              <a:rPr lang="en-US" b="1" dirty="0" smtClean="0">
                <a:solidFill>
                  <a:srgbClr val="7030A0"/>
                </a:solidFill>
                <a:effectLst>
                  <a:outerShdw blurRad="38100" dist="38100" dir="2700000" algn="tl">
                    <a:srgbClr val="000000">
                      <a:alpha val="43137"/>
                    </a:srgbClr>
                  </a:outerShdw>
                </a:effectLst>
              </a:rPr>
              <a:t/>
            </a:r>
            <a:br>
              <a:rPr lang="en-US" b="1" dirty="0" smtClean="0">
                <a:solidFill>
                  <a:srgbClr val="7030A0"/>
                </a:solidFill>
                <a:effectLst>
                  <a:outerShdw blurRad="38100" dist="38100" dir="2700000" algn="tl">
                    <a:srgbClr val="000000">
                      <a:alpha val="43137"/>
                    </a:srgbClr>
                  </a:outerShdw>
                </a:effectLst>
              </a:rPr>
            </a:br>
            <a:r>
              <a:rPr lang="en-US" b="1" dirty="0" smtClean="0">
                <a:solidFill>
                  <a:srgbClr val="7030A0"/>
                </a:solidFill>
                <a:effectLst>
                  <a:outerShdw blurRad="38100" dist="38100" dir="2700000" algn="tl">
                    <a:srgbClr val="000000">
                      <a:alpha val="43137"/>
                    </a:srgbClr>
                  </a:outerShdw>
                </a:effectLst>
              </a:rPr>
              <a:t>(developmental hip dysplasia)</a:t>
            </a:r>
            <a:endParaRPr lang="ar-SA" dirty="0"/>
          </a:p>
        </p:txBody>
      </p:sp>
    </p:spTree>
    <p:extLst>
      <p:ext uri="{BB962C8B-B14F-4D97-AF65-F5344CB8AC3E}">
        <p14:creationId xmlns:p14="http://schemas.microsoft.com/office/powerpoint/2010/main" val="2436820608"/>
      </p:ext>
    </p:extLst>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anatomy of the hip joint</a:t>
            </a:r>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96752"/>
            <a:ext cx="5057725" cy="50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193767"/>
      </p:ext>
    </p:extLst>
  </p:cSld>
  <p:clrMapOvr>
    <a:masterClrMapping/>
  </p:clrMapOvr>
  <p:transition spd="slow">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424936" cy="5256584"/>
          </a:xfrm>
        </p:spPr>
        <p:txBody>
          <a:bodyPr rtlCol="1">
            <a:normAutofit fontScale="92500" lnSpcReduction="10000"/>
          </a:bodyPr>
          <a:lstStyle/>
          <a:p>
            <a:pPr algn="l" rtl="0" fontAlgn="auto">
              <a:spcAft>
                <a:spcPts val="0"/>
              </a:spcAft>
              <a:buFont typeface="Arial" pitchFamily="34" charset="0"/>
              <a:buChar char="•"/>
              <a:defRPr/>
            </a:pPr>
            <a:r>
              <a:rPr lang="en-US" dirty="0" smtClean="0"/>
              <a:t>A</a:t>
            </a:r>
            <a:r>
              <a:rPr lang="en-US" b="1" dirty="0" smtClean="0"/>
              <a:t> </a:t>
            </a:r>
            <a:r>
              <a:rPr lang="en-US" dirty="0" smtClean="0"/>
              <a:t>disorder of unknown cause in which the head of the femur is displaced from its socket in the acetabulum. </a:t>
            </a:r>
          </a:p>
          <a:p>
            <a:pPr algn="l" rtl="0" fontAlgn="auto">
              <a:spcAft>
                <a:spcPts val="0"/>
              </a:spcAft>
              <a:buFont typeface="Arial" pitchFamily="34" charset="0"/>
              <a:buChar char="•"/>
              <a:defRPr/>
            </a:pPr>
            <a:r>
              <a:rPr lang="en-US" dirty="0" smtClean="0"/>
              <a:t>It is generally recognized at birth. </a:t>
            </a:r>
          </a:p>
          <a:p>
            <a:pPr algn="l" rtl="0" fontAlgn="auto">
              <a:spcAft>
                <a:spcPts val="0"/>
              </a:spcAft>
              <a:buFont typeface="Arial" pitchFamily="34" charset="0"/>
              <a:buChar char="•"/>
              <a:defRPr/>
            </a:pPr>
            <a:r>
              <a:rPr lang="en-US" dirty="0" smtClean="0"/>
              <a:t>The disorder is familial, more common in females than in males. </a:t>
            </a:r>
          </a:p>
          <a:p>
            <a:pPr algn="l" rtl="0" fontAlgn="auto">
              <a:spcAft>
                <a:spcPts val="0"/>
              </a:spcAft>
              <a:buFont typeface="Arial" pitchFamily="34" charset="0"/>
              <a:buChar char="•"/>
              <a:defRPr/>
            </a:pPr>
            <a:r>
              <a:rPr lang="en-US" dirty="0" smtClean="0"/>
              <a:t>If untreated, a false socket develops, and the individual later walks with a severe limp. </a:t>
            </a:r>
          </a:p>
          <a:p>
            <a:pPr marL="0" indent="0" algn="l" rtl="0" fontAlgn="auto">
              <a:spcAft>
                <a:spcPts val="0"/>
              </a:spcAft>
              <a:buNone/>
              <a:defRPr/>
            </a:pPr>
            <a:r>
              <a:rPr lang="en-US" b="1" i="1" u="sng" dirty="0" smtClean="0">
                <a:solidFill>
                  <a:srgbClr val="C00000"/>
                </a:solidFill>
              </a:rPr>
              <a:t>* Treatment:</a:t>
            </a:r>
            <a:r>
              <a:rPr lang="en-US" dirty="0" smtClean="0">
                <a:solidFill>
                  <a:srgbClr val="C00000"/>
                </a:solidFill>
              </a:rPr>
              <a:t> </a:t>
            </a:r>
            <a:r>
              <a:rPr lang="en-US" dirty="0" smtClean="0"/>
              <a:t>consists in reduction of the dislocation and the use of splints to keep the femur in the socket until the joint ligaments adapt to the new position.</a:t>
            </a:r>
          </a:p>
          <a:p>
            <a:pPr algn="l" rtl="0" fontAlgn="auto">
              <a:spcAft>
                <a:spcPts val="0"/>
              </a:spcAft>
              <a:buFont typeface="Arial" pitchFamily="34" charset="0"/>
              <a:buChar char="•"/>
              <a:defRPr/>
            </a:pPr>
            <a:endParaRPr lang="ar-SA" dirty="0"/>
          </a:p>
        </p:txBody>
      </p:sp>
    </p:spTree>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endParaRPr lang="ar-EG" smtClean="0"/>
          </a:p>
        </p:txBody>
      </p:sp>
      <p:sp>
        <p:nvSpPr>
          <p:cNvPr id="17410" name="Content Placeholder 2"/>
          <p:cNvSpPr>
            <a:spLocks noGrp="1"/>
          </p:cNvSpPr>
          <p:nvPr>
            <p:ph idx="1"/>
          </p:nvPr>
        </p:nvSpPr>
        <p:spPr/>
        <p:txBody>
          <a:bodyPr/>
          <a:lstStyle/>
          <a:p>
            <a:endParaRPr lang="ar-EG" smtClean="0"/>
          </a:p>
        </p:txBody>
      </p:sp>
      <p:pic>
        <p:nvPicPr>
          <p:cNvPr id="17411" name="Picture 2"/>
          <p:cNvPicPr>
            <a:picLocks noChangeAspect="1" noChangeArrowheads="1"/>
          </p:cNvPicPr>
          <p:nvPr/>
        </p:nvPicPr>
        <p:blipFill>
          <a:blip r:embed="rId3"/>
          <a:srcRect/>
          <a:stretch>
            <a:fillRect/>
          </a:stretch>
        </p:blipFill>
        <p:spPr bwMode="auto">
          <a:xfrm>
            <a:off x="395288" y="333375"/>
            <a:ext cx="8118475" cy="6032500"/>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2564904"/>
            <a:ext cx="8229600" cy="1143000"/>
          </a:xfrm>
        </p:spPr>
        <p:txBody>
          <a:bodyPr rtlCol="1">
            <a:normAutofit/>
          </a:bodyPr>
          <a:lstStyle/>
          <a:p>
            <a:pPr rtl="0" fontAlgn="auto">
              <a:spcAft>
                <a:spcPts val="0"/>
              </a:spcAft>
              <a:defRPr/>
            </a:pPr>
            <a:r>
              <a:rPr lang="en-US" b="1" dirty="0" smtClean="0">
                <a:solidFill>
                  <a:srgbClr val="7030A0"/>
                </a:solidFill>
                <a:effectLst>
                  <a:outerShdw blurRad="38100" dist="38100" dir="2700000" algn="tl">
                    <a:srgbClr val="000000">
                      <a:alpha val="43137"/>
                    </a:srgbClr>
                  </a:outerShdw>
                </a:effectLst>
              </a:rPr>
              <a:t>B. Duchenne muscular dystrophy</a:t>
            </a:r>
            <a:endParaRPr lang="ar-SA"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1388656"/>
      </p:ext>
    </p:extLst>
  </p:cSld>
  <p:clrMapOvr>
    <a:masterClrMapping/>
  </p:clrMapOvr>
  <p:transition spd="slow">
    <p:cover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TotalTime>
  <Words>634</Words>
  <Application>Microsoft Office PowerPoint</Application>
  <PresentationFormat>On-screen Show (4:3)</PresentationFormat>
  <Paragraphs>62</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Diseases of musculoskeletal system</vt:lpstr>
      <vt:lpstr>Topics</vt:lpstr>
      <vt:lpstr>1. Developmental disorders of musculoskeletal system</vt:lpstr>
      <vt:lpstr>ILOs</vt:lpstr>
      <vt:lpstr>A. Congenital hip dislocation  (developmental hip dysplasia)</vt:lpstr>
      <vt:lpstr>Normal anatomy of the hip joint</vt:lpstr>
      <vt:lpstr>PowerPoint Presentation</vt:lpstr>
      <vt:lpstr>PowerPoint Presentation</vt:lpstr>
      <vt:lpstr>B. Duchenne muscular dystrophy</vt:lpstr>
      <vt:lpstr>PowerPoint Presentation</vt:lpstr>
      <vt:lpstr>* Histopathology: There is degeneration of muscle fibers along with some regeneration and scattered chronic inflammatory cells, fibrosis, and hypertrophy of remaining muscle fibers.</vt:lpstr>
      <vt:lpstr>Replacement of the damaged muscle fibers by fat</vt:lpstr>
      <vt:lpstr>PowerPoint Presentation</vt:lpstr>
      <vt:lpstr>C. Osteogenesis imperfecta</vt:lpstr>
      <vt:lpstr>PowerPoint Presentation</vt:lpstr>
      <vt:lpstr>PowerPoint Presentation</vt:lpstr>
      <vt:lpstr>D. Limb anomalies</vt:lpstr>
      <vt:lpstr>Amelia: </vt:lpstr>
      <vt:lpstr>Meromelia</vt:lpstr>
      <vt:lpstr>Phocomelia</vt:lpstr>
      <vt:lpstr>Polydactyly</vt:lpstr>
      <vt:lpstr>Syndactyly</vt:lpstr>
      <vt:lpstr>Absent thumb</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Diseases of musculoskeletal system</dc:title>
  <dc:creator>Abdulaty Shawky</dc:creator>
  <cp:lastModifiedBy>Jihan Abdelmenam</cp:lastModifiedBy>
  <cp:revision>298</cp:revision>
  <dcterms:created xsi:type="dcterms:W3CDTF">2012-10-14T06:08:41Z</dcterms:created>
  <dcterms:modified xsi:type="dcterms:W3CDTF">2013-04-01T09:22:29Z</dcterms:modified>
</cp:coreProperties>
</file>