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60" r:id="rId5"/>
    <p:sldId id="261" r:id="rId6"/>
    <p:sldId id="262" r:id="rId7"/>
    <p:sldId id="263" r:id="rId8"/>
    <p:sldId id="258" r:id="rId9"/>
    <p:sldId id="264" r:id="rId10"/>
    <p:sldId id="265" r:id="rId11"/>
    <p:sldId id="266" r:id="rId12"/>
    <p:sldId id="267" r:id="rId13"/>
    <p:sldId id="268" r:id="rId14"/>
    <p:sldId id="269" r:id="rId15"/>
    <p:sldId id="272" r:id="rId16"/>
    <p:sldId id="270" r:id="rId17"/>
    <p:sldId id="271"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17A26C-0E29-41A2-A1DC-2A823B886042}" type="datetimeFigureOut">
              <a:rPr lang="en-US" smtClean="0"/>
              <a:pPr/>
              <a:t>5/13/2014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3D579-9325-4581-B138-B91385A782B3}" type="slidenum">
              <a:rPr lang="en-US" smtClean="0"/>
              <a:pPr/>
              <a:t>‹#›</a:t>
            </a:fld>
            <a:endParaRPr lang="en-US"/>
          </a:p>
        </p:txBody>
      </p:sp>
    </p:spTree>
    <p:extLst>
      <p:ext uri="{BB962C8B-B14F-4D97-AF65-F5344CB8AC3E}">
        <p14:creationId xmlns="" xmlns:p14="http://schemas.microsoft.com/office/powerpoint/2010/main" val="2782653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17A26C-0E29-41A2-A1DC-2A823B886042}" type="datetimeFigureOut">
              <a:rPr lang="en-US" smtClean="0"/>
              <a:pPr/>
              <a:t>5/13/2014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3D579-9325-4581-B138-B91385A782B3}" type="slidenum">
              <a:rPr lang="en-US" smtClean="0"/>
              <a:pPr/>
              <a:t>‹#›</a:t>
            </a:fld>
            <a:endParaRPr lang="en-US"/>
          </a:p>
        </p:txBody>
      </p:sp>
    </p:spTree>
    <p:extLst>
      <p:ext uri="{BB962C8B-B14F-4D97-AF65-F5344CB8AC3E}">
        <p14:creationId xmlns="" xmlns:p14="http://schemas.microsoft.com/office/powerpoint/2010/main" val="1771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17A26C-0E29-41A2-A1DC-2A823B886042}" type="datetimeFigureOut">
              <a:rPr lang="en-US" smtClean="0"/>
              <a:pPr/>
              <a:t>5/13/2014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3D579-9325-4581-B138-B91385A782B3}" type="slidenum">
              <a:rPr lang="en-US" smtClean="0"/>
              <a:pPr/>
              <a:t>‹#›</a:t>
            </a:fld>
            <a:endParaRPr lang="en-US"/>
          </a:p>
        </p:txBody>
      </p:sp>
    </p:spTree>
    <p:extLst>
      <p:ext uri="{BB962C8B-B14F-4D97-AF65-F5344CB8AC3E}">
        <p14:creationId xmlns="" xmlns:p14="http://schemas.microsoft.com/office/powerpoint/2010/main" val="3737863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17A26C-0E29-41A2-A1DC-2A823B886042}" type="datetimeFigureOut">
              <a:rPr lang="en-US" smtClean="0"/>
              <a:pPr/>
              <a:t>5/13/2014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3D579-9325-4581-B138-B91385A782B3}" type="slidenum">
              <a:rPr lang="en-US" smtClean="0"/>
              <a:pPr/>
              <a:t>‹#›</a:t>
            </a:fld>
            <a:endParaRPr lang="en-US"/>
          </a:p>
        </p:txBody>
      </p:sp>
    </p:spTree>
    <p:extLst>
      <p:ext uri="{BB962C8B-B14F-4D97-AF65-F5344CB8AC3E}">
        <p14:creationId xmlns="" xmlns:p14="http://schemas.microsoft.com/office/powerpoint/2010/main" val="2940351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17A26C-0E29-41A2-A1DC-2A823B886042}" type="datetimeFigureOut">
              <a:rPr lang="en-US" smtClean="0"/>
              <a:pPr/>
              <a:t>5/13/2014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3D579-9325-4581-B138-B91385A782B3}" type="slidenum">
              <a:rPr lang="en-US" smtClean="0"/>
              <a:pPr/>
              <a:t>‹#›</a:t>
            </a:fld>
            <a:endParaRPr lang="en-US"/>
          </a:p>
        </p:txBody>
      </p:sp>
    </p:spTree>
    <p:extLst>
      <p:ext uri="{BB962C8B-B14F-4D97-AF65-F5344CB8AC3E}">
        <p14:creationId xmlns="" xmlns:p14="http://schemas.microsoft.com/office/powerpoint/2010/main" val="2804011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17A26C-0E29-41A2-A1DC-2A823B886042}" type="datetimeFigureOut">
              <a:rPr lang="en-US" smtClean="0"/>
              <a:pPr/>
              <a:t>5/13/2014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3D579-9325-4581-B138-B91385A782B3}" type="slidenum">
              <a:rPr lang="en-US" smtClean="0"/>
              <a:pPr/>
              <a:t>‹#›</a:t>
            </a:fld>
            <a:endParaRPr lang="en-US"/>
          </a:p>
        </p:txBody>
      </p:sp>
    </p:spTree>
    <p:extLst>
      <p:ext uri="{BB962C8B-B14F-4D97-AF65-F5344CB8AC3E}">
        <p14:creationId xmlns="" xmlns:p14="http://schemas.microsoft.com/office/powerpoint/2010/main" val="3137561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17A26C-0E29-41A2-A1DC-2A823B886042}" type="datetimeFigureOut">
              <a:rPr lang="en-US" smtClean="0"/>
              <a:pPr/>
              <a:t>5/13/2014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F3D579-9325-4581-B138-B91385A782B3}" type="slidenum">
              <a:rPr lang="en-US" smtClean="0"/>
              <a:pPr/>
              <a:t>‹#›</a:t>
            </a:fld>
            <a:endParaRPr lang="en-US"/>
          </a:p>
        </p:txBody>
      </p:sp>
    </p:spTree>
    <p:extLst>
      <p:ext uri="{BB962C8B-B14F-4D97-AF65-F5344CB8AC3E}">
        <p14:creationId xmlns="" xmlns:p14="http://schemas.microsoft.com/office/powerpoint/2010/main" val="1977739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17A26C-0E29-41A2-A1DC-2A823B886042}" type="datetimeFigureOut">
              <a:rPr lang="en-US" smtClean="0"/>
              <a:pPr/>
              <a:t>5/13/2014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F3D579-9325-4581-B138-B91385A782B3}" type="slidenum">
              <a:rPr lang="en-US" smtClean="0"/>
              <a:pPr/>
              <a:t>‹#›</a:t>
            </a:fld>
            <a:endParaRPr lang="en-US"/>
          </a:p>
        </p:txBody>
      </p:sp>
    </p:spTree>
    <p:extLst>
      <p:ext uri="{BB962C8B-B14F-4D97-AF65-F5344CB8AC3E}">
        <p14:creationId xmlns="" xmlns:p14="http://schemas.microsoft.com/office/powerpoint/2010/main" val="3185844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17A26C-0E29-41A2-A1DC-2A823B886042}" type="datetimeFigureOut">
              <a:rPr lang="en-US" smtClean="0"/>
              <a:pPr/>
              <a:t>5/13/2014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F3D579-9325-4581-B138-B91385A782B3}" type="slidenum">
              <a:rPr lang="en-US" smtClean="0"/>
              <a:pPr/>
              <a:t>‹#›</a:t>
            </a:fld>
            <a:endParaRPr lang="en-US"/>
          </a:p>
        </p:txBody>
      </p:sp>
    </p:spTree>
    <p:extLst>
      <p:ext uri="{BB962C8B-B14F-4D97-AF65-F5344CB8AC3E}">
        <p14:creationId xmlns="" xmlns:p14="http://schemas.microsoft.com/office/powerpoint/2010/main" val="21677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17A26C-0E29-41A2-A1DC-2A823B886042}" type="datetimeFigureOut">
              <a:rPr lang="en-US" smtClean="0"/>
              <a:pPr/>
              <a:t>5/13/2014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3D579-9325-4581-B138-B91385A782B3}" type="slidenum">
              <a:rPr lang="en-US" smtClean="0"/>
              <a:pPr/>
              <a:t>‹#›</a:t>
            </a:fld>
            <a:endParaRPr lang="en-US"/>
          </a:p>
        </p:txBody>
      </p:sp>
    </p:spTree>
    <p:extLst>
      <p:ext uri="{BB962C8B-B14F-4D97-AF65-F5344CB8AC3E}">
        <p14:creationId xmlns="" xmlns:p14="http://schemas.microsoft.com/office/powerpoint/2010/main" val="401189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17A26C-0E29-41A2-A1DC-2A823B886042}" type="datetimeFigureOut">
              <a:rPr lang="en-US" smtClean="0"/>
              <a:pPr/>
              <a:t>5/13/2014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3D579-9325-4581-B138-B91385A782B3}" type="slidenum">
              <a:rPr lang="en-US" smtClean="0"/>
              <a:pPr/>
              <a:t>‹#›</a:t>
            </a:fld>
            <a:endParaRPr lang="en-US"/>
          </a:p>
        </p:txBody>
      </p:sp>
    </p:spTree>
    <p:extLst>
      <p:ext uri="{BB962C8B-B14F-4D97-AF65-F5344CB8AC3E}">
        <p14:creationId xmlns="" xmlns:p14="http://schemas.microsoft.com/office/powerpoint/2010/main" val="1665149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17A26C-0E29-41A2-A1DC-2A823B886042}" type="datetimeFigureOut">
              <a:rPr lang="en-US" smtClean="0"/>
              <a:pPr/>
              <a:t>5/13/2014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F3D579-9325-4581-B138-B91385A782B3}" type="slidenum">
              <a:rPr lang="en-US" smtClean="0"/>
              <a:pPr/>
              <a:t>‹#›</a:t>
            </a:fld>
            <a:endParaRPr lang="en-US"/>
          </a:p>
        </p:txBody>
      </p:sp>
    </p:spTree>
    <p:extLst>
      <p:ext uri="{BB962C8B-B14F-4D97-AF65-F5344CB8AC3E}">
        <p14:creationId xmlns="" xmlns:p14="http://schemas.microsoft.com/office/powerpoint/2010/main" val="3824517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Laxative and anti-diarrheal</a:t>
            </a:r>
          </a:p>
        </p:txBody>
      </p:sp>
      <p:sp>
        <p:nvSpPr>
          <p:cNvPr id="3" name="Subtitle 2"/>
          <p:cNvSpPr>
            <a:spLocks noGrp="1"/>
          </p:cNvSpPr>
          <p:nvPr>
            <p:ph type="subTitle" idx="1"/>
          </p:nvPr>
        </p:nvSpPr>
        <p:spPr/>
        <p:txBody>
          <a:bodyPr/>
          <a:lstStyle/>
          <a:p>
            <a:r>
              <a:rPr lang="en-US" dirty="0" smtClean="0"/>
              <a:t>Dr. Syed Md. </a:t>
            </a:r>
            <a:r>
              <a:rPr lang="en-US" dirty="0" err="1" smtClean="0"/>
              <a:t>Basheeruddin</a:t>
            </a:r>
            <a:r>
              <a:rPr lang="en-US" dirty="0" smtClean="0"/>
              <a:t> </a:t>
            </a:r>
            <a:r>
              <a:rPr lang="en-US" dirty="0" err="1" smtClean="0"/>
              <a:t>Asdaq</a:t>
            </a:r>
            <a:endParaRPr lang="en-US" dirty="0"/>
          </a:p>
        </p:txBody>
      </p:sp>
    </p:spTree>
    <p:extLst>
      <p:ext uri="{BB962C8B-B14F-4D97-AF65-F5344CB8AC3E}">
        <p14:creationId xmlns="" xmlns:p14="http://schemas.microsoft.com/office/powerpoint/2010/main" val="354795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pPr marL="0" indent="0" algn="just">
              <a:buNone/>
            </a:pPr>
            <a:r>
              <a:rPr lang="en-US" b="1" dirty="0" smtClean="0"/>
              <a:t>Contraindications</a:t>
            </a:r>
            <a:r>
              <a:rPr lang="en-US" dirty="0" smtClean="0"/>
              <a:t>: include intestinal stenosis or ulceration (fecal impaction and obstruction may occur) and conditions involving systemic retention of sodium (both </a:t>
            </a:r>
            <a:r>
              <a:rPr lang="en-US" dirty="0" err="1" smtClean="0"/>
              <a:t>psyllium</a:t>
            </a:r>
            <a:r>
              <a:rPr lang="en-US" dirty="0" smtClean="0"/>
              <a:t> and methylcellulose may contain significant amount of sodium).</a:t>
            </a:r>
          </a:p>
          <a:p>
            <a:pPr marL="0" indent="0" algn="just">
              <a:buNone/>
            </a:pPr>
            <a:endParaRPr lang="en-US" dirty="0" smtClean="0"/>
          </a:p>
          <a:p>
            <a:pPr marL="0" indent="0" algn="just">
              <a:buNone/>
            </a:pPr>
            <a:r>
              <a:rPr lang="en-US" b="1" dirty="0" smtClean="0"/>
              <a:t>Clinical uses</a:t>
            </a:r>
            <a:r>
              <a:rPr lang="en-US" dirty="0" smtClean="0"/>
              <a:t>: mainly to treat constipation, but sometimes useful to treat mild chronic diarrhea in patient with irritable bowel syndrome.</a:t>
            </a:r>
          </a:p>
          <a:p>
            <a:endParaRPr lang="en-US" dirty="0"/>
          </a:p>
        </p:txBody>
      </p:sp>
    </p:spTree>
    <p:extLst>
      <p:ext uri="{BB962C8B-B14F-4D97-AF65-F5344CB8AC3E}">
        <p14:creationId xmlns="" xmlns:p14="http://schemas.microsoft.com/office/powerpoint/2010/main" val="2756718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Osmotic laxatives (saline laxatives)</a:t>
            </a:r>
            <a:endParaRPr lang="en-US" dirty="0"/>
          </a:p>
        </p:txBody>
      </p:sp>
      <p:sp>
        <p:nvSpPr>
          <p:cNvPr id="3" name="Content Placeholder 2"/>
          <p:cNvSpPr>
            <a:spLocks noGrp="1"/>
          </p:cNvSpPr>
          <p:nvPr>
            <p:ph idx="1"/>
          </p:nvPr>
        </p:nvSpPr>
        <p:spPr>
          <a:xfrm>
            <a:off x="107504" y="1600200"/>
            <a:ext cx="8928992" cy="5069160"/>
          </a:xfrm>
        </p:spPr>
        <p:txBody>
          <a:bodyPr>
            <a:normAutofit fontScale="85000" lnSpcReduction="10000"/>
          </a:bodyPr>
          <a:lstStyle/>
          <a:p>
            <a:pPr marL="0" indent="0" algn="just"/>
            <a:r>
              <a:rPr lang="en-US" dirty="0" smtClean="0"/>
              <a:t>Salts - Magnesium salts (citrate, hydroxide) and phosphate salts are poorly absorbed (up to 20%) and hold water in the intestine by osmotic forces. The intestine is distended and peristaltic activity is stimulated. </a:t>
            </a:r>
          </a:p>
          <a:p>
            <a:pPr marL="0" indent="0" algn="just"/>
            <a:r>
              <a:rPr lang="en-US" dirty="0" smtClean="0"/>
              <a:t>Defecation occurs about one hour after administration.</a:t>
            </a:r>
          </a:p>
          <a:p>
            <a:pPr marL="0" indent="0" algn="just"/>
            <a:r>
              <a:rPr lang="en-US" dirty="0" smtClean="0"/>
              <a:t>They </a:t>
            </a:r>
            <a:r>
              <a:rPr lang="en-US" dirty="0" smtClean="0"/>
              <a:t>act mainly in the small intestine. The intensity of the effect is dose-dependent (“laxative” doses produce evacuation after 6-8 hours, “cathartic” doses (large doses) may produce </a:t>
            </a:r>
            <a:r>
              <a:rPr lang="en-US" dirty="0" smtClean="0"/>
              <a:t>a thorough </a:t>
            </a:r>
            <a:r>
              <a:rPr lang="en-US" dirty="0" smtClean="0"/>
              <a:t>fluid evacuation after 1-3 hours).</a:t>
            </a:r>
          </a:p>
          <a:p>
            <a:pPr marL="0" indent="0" algn="just"/>
            <a:r>
              <a:rPr lang="en-US" dirty="0" smtClean="0"/>
              <a:t>The </a:t>
            </a:r>
            <a:r>
              <a:rPr lang="en-US" dirty="0" smtClean="0"/>
              <a:t>main contraindication is renal insufficiency (magnesium toxicity or </a:t>
            </a:r>
            <a:r>
              <a:rPr lang="en-US" dirty="0" err="1" smtClean="0"/>
              <a:t>hyperphosphatemia</a:t>
            </a:r>
            <a:r>
              <a:rPr lang="en-US" dirty="0" smtClean="0"/>
              <a:t> may occur).</a:t>
            </a:r>
            <a:endParaRPr lang="en-US" dirty="0"/>
          </a:p>
        </p:txBody>
      </p:sp>
    </p:spTree>
    <p:extLst>
      <p:ext uri="{BB962C8B-B14F-4D97-AF65-F5344CB8AC3E}">
        <p14:creationId xmlns="" xmlns:p14="http://schemas.microsoft.com/office/powerpoint/2010/main" val="4029214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260648"/>
            <a:ext cx="8928992" cy="5865515"/>
          </a:xfrm>
        </p:spPr>
        <p:txBody>
          <a:bodyPr/>
          <a:lstStyle/>
          <a:p>
            <a:r>
              <a:rPr lang="en-US" b="1" dirty="0"/>
              <a:t>Carbohydrates </a:t>
            </a:r>
            <a:r>
              <a:rPr lang="en-US" dirty="0"/>
              <a:t>- </a:t>
            </a:r>
            <a:r>
              <a:rPr lang="en-US" b="1" dirty="0"/>
              <a:t>Sorbitol and Lactulose, glycerin suppositories </a:t>
            </a:r>
            <a:r>
              <a:rPr lang="en-US" dirty="0"/>
              <a:t>are non-absorbable </a:t>
            </a:r>
            <a:r>
              <a:rPr lang="en-US" dirty="0" smtClean="0"/>
              <a:t>sugars hydrolyzed </a:t>
            </a:r>
            <a:r>
              <a:rPr lang="en-US" dirty="0"/>
              <a:t>in the </a:t>
            </a:r>
            <a:r>
              <a:rPr lang="en-US" b="1" dirty="0"/>
              <a:t>colon </a:t>
            </a:r>
            <a:r>
              <a:rPr lang="en-US" dirty="0"/>
              <a:t>to organic acids, which function as osmotic laxatives.</a:t>
            </a:r>
          </a:p>
          <a:p>
            <a:r>
              <a:rPr lang="en-US" dirty="0"/>
              <a:t>They act mainly in the </a:t>
            </a:r>
            <a:r>
              <a:rPr lang="en-US" b="1" dirty="0"/>
              <a:t>colon </a:t>
            </a:r>
            <a:r>
              <a:rPr lang="en-US" dirty="0"/>
              <a:t>and take 1-2 days to work. Laxative effect is mild.</a:t>
            </a:r>
          </a:p>
          <a:p>
            <a:endParaRPr lang="en-US" dirty="0"/>
          </a:p>
        </p:txBody>
      </p:sp>
    </p:spTree>
    <p:extLst>
      <p:ext uri="{BB962C8B-B14F-4D97-AF65-F5344CB8AC3E}">
        <p14:creationId xmlns="" xmlns:p14="http://schemas.microsoft.com/office/powerpoint/2010/main" val="3135874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Stimulant laxatives</a:t>
            </a:r>
            <a:endParaRPr lang="en-US" dirty="0"/>
          </a:p>
        </p:txBody>
      </p:sp>
      <p:sp>
        <p:nvSpPr>
          <p:cNvPr id="3" name="Content Placeholder 2"/>
          <p:cNvSpPr>
            <a:spLocks noGrp="1"/>
          </p:cNvSpPr>
          <p:nvPr>
            <p:ph idx="1"/>
          </p:nvPr>
        </p:nvSpPr>
        <p:spPr>
          <a:xfrm>
            <a:off x="76200" y="1600200"/>
            <a:ext cx="9067800" cy="4525963"/>
          </a:xfrm>
        </p:spPr>
        <p:txBody>
          <a:bodyPr>
            <a:normAutofit/>
          </a:bodyPr>
          <a:lstStyle/>
          <a:p>
            <a:r>
              <a:rPr lang="en-US" sz="2800" dirty="0" smtClean="0"/>
              <a:t>Cascara and </a:t>
            </a:r>
            <a:r>
              <a:rPr lang="en-US" sz="2800" dirty="0" err="1" smtClean="0"/>
              <a:t>senna</a:t>
            </a:r>
            <a:r>
              <a:rPr lang="en-US" sz="2800" dirty="0" smtClean="0"/>
              <a:t> are plant extracts that contain </a:t>
            </a:r>
            <a:r>
              <a:rPr lang="en-US" sz="2800" dirty="0" err="1" smtClean="0"/>
              <a:t>anthraquinone</a:t>
            </a:r>
            <a:r>
              <a:rPr lang="en-US" sz="2800" dirty="0" smtClean="0"/>
              <a:t> derivatives combined with a sugar to form a glycoside. They are not absorbed, and they are hydrolyzed in the colon by bacteria.</a:t>
            </a:r>
          </a:p>
          <a:p>
            <a:pPr marL="0" indent="0">
              <a:buNone/>
            </a:pPr>
            <a:endParaRPr lang="en-US" sz="2800" dirty="0" smtClean="0"/>
          </a:p>
          <a:p>
            <a:r>
              <a:rPr lang="en-US" sz="2800" dirty="0" err="1" smtClean="0"/>
              <a:t>Anthraquinones</a:t>
            </a:r>
            <a:r>
              <a:rPr lang="en-US" sz="2800" dirty="0" smtClean="0"/>
              <a:t> </a:t>
            </a:r>
            <a:r>
              <a:rPr lang="en-US" sz="2800" dirty="0" smtClean="0"/>
              <a:t>inhibit water and electrolytes absorption and stimulate colonic motility.</a:t>
            </a:r>
          </a:p>
          <a:p>
            <a:r>
              <a:rPr lang="en-US" sz="2800" dirty="0" smtClean="0"/>
              <a:t>Because </a:t>
            </a:r>
            <a:r>
              <a:rPr lang="en-US" sz="2800" dirty="0" smtClean="0"/>
              <a:t>they must reach the colon, laxative effect occurs 6-12 hours after the ingestion.</a:t>
            </a:r>
            <a:endParaRPr lang="en-US" sz="2800" dirty="0"/>
          </a:p>
        </p:txBody>
      </p:sp>
    </p:spTree>
    <p:extLst>
      <p:ext uri="{BB962C8B-B14F-4D97-AF65-F5344CB8AC3E}">
        <p14:creationId xmlns="" xmlns:p14="http://schemas.microsoft.com/office/powerpoint/2010/main" val="2207944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4752" y="1124744"/>
            <a:ext cx="8604448" cy="3888432"/>
          </a:xfrm>
        </p:spPr>
        <p:txBody>
          <a:bodyPr>
            <a:normAutofit/>
          </a:bodyPr>
          <a:lstStyle/>
          <a:p>
            <a:r>
              <a:rPr lang="en-US" b="1" dirty="0" err="1" smtClean="0"/>
              <a:t>Bisacodyl</a:t>
            </a:r>
            <a:r>
              <a:rPr lang="en-US" dirty="0" smtClean="0"/>
              <a:t> </a:t>
            </a:r>
            <a:endParaRPr lang="en-US" dirty="0" smtClean="0"/>
          </a:p>
          <a:p>
            <a:r>
              <a:rPr lang="en-US" dirty="0" smtClean="0"/>
              <a:t>is </a:t>
            </a:r>
            <a:r>
              <a:rPr lang="en-US" dirty="0" smtClean="0"/>
              <a:t>usually administered by suppository. </a:t>
            </a:r>
            <a:endParaRPr lang="en-US" dirty="0" smtClean="0"/>
          </a:p>
          <a:p>
            <a:r>
              <a:rPr lang="en-US" dirty="0" smtClean="0"/>
              <a:t>It </a:t>
            </a:r>
            <a:r>
              <a:rPr lang="en-US" dirty="0" smtClean="0"/>
              <a:t>causes stimulation of the rectal mucosa which results in defecation in 15-30 minutes. </a:t>
            </a:r>
            <a:endParaRPr lang="en-US" dirty="0" smtClean="0"/>
          </a:p>
          <a:p>
            <a:r>
              <a:rPr lang="en-US" dirty="0" smtClean="0"/>
              <a:t>Site </a:t>
            </a:r>
            <a:r>
              <a:rPr lang="en-US" dirty="0" smtClean="0"/>
              <a:t>of action is colon and rectum.</a:t>
            </a:r>
          </a:p>
          <a:p>
            <a:pPr marL="0" indent="0">
              <a:buNone/>
            </a:pPr>
            <a:endParaRPr lang="en-US" dirty="0" smtClean="0"/>
          </a:p>
        </p:txBody>
      </p:sp>
    </p:spTree>
    <p:extLst>
      <p:ext uri="{BB962C8B-B14F-4D97-AF65-F5344CB8AC3E}">
        <p14:creationId xmlns="" xmlns:p14="http://schemas.microsoft.com/office/powerpoint/2010/main" val="1837795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712968" cy="5793507"/>
          </a:xfrm>
        </p:spPr>
        <p:txBody>
          <a:bodyPr>
            <a:noAutofit/>
          </a:bodyPr>
          <a:lstStyle/>
          <a:p>
            <a:r>
              <a:rPr lang="en-US" sz="2800" b="1" dirty="0" smtClean="0"/>
              <a:t>Castor oil</a:t>
            </a:r>
            <a:r>
              <a:rPr lang="en-US" sz="2800" dirty="0" smtClean="0"/>
              <a:t>, is hydrolyzed in the duodenum by the action of lipase. it appears to stimulate:</a:t>
            </a:r>
          </a:p>
          <a:p>
            <a:pPr marL="1314450" lvl="2" indent="-514350">
              <a:buFont typeface="+mj-lt"/>
              <a:buAutoNum type="arabicPeriod"/>
            </a:pPr>
            <a:r>
              <a:rPr lang="en-US" sz="2800" dirty="0" smtClean="0"/>
              <a:t>the secretion of fluids and electrolytes</a:t>
            </a:r>
          </a:p>
          <a:p>
            <a:pPr marL="1314450" lvl="2" indent="-514350">
              <a:buFont typeface="+mj-lt"/>
              <a:buAutoNum type="arabicPeriod"/>
            </a:pPr>
            <a:r>
              <a:rPr lang="en-US" sz="2800" dirty="0" smtClean="0"/>
              <a:t>the intestinal smooth muscle.</a:t>
            </a:r>
          </a:p>
          <a:p>
            <a:pPr marL="514350" indent="-514350"/>
            <a:r>
              <a:rPr lang="en-US" sz="2800" dirty="0" smtClean="0"/>
              <a:t>The main site of action is in the small intestine. A fluid evacuation occurs 1-3 hours after ingestion.</a:t>
            </a:r>
          </a:p>
          <a:p>
            <a:pPr marL="514350" indent="-514350">
              <a:buNone/>
            </a:pPr>
            <a:endParaRPr lang="en-US" sz="1400" dirty="0" smtClean="0"/>
          </a:p>
          <a:p>
            <a:pPr marL="514350" indent="-514350"/>
            <a:r>
              <a:rPr lang="en-US" sz="2800" b="1" dirty="0" smtClean="0"/>
              <a:t>Adverse effects</a:t>
            </a:r>
            <a:r>
              <a:rPr lang="en-US" sz="2800" dirty="0" smtClean="0"/>
              <a:t> include colic pain and dehydration with electrolyte imbalance.</a:t>
            </a:r>
          </a:p>
          <a:p>
            <a:pPr marL="514350" indent="-514350">
              <a:buNone/>
            </a:pPr>
            <a:endParaRPr lang="en-US" sz="1800" dirty="0" smtClean="0"/>
          </a:p>
          <a:p>
            <a:pPr marL="514350" indent="-514350"/>
            <a:r>
              <a:rPr lang="en-US" sz="2800" b="1" dirty="0" smtClean="0"/>
              <a:t>Uses:</a:t>
            </a:r>
            <a:r>
              <a:rPr lang="en-US" sz="2800" dirty="0" smtClean="0"/>
              <a:t> The drug may be used for emptying the bowel in some instance of poisoning or to eliminate some intestinal parasites. The cathartic action is too strong to warrant use for common constipation.</a:t>
            </a:r>
            <a:endParaRPr lang="en-US" sz="2800" dirty="0"/>
          </a:p>
        </p:txBody>
      </p:sp>
    </p:spTree>
    <p:extLst>
      <p:ext uri="{BB962C8B-B14F-4D97-AF65-F5344CB8AC3E}">
        <p14:creationId xmlns="" xmlns:p14="http://schemas.microsoft.com/office/powerpoint/2010/main" val="2894229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Surfactant laxatives</a:t>
            </a:r>
            <a:endParaRPr lang="en-US" dirty="0"/>
          </a:p>
        </p:txBody>
      </p:sp>
      <p:sp>
        <p:nvSpPr>
          <p:cNvPr id="3" name="Content Placeholder 2"/>
          <p:cNvSpPr>
            <a:spLocks noGrp="1"/>
          </p:cNvSpPr>
          <p:nvPr>
            <p:ph idx="1"/>
          </p:nvPr>
        </p:nvSpPr>
        <p:spPr>
          <a:xfrm>
            <a:off x="107504" y="1600200"/>
            <a:ext cx="8928992" cy="4525963"/>
          </a:xfrm>
        </p:spPr>
        <p:txBody>
          <a:bodyPr>
            <a:noAutofit/>
          </a:bodyPr>
          <a:lstStyle/>
          <a:p>
            <a:pPr algn="just"/>
            <a:r>
              <a:rPr lang="en-US" sz="2800" dirty="0" smtClean="0"/>
              <a:t>These agents act by reducing the surface tension, which in turn leads to: </a:t>
            </a:r>
          </a:p>
          <a:p>
            <a:pPr marL="971550" lvl="1" indent="-514350" algn="just">
              <a:buFont typeface="+mj-lt"/>
              <a:buAutoNum type="arabicPeriod"/>
            </a:pPr>
            <a:r>
              <a:rPr lang="en-US" dirty="0" smtClean="0"/>
              <a:t>a stool-wetting and stool-softening effect; </a:t>
            </a:r>
          </a:p>
          <a:p>
            <a:pPr marL="971550" lvl="1" indent="-514350" algn="just">
              <a:buFont typeface="+mj-lt"/>
              <a:buAutoNum type="arabicPeriod"/>
            </a:pPr>
            <a:r>
              <a:rPr lang="en-US" dirty="0" smtClean="0"/>
              <a:t>a change in intestinal permeability which increases water and electrolyte secretions</a:t>
            </a:r>
          </a:p>
          <a:p>
            <a:pPr marL="0" indent="0" algn="just">
              <a:buNone/>
            </a:pPr>
            <a:endParaRPr lang="en-US" sz="2800" dirty="0" smtClean="0"/>
          </a:p>
          <a:p>
            <a:pPr algn="just"/>
            <a:r>
              <a:rPr lang="en-US" sz="2800" b="1" dirty="0" smtClean="0"/>
              <a:t>Docusate</a:t>
            </a:r>
            <a:r>
              <a:rPr lang="en-US" sz="2800" dirty="0" smtClean="0"/>
              <a:t> is a surfactant that acts in the small intestine. It has minimal laxative effect and is used to keeping the feces soft, so avoiding straining to pass the stool. It acts both in small and large intestine.</a:t>
            </a:r>
          </a:p>
          <a:p>
            <a:endParaRPr lang="en-US" sz="2800" dirty="0" smtClean="0"/>
          </a:p>
        </p:txBody>
      </p:sp>
    </p:spTree>
    <p:extLst>
      <p:ext uri="{BB962C8B-B14F-4D97-AF65-F5344CB8AC3E}">
        <p14:creationId xmlns="" xmlns:p14="http://schemas.microsoft.com/office/powerpoint/2010/main" val="10325029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Fecal softeners</a:t>
            </a:r>
            <a:endParaRPr lang="en-US" dirty="0"/>
          </a:p>
        </p:txBody>
      </p:sp>
      <p:sp>
        <p:nvSpPr>
          <p:cNvPr id="3" name="Content Placeholder 2"/>
          <p:cNvSpPr>
            <a:spLocks noGrp="1"/>
          </p:cNvSpPr>
          <p:nvPr>
            <p:ph idx="1"/>
          </p:nvPr>
        </p:nvSpPr>
        <p:spPr>
          <a:xfrm>
            <a:off x="107504" y="1484784"/>
            <a:ext cx="8856984" cy="4641379"/>
          </a:xfrm>
        </p:spPr>
        <p:txBody>
          <a:bodyPr>
            <a:normAutofit/>
          </a:bodyPr>
          <a:lstStyle/>
          <a:p>
            <a:r>
              <a:rPr lang="en-US" dirty="0" smtClean="0"/>
              <a:t>Mineral oil (a mixture of </a:t>
            </a:r>
            <a:r>
              <a:rPr lang="en-US" dirty="0" smtClean="0"/>
              <a:t>aliphatic hydrocarbons) </a:t>
            </a:r>
            <a:r>
              <a:rPr lang="en-US" dirty="0" smtClean="0"/>
              <a:t>is indigestible and penetrates and softens the feces. </a:t>
            </a:r>
          </a:p>
          <a:p>
            <a:r>
              <a:rPr lang="en-US" dirty="0" smtClean="0"/>
              <a:t>It acts in the large bowel. </a:t>
            </a:r>
          </a:p>
          <a:p>
            <a:r>
              <a:rPr lang="en-US" dirty="0" smtClean="0"/>
              <a:t>It should not be used regularly since it interferes with absorption of fat soluble substances and can cause foreign body reaction in the intestinal mucosa.</a:t>
            </a:r>
          </a:p>
          <a:p>
            <a:endParaRPr lang="en-US" dirty="0"/>
          </a:p>
        </p:txBody>
      </p:sp>
    </p:spTree>
    <p:extLst>
      <p:ext uri="{BB962C8B-B14F-4D97-AF65-F5344CB8AC3E}">
        <p14:creationId xmlns="" xmlns:p14="http://schemas.microsoft.com/office/powerpoint/2010/main" val="33996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492896"/>
            <a:ext cx="8229600" cy="1143000"/>
          </a:xfrm>
        </p:spPr>
        <p:txBody>
          <a:bodyPr>
            <a:noAutofit/>
          </a:bodyPr>
          <a:lstStyle/>
          <a:p>
            <a:r>
              <a:rPr lang="en-US" sz="8000" dirty="0" smtClean="0">
                <a:latin typeface="Algerian" pitchFamily="82" charset="0"/>
              </a:rPr>
              <a:t>QUESTIONS?</a:t>
            </a:r>
            <a:endParaRPr lang="en-US" sz="8000" dirty="0">
              <a:latin typeface="Algerian" pitchFamily="82" charset="0"/>
            </a:endParaRPr>
          </a:p>
        </p:txBody>
      </p:sp>
    </p:spTree>
    <p:extLst>
      <p:ext uri="{BB962C8B-B14F-4D97-AF65-F5344CB8AC3E}">
        <p14:creationId xmlns="" xmlns:p14="http://schemas.microsoft.com/office/powerpoint/2010/main" val="16080941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140968"/>
            <a:ext cx="8229600" cy="1143000"/>
          </a:xfrm>
        </p:spPr>
        <p:txBody>
          <a:bodyPr>
            <a:noAutofit/>
          </a:bodyPr>
          <a:lstStyle/>
          <a:p>
            <a:r>
              <a:rPr lang="en-US" sz="8800" dirty="0" smtClean="0">
                <a:latin typeface="Algerian" pitchFamily="82" charset="0"/>
              </a:rPr>
              <a:t>THANK YOU</a:t>
            </a:r>
            <a:endParaRPr lang="en-US" sz="8800" dirty="0">
              <a:latin typeface="Algerian" pitchFamily="82" charset="0"/>
            </a:endParaRPr>
          </a:p>
        </p:txBody>
      </p:sp>
    </p:spTree>
    <p:extLst>
      <p:ext uri="{BB962C8B-B14F-4D97-AF65-F5344CB8AC3E}">
        <p14:creationId xmlns="" xmlns:p14="http://schemas.microsoft.com/office/powerpoint/2010/main" val="166051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p>
        </p:txBody>
      </p:sp>
      <p:sp>
        <p:nvSpPr>
          <p:cNvPr id="3" name="Content Placeholder 2"/>
          <p:cNvSpPr>
            <a:spLocks noGrp="1"/>
          </p:cNvSpPr>
          <p:nvPr>
            <p:ph idx="1"/>
          </p:nvPr>
        </p:nvSpPr>
        <p:spPr>
          <a:xfrm>
            <a:off x="251520" y="1600200"/>
            <a:ext cx="8892480" cy="4525963"/>
          </a:xfrm>
        </p:spPr>
        <p:txBody>
          <a:bodyPr/>
          <a:lstStyle/>
          <a:p>
            <a:pPr marL="0" lvl="0" indent="0">
              <a:buNone/>
            </a:pPr>
            <a:r>
              <a:rPr lang="en-US" dirty="0" smtClean="0">
                <a:solidFill>
                  <a:srgbClr val="FF0000"/>
                </a:solidFill>
              </a:rPr>
              <a:t>At the end of this lecture, student should be able to:</a:t>
            </a:r>
          </a:p>
          <a:p>
            <a:pPr marL="0" lvl="0" indent="0">
              <a:buNone/>
            </a:pPr>
            <a:r>
              <a:rPr lang="en-US" dirty="0" smtClean="0">
                <a:solidFill>
                  <a:srgbClr val="FF0000"/>
                </a:solidFill>
              </a:rPr>
              <a:t> </a:t>
            </a:r>
          </a:p>
          <a:p>
            <a:pPr lvl="0" algn="just">
              <a:buFont typeface="Wingdings" pitchFamily="2" charset="2"/>
              <a:buChar char="§"/>
            </a:pPr>
            <a:r>
              <a:rPr lang="en-US" dirty="0" smtClean="0"/>
              <a:t>Discuss </a:t>
            </a:r>
            <a:r>
              <a:rPr lang="en-US" dirty="0"/>
              <a:t>the pharmacology of Bulking Agents Osmotic Laxatives, (Saline cathartics), Stimulant Laxatives and  Fecal </a:t>
            </a:r>
            <a:r>
              <a:rPr lang="en-US" dirty="0" smtClean="0"/>
              <a:t>Softeners.</a:t>
            </a:r>
          </a:p>
          <a:p>
            <a:pPr lvl="0" algn="just">
              <a:buFont typeface="Wingdings" pitchFamily="2" charset="2"/>
              <a:buChar char="§"/>
            </a:pPr>
            <a:r>
              <a:rPr lang="en-US" dirty="0" smtClean="0"/>
              <a:t>Outline </a:t>
            </a:r>
            <a:r>
              <a:rPr lang="en-US" dirty="0"/>
              <a:t>the pharmacology of Opiate Derivatives, Adsorbents and Anti-secretory Agents as anti-diarrheal drugs.</a:t>
            </a:r>
          </a:p>
        </p:txBody>
      </p:sp>
    </p:spTree>
    <p:extLst>
      <p:ext uri="{BB962C8B-B14F-4D97-AF65-F5344CB8AC3E}">
        <p14:creationId xmlns="" xmlns:p14="http://schemas.microsoft.com/office/powerpoint/2010/main" val="2844453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 y="980729"/>
            <a:ext cx="9144000" cy="39103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3848675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dirty="0" smtClean="0"/>
              <a:t>Opioids Drugs- </a:t>
            </a:r>
            <a:r>
              <a:rPr lang="en-US" sz="4000" dirty="0" err="1" smtClean="0"/>
              <a:t>Loperamide</a:t>
            </a:r>
            <a:r>
              <a:rPr lang="en-US" sz="4000" dirty="0" smtClean="0"/>
              <a:t>, </a:t>
            </a:r>
            <a:r>
              <a:rPr lang="en-US" sz="4000" dirty="0" err="1" smtClean="0"/>
              <a:t>diphenoxylate</a:t>
            </a:r>
            <a:r>
              <a:rPr lang="en-US" sz="4000" dirty="0" smtClean="0"/>
              <a:t>, (and </a:t>
            </a:r>
            <a:r>
              <a:rPr lang="en-US" sz="4000" dirty="0" err="1" smtClean="0"/>
              <a:t>diphenoxin</a:t>
            </a:r>
            <a:r>
              <a:rPr lang="en-US" sz="4000" dirty="0" smtClean="0"/>
              <a:t> codeine)</a:t>
            </a:r>
            <a:br>
              <a:rPr lang="en-US" sz="4000" dirty="0" smtClean="0"/>
            </a:br>
            <a:endParaRPr lang="en-US" dirty="0"/>
          </a:p>
        </p:txBody>
      </p:sp>
      <p:sp>
        <p:nvSpPr>
          <p:cNvPr id="3" name="Content Placeholder 2"/>
          <p:cNvSpPr>
            <a:spLocks noGrp="1"/>
          </p:cNvSpPr>
          <p:nvPr>
            <p:ph idx="1"/>
          </p:nvPr>
        </p:nvSpPr>
        <p:spPr/>
        <p:txBody>
          <a:bodyPr>
            <a:normAutofit/>
          </a:bodyPr>
          <a:lstStyle/>
          <a:p>
            <a:pPr algn="just"/>
            <a:r>
              <a:rPr lang="en-US" dirty="0" smtClean="0"/>
              <a:t>They are the opioids used in diarrhea. </a:t>
            </a:r>
          </a:p>
          <a:p>
            <a:pPr algn="just"/>
            <a:r>
              <a:rPr lang="en-US" dirty="0" smtClean="0"/>
              <a:t>They penetrate the CNS poorly and therefore have a better safety profile. </a:t>
            </a:r>
          </a:p>
          <a:p>
            <a:pPr algn="just"/>
            <a:r>
              <a:rPr lang="en-US" dirty="0" err="1" smtClean="0"/>
              <a:t>Diphenoxylate</a:t>
            </a:r>
            <a:r>
              <a:rPr lang="en-US" dirty="0" smtClean="0"/>
              <a:t> in higher doses can cause euphoria and opioid dependence. For this reason it is combined with a small dose of atropine (in LOMOTIL), adverse effects of which will discourage overdose.</a:t>
            </a:r>
          </a:p>
          <a:p>
            <a:pPr marL="0" indent="0">
              <a:buNone/>
            </a:pPr>
            <a:endParaRPr lang="en-US" dirty="0" smtClean="0"/>
          </a:p>
        </p:txBody>
      </p:sp>
    </p:spTree>
    <p:extLst>
      <p:ext uri="{BB962C8B-B14F-4D97-AF65-F5344CB8AC3E}">
        <p14:creationId xmlns="" xmlns:p14="http://schemas.microsoft.com/office/powerpoint/2010/main" val="511210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260648"/>
            <a:ext cx="8928992" cy="6480720"/>
          </a:xfrm>
        </p:spPr>
        <p:txBody>
          <a:bodyPr>
            <a:normAutofit fontScale="92500" lnSpcReduction="20000"/>
          </a:bodyPr>
          <a:lstStyle/>
          <a:p>
            <a:pPr marL="0" indent="0">
              <a:buNone/>
            </a:pPr>
            <a:r>
              <a:rPr lang="en-US" b="1" dirty="0" smtClean="0"/>
              <a:t>Mechanism of action: </a:t>
            </a:r>
          </a:p>
          <a:p>
            <a:pPr marL="0" indent="0">
              <a:buNone/>
            </a:pPr>
            <a:r>
              <a:rPr lang="en-US" dirty="0" smtClean="0"/>
              <a:t>The activation of opioid receptors in </a:t>
            </a:r>
            <a:r>
              <a:rPr lang="en-US" dirty="0" err="1" smtClean="0"/>
              <a:t>myenteric</a:t>
            </a:r>
            <a:r>
              <a:rPr lang="en-US" dirty="0" smtClean="0"/>
              <a:t> and </a:t>
            </a:r>
            <a:r>
              <a:rPr lang="en-US" dirty="0" err="1" smtClean="0"/>
              <a:t>submucous</a:t>
            </a:r>
            <a:r>
              <a:rPr lang="en-US" dirty="0" smtClean="0"/>
              <a:t> plexuses and on </a:t>
            </a:r>
            <a:r>
              <a:rPr lang="en-US" dirty="0" err="1" smtClean="0"/>
              <a:t>myocytes</a:t>
            </a:r>
            <a:r>
              <a:rPr lang="en-US" dirty="0" smtClean="0"/>
              <a:t> of the gut, increase the tone of smooth muscle and decreases intestinal peristalsis.</a:t>
            </a:r>
          </a:p>
          <a:p>
            <a:pPr marL="0" indent="0">
              <a:buNone/>
            </a:pPr>
            <a:endParaRPr lang="en-US" dirty="0"/>
          </a:p>
          <a:p>
            <a:pPr marL="0" indent="0">
              <a:buNone/>
            </a:pPr>
            <a:r>
              <a:rPr lang="en-US" b="1" dirty="0" smtClean="0"/>
              <a:t>Adverse effects: </a:t>
            </a:r>
            <a:r>
              <a:rPr lang="en-US" dirty="0" smtClean="0"/>
              <a:t>dizziness, nausea and vomiting, abdominal cramps.</a:t>
            </a:r>
          </a:p>
          <a:p>
            <a:pPr marL="0" indent="0">
              <a:buNone/>
            </a:pPr>
            <a:endParaRPr lang="en-US" dirty="0" smtClean="0"/>
          </a:p>
          <a:p>
            <a:pPr marL="0" indent="0">
              <a:buNone/>
            </a:pPr>
            <a:r>
              <a:rPr lang="en-US" b="1" dirty="0" smtClean="0"/>
              <a:t>Contraindications:</a:t>
            </a:r>
            <a:r>
              <a:rPr lang="en-US" dirty="0" smtClean="0"/>
              <a:t> ulcerative colitis, </a:t>
            </a:r>
            <a:r>
              <a:rPr lang="en-US" dirty="0" err="1" smtClean="0"/>
              <a:t>Crohn's</a:t>
            </a:r>
            <a:r>
              <a:rPr lang="en-US" dirty="0" smtClean="0"/>
              <a:t> disease, severe infectious diarrhea, chronic constipation, biliary tract disease.</a:t>
            </a:r>
          </a:p>
          <a:p>
            <a:pPr marL="0" indent="0">
              <a:buNone/>
            </a:pPr>
            <a:endParaRPr lang="en-US" dirty="0" smtClean="0"/>
          </a:p>
          <a:p>
            <a:pPr marL="0" indent="0">
              <a:buNone/>
            </a:pPr>
            <a:r>
              <a:rPr lang="en-US" b="1" dirty="0" smtClean="0"/>
              <a:t>Clinical uses:</a:t>
            </a:r>
            <a:r>
              <a:rPr lang="en-US" dirty="0" smtClean="0"/>
              <a:t> irritable bowel syndrome, travelers’ diarrhea.</a:t>
            </a:r>
          </a:p>
          <a:p>
            <a:endParaRPr lang="en-US" dirty="0"/>
          </a:p>
        </p:txBody>
      </p:sp>
    </p:spTree>
    <p:extLst>
      <p:ext uri="{BB962C8B-B14F-4D97-AF65-F5344CB8AC3E}">
        <p14:creationId xmlns="" xmlns:p14="http://schemas.microsoft.com/office/powerpoint/2010/main" val="4159050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r>
              <a:rPr lang="en-US" dirty="0" smtClean="0"/>
              <a:t>Adsorbents</a:t>
            </a:r>
            <a:endParaRPr lang="en-US" dirty="0"/>
          </a:p>
        </p:txBody>
      </p:sp>
      <p:sp>
        <p:nvSpPr>
          <p:cNvPr id="3" name="Content Placeholder 2"/>
          <p:cNvSpPr>
            <a:spLocks noGrp="1"/>
          </p:cNvSpPr>
          <p:nvPr>
            <p:ph idx="1"/>
          </p:nvPr>
        </p:nvSpPr>
        <p:spPr>
          <a:xfrm>
            <a:off x="228600" y="1268760"/>
            <a:ext cx="8686800" cy="4857403"/>
          </a:xfrm>
        </p:spPr>
        <p:txBody>
          <a:bodyPr>
            <a:normAutofit/>
          </a:bodyPr>
          <a:lstStyle/>
          <a:p>
            <a:pPr algn="just">
              <a:buFont typeface="Wingdings" pitchFamily="2" charset="2"/>
              <a:buChar char="q"/>
            </a:pPr>
            <a:r>
              <a:rPr lang="en-US" dirty="0" smtClean="0"/>
              <a:t>Kaolin, pectin, activated charcoal, methylcellulose, Al(OH)3 bind water avidly and may also bind potential enterotoxins. </a:t>
            </a:r>
          </a:p>
          <a:p>
            <a:pPr algn="just">
              <a:buFont typeface="Wingdings" pitchFamily="2" charset="2"/>
              <a:buChar char="q"/>
            </a:pPr>
            <a:r>
              <a:rPr lang="en-US" dirty="0" smtClean="0"/>
              <a:t>Overall however they are much less effective than opioids.</a:t>
            </a:r>
          </a:p>
          <a:p>
            <a:pPr algn="just">
              <a:buFont typeface="Wingdings" pitchFamily="2" charset="2"/>
              <a:buChar char="q"/>
            </a:pPr>
            <a:r>
              <a:rPr lang="en-US" dirty="0" smtClean="0"/>
              <a:t>Bismuth subsalicylate is frequently used in many forms of diarrhea because of its </a:t>
            </a:r>
            <a:r>
              <a:rPr lang="en-US" dirty="0" err="1" smtClean="0"/>
              <a:t>antisecretory</a:t>
            </a:r>
            <a:r>
              <a:rPr lang="en-US" dirty="0" smtClean="0"/>
              <a:t>, </a:t>
            </a:r>
            <a:r>
              <a:rPr lang="en-US" dirty="0" err="1" smtClean="0"/>
              <a:t>antiinflammatory</a:t>
            </a:r>
            <a:r>
              <a:rPr lang="en-US" dirty="0" smtClean="0"/>
              <a:t> and antimicrobial effects.</a:t>
            </a:r>
          </a:p>
          <a:p>
            <a:pPr marL="0" indent="0" algn="just">
              <a:buNone/>
            </a:pPr>
            <a:endParaRPr lang="en-US" dirty="0"/>
          </a:p>
        </p:txBody>
      </p:sp>
    </p:spTree>
    <p:extLst>
      <p:ext uri="{BB962C8B-B14F-4D97-AF65-F5344CB8AC3E}">
        <p14:creationId xmlns="" xmlns:p14="http://schemas.microsoft.com/office/powerpoint/2010/main" val="3708564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856984" cy="5937523"/>
          </a:xfrm>
        </p:spPr>
        <p:txBody>
          <a:bodyPr>
            <a:normAutofit fontScale="92500" lnSpcReduction="10000"/>
          </a:bodyPr>
          <a:lstStyle/>
          <a:p>
            <a:pPr marL="0" indent="0">
              <a:buNone/>
            </a:pPr>
            <a:r>
              <a:rPr lang="en-US" b="1" dirty="0" smtClean="0"/>
              <a:t>Anticholinergic drugs (Atropine, scopolamine, </a:t>
            </a:r>
            <a:r>
              <a:rPr lang="en-US" b="1" dirty="0" err="1" smtClean="0"/>
              <a:t>glycopyrrolate</a:t>
            </a:r>
            <a:r>
              <a:rPr lang="en-US" b="1" dirty="0" smtClean="0"/>
              <a:t>)</a:t>
            </a:r>
          </a:p>
          <a:p>
            <a:pPr marL="0" indent="0">
              <a:buNone/>
            </a:pPr>
            <a:endParaRPr lang="en-US" b="1" dirty="0" smtClean="0"/>
          </a:p>
          <a:p>
            <a:pPr algn="just"/>
            <a:r>
              <a:rPr lang="en-US" dirty="0" smtClean="0"/>
              <a:t>Drugs that reduce spasm in the gut can be of value in irritable bowel syndrome and diverticulitis.</a:t>
            </a:r>
          </a:p>
          <a:p>
            <a:pPr algn="just"/>
            <a:r>
              <a:rPr lang="en-US" dirty="0" err="1" smtClean="0"/>
              <a:t>Antimuscarinic</a:t>
            </a:r>
            <a:r>
              <a:rPr lang="en-US" dirty="0" smtClean="0"/>
              <a:t> quaternary ammonium compounds are usually preferred because they can also block nicotinic receptors in parasympathetic ganglia of </a:t>
            </a:r>
            <a:r>
              <a:rPr lang="en-US" dirty="0" err="1" smtClean="0"/>
              <a:t>myenteric</a:t>
            </a:r>
            <a:r>
              <a:rPr lang="en-US" dirty="0" smtClean="0"/>
              <a:t> and </a:t>
            </a:r>
            <a:r>
              <a:rPr lang="en-US" dirty="0" err="1" smtClean="0"/>
              <a:t>submucosal</a:t>
            </a:r>
            <a:r>
              <a:rPr lang="en-US" dirty="0" smtClean="0"/>
              <a:t> plexus.</a:t>
            </a:r>
          </a:p>
          <a:p>
            <a:pPr algn="just"/>
            <a:r>
              <a:rPr lang="en-US" dirty="0" smtClean="0"/>
              <a:t>Quaternary compounds do not cross the blood-brain-barrier but other adverse </a:t>
            </a:r>
            <a:r>
              <a:rPr lang="en-US" dirty="0" err="1" smtClean="0"/>
              <a:t>antimuscarinic</a:t>
            </a:r>
            <a:r>
              <a:rPr lang="en-US" dirty="0" smtClean="0"/>
              <a:t> effects can occur.</a:t>
            </a:r>
          </a:p>
          <a:p>
            <a:endParaRPr lang="en-US" dirty="0"/>
          </a:p>
        </p:txBody>
      </p:sp>
    </p:spTree>
    <p:extLst>
      <p:ext uri="{BB962C8B-B14F-4D97-AF65-F5344CB8AC3E}">
        <p14:creationId xmlns="" xmlns:p14="http://schemas.microsoft.com/office/powerpoint/2010/main" val="1682074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1928813"/>
            <a:ext cx="9144000" cy="300037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1995307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964488" cy="1143000"/>
          </a:xfrm>
        </p:spPr>
        <p:txBody>
          <a:bodyPr>
            <a:normAutofit fontScale="90000"/>
          </a:bodyPr>
          <a:lstStyle/>
          <a:p>
            <a:r>
              <a:rPr lang="en-US" dirty="0" smtClean="0"/>
              <a:t>Dietary fibers Drugs: </a:t>
            </a:r>
            <a:r>
              <a:rPr lang="en-US" dirty="0" err="1" smtClean="0"/>
              <a:t>Psyllium</a:t>
            </a:r>
            <a:r>
              <a:rPr lang="en-US" dirty="0" smtClean="0"/>
              <a:t> (Metamucil), methylcellulose.</a:t>
            </a:r>
            <a:endParaRPr lang="en-US" dirty="0"/>
          </a:p>
        </p:txBody>
      </p:sp>
      <p:sp>
        <p:nvSpPr>
          <p:cNvPr id="3" name="Content Placeholder 2"/>
          <p:cNvSpPr>
            <a:spLocks noGrp="1"/>
          </p:cNvSpPr>
          <p:nvPr>
            <p:ph idx="1"/>
          </p:nvPr>
        </p:nvSpPr>
        <p:spPr>
          <a:xfrm>
            <a:off x="76200" y="1695797"/>
            <a:ext cx="9144000" cy="4857403"/>
          </a:xfrm>
        </p:spPr>
        <p:txBody>
          <a:bodyPr>
            <a:normAutofit fontScale="92500"/>
          </a:bodyPr>
          <a:lstStyle/>
          <a:p>
            <a:pPr marL="0" indent="0">
              <a:buNone/>
            </a:pPr>
            <a:r>
              <a:rPr lang="en-US" b="1" dirty="0" smtClean="0"/>
              <a:t>Mechanism of action</a:t>
            </a:r>
            <a:r>
              <a:rPr lang="en-US" dirty="0" smtClean="0"/>
              <a:t>: </a:t>
            </a:r>
          </a:p>
          <a:p>
            <a:pPr marL="0" indent="0"/>
            <a:r>
              <a:rPr lang="en-US" dirty="0" smtClean="0"/>
              <a:t>These drug are polysaccharide polymers which are not absorbed from the GIT, form gels within the intestine and distend it, thus stimulating peristaltic activity.</a:t>
            </a:r>
          </a:p>
          <a:p>
            <a:pPr marL="0" indent="0">
              <a:buNone/>
            </a:pPr>
            <a:endParaRPr lang="en-US" dirty="0" smtClean="0"/>
          </a:p>
          <a:p>
            <a:r>
              <a:rPr lang="en-US" dirty="0" smtClean="0"/>
              <a:t>They act mainly in the colon and take 1-2 days to work. Laxative effect is mild.</a:t>
            </a:r>
          </a:p>
          <a:p>
            <a:endParaRPr lang="en-US" dirty="0" smtClean="0"/>
          </a:p>
          <a:p>
            <a:pPr marL="0" indent="0">
              <a:buNone/>
            </a:pPr>
            <a:r>
              <a:rPr lang="en-US" b="1" dirty="0" smtClean="0"/>
              <a:t>Adverse effects</a:t>
            </a:r>
            <a:r>
              <a:rPr lang="en-US" dirty="0" smtClean="0"/>
              <a:t>: are few (e.g. flatulence).</a:t>
            </a:r>
          </a:p>
          <a:p>
            <a:pPr marL="0" indent="0">
              <a:buNone/>
            </a:pPr>
            <a:endParaRPr lang="en-US" dirty="0" smtClean="0"/>
          </a:p>
        </p:txBody>
      </p:sp>
    </p:spTree>
    <p:extLst>
      <p:ext uri="{BB962C8B-B14F-4D97-AF65-F5344CB8AC3E}">
        <p14:creationId xmlns="" xmlns:p14="http://schemas.microsoft.com/office/powerpoint/2010/main" val="27166842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920</Words>
  <Application>Microsoft Office PowerPoint</Application>
  <PresentationFormat>On-screen Show (4:3)</PresentationFormat>
  <Paragraphs>74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Laxative and anti-diarrheal</vt:lpstr>
      <vt:lpstr>Learning outcomes</vt:lpstr>
      <vt:lpstr>Slide 3</vt:lpstr>
      <vt:lpstr>Opioids Drugs- Loperamide, diphenoxylate, (and diphenoxin codeine) </vt:lpstr>
      <vt:lpstr>Slide 5</vt:lpstr>
      <vt:lpstr>Adsorbents</vt:lpstr>
      <vt:lpstr>Slide 7</vt:lpstr>
      <vt:lpstr>Slide 8</vt:lpstr>
      <vt:lpstr>Dietary fibers Drugs: Psyllium (Metamucil), methylcellulose.</vt:lpstr>
      <vt:lpstr>Slide 10</vt:lpstr>
      <vt:lpstr>Osmotic laxatives (saline laxatives)</vt:lpstr>
      <vt:lpstr>Slide 12</vt:lpstr>
      <vt:lpstr>Stimulant laxatives</vt:lpstr>
      <vt:lpstr>Slide 14</vt:lpstr>
      <vt:lpstr>Slide 15</vt:lpstr>
      <vt:lpstr>Surfactant laxatives</vt:lpstr>
      <vt:lpstr>Fecal softeners</vt:lpstr>
      <vt:lpstr>QUESTIONS?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Laxative and anti-diarrheal</dc:title>
  <dc:creator>Syed Asdag</dc:creator>
  <cp:lastModifiedBy>user</cp:lastModifiedBy>
  <cp:revision>5</cp:revision>
  <dcterms:created xsi:type="dcterms:W3CDTF">2013-02-24T06:10:48Z</dcterms:created>
  <dcterms:modified xsi:type="dcterms:W3CDTF">2014-05-12T22:39:03Z</dcterms:modified>
</cp:coreProperties>
</file>