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75" r:id="rId11"/>
    <p:sldId id="273" r:id="rId12"/>
    <p:sldId id="274" r:id="rId13"/>
    <p:sldId id="257" r:id="rId14"/>
    <p:sldId id="258" r:id="rId15"/>
    <p:sldId id="260" r:id="rId16"/>
    <p:sldId id="261" r:id="rId17"/>
    <p:sldId id="262" r:id="rId18"/>
    <p:sldId id="276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2" d="100"/>
          <a:sy n="62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16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9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29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581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0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6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36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0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575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68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FCCC-C6AC-40D8-A638-B20F27E9B373}" type="datetimeFigureOut">
              <a:rPr lang="ar-SA" smtClean="0"/>
              <a:t>20/10/33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261-D51F-44B3-82EB-C5C13DFC5F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3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Histology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/>
              <a:t>Histology is the study of the tissues of the body and how these tissues are arranged to constitute </a:t>
            </a:r>
            <a:r>
              <a:rPr lang="en-US" sz="2800" b="1" dirty="0" smtClean="0"/>
              <a:t>organs</a:t>
            </a:r>
          </a:p>
          <a:p>
            <a:pPr algn="l" rtl="0"/>
            <a:r>
              <a:rPr lang="en-US" sz="2800" b="1" dirty="0" smtClean="0"/>
              <a:t>Literally, histology means tissue or web</a:t>
            </a:r>
          </a:p>
          <a:p>
            <a:pPr algn="l" rtl="0"/>
            <a:r>
              <a:rPr lang="en-US" sz="2800" b="1" dirty="0" smtClean="0"/>
              <a:t>To study tissues, certain techniques an instruments are used to study tissues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Resolution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algn="l" rtl="0"/>
            <a:r>
              <a:rPr lang="en-US" b="1" dirty="0"/>
              <a:t>Human </a:t>
            </a:r>
            <a:r>
              <a:rPr lang="en-US" b="1" dirty="0" smtClean="0"/>
              <a:t>Eye</a:t>
            </a:r>
          </a:p>
          <a:p>
            <a:pPr algn="l" rtl="0"/>
            <a:r>
              <a:rPr lang="en-US" b="1" dirty="0"/>
              <a:t>Light </a:t>
            </a:r>
            <a:r>
              <a:rPr lang="en-US" b="1" dirty="0" smtClean="0"/>
              <a:t>microscope</a:t>
            </a:r>
          </a:p>
          <a:p>
            <a:pPr algn="l" rtl="0"/>
            <a:r>
              <a:rPr lang="en-US" b="1" dirty="0"/>
              <a:t>Electron </a:t>
            </a:r>
            <a:r>
              <a:rPr lang="en-US" b="1" dirty="0" smtClean="0"/>
              <a:t>microscope</a:t>
            </a:r>
          </a:p>
          <a:p>
            <a:pPr algn="l" rtl="0"/>
            <a:r>
              <a:rPr lang="en-US" b="1" dirty="0"/>
              <a:t>Atomic force microscope 		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algn="l" rtl="0"/>
            <a:r>
              <a:rPr lang="en-US" b="1" dirty="0"/>
              <a:t>0.2mm</a:t>
            </a:r>
          </a:p>
          <a:p>
            <a:pPr algn="l" rtl="0"/>
            <a:r>
              <a:rPr lang="en-US" b="1" dirty="0"/>
              <a:t>0.2µm</a:t>
            </a:r>
          </a:p>
          <a:p>
            <a:pPr algn="l" rtl="0"/>
            <a:r>
              <a:rPr lang="en-US" b="1" dirty="0" smtClean="0"/>
              <a:t>0.2nm</a:t>
            </a:r>
          </a:p>
          <a:p>
            <a:pPr algn="l" rtl="0"/>
            <a:r>
              <a:rPr lang="en-US" b="1" dirty="0"/>
              <a:t>0.05nm</a:t>
            </a:r>
          </a:p>
          <a:p>
            <a:pPr marL="0" indent="0" algn="l" rtl="0">
              <a:buNone/>
            </a:pPr>
            <a:endParaRPr lang="en-US" b="1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Study Techniques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algn="l" rtl="0">
              <a:lnSpc>
                <a:spcPts val="3000"/>
              </a:lnSpc>
            </a:pPr>
            <a:r>
              <a:rPr lang="en-US" sz="2800" b="1" dirty="0" smtClean="0"/>
              <a:t>Microscopy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	Bright Field Microscopy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Dark field Microscopy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	Electron Microscopy (Transmission and Scanning)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Fluorescent microscopy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Confocal microscopy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Atomic force microscopy</a:t>
            </a:r>
          </a:p>
          <a:p>
            <a:pPr algn="l" rtl="0">
              <a:lnSpc>
                <a:spcPts val="3000"/>
              </a:lnSpc>
            </a:pPr>
            <a:r>
              <a:rPr lang="en-US" sz="2800" b="1" dirty="0" err="1" smtClean="0"/>
              <a:t>Histochemistry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Cytochemistry</a:t>
            </a:r>
            <a:endParaRPr lang="en-US" sz="2800" b="1" dirty="0" smtClean="0"/>
          </a:p>
          <a:p>
            <a:pPr algn="l" rtl="0">
              <a:lnSpc>
                <a:spcPts val="3000"/>
              </a:lnSpc>
            </a:pPr>
            <a:r>
              <a:rPr lang="en-US" sz="2800" b="1" dirty="0" smtClean="0"/>
              <a:t>Immunocytochemistry and Hybridization</a:t>
            </a:r>
          </a:p>
          <a:p>
            <a:pPr algn="l" rtl="0">
              <a:lnSpc>
                <a:spcPts val="3000"/>
              </a:lnSpc>
            </a:pPr>
            <a:r>
              <a:rPr lang="en-US" sz="2800" b="1" dirty="0" smtClean="0"/>
              <a:t>Autoradiography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3768" y="1412776"/>
            <a:ext cx="3096344" cy="4713387"/>
          </a:xfrm>
        </p:spPr>
        <p:txBody>
          <a:bodyPr>
            <a:normAutofit/>
          </a:bodyPr>
          <a:lstStyle/>
          <a:p>
            <a:pPr algn="l" rtl="0">
              <a:lnSpc>
                <a:spcPts val="3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Fomalin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lnSpc>
                <a:spcPts val="3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Ethyle</a:t>
            </a:r>
            <a:r>
              <a:rPr lang="en-US" b="1" dirty="0" smtClean="0">
                <a:solidFill>
                  <a:srgbClr val="FF0000"/>
                </a:solidFill>
              </a:rPr>
              <a:t> alcohol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Xylene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Paraffin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Microtome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Steel knife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Glass slide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H&amp;E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Light microscope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104" y="1412776"/>
            <a:ext cx="3528392" cy="4713387"/>
          </a:xfrm>
        </p:spPr>
        <p:txBody>
          <a:bodyPr>
            <a:normAutofit/>
          </a:bodyPr>
          <a:lstStyle/>
          <a:p>
            <a:pPr algn="l" rtl="0">
              <a:lnSpc>
                <a:spcPts val="3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Glutaraldehyde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Acetone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Propylene oxide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Epoxy resin</a:t>
            </a:r>
          </a:p>
          <a:p>
            <a:pPr algn="l" rtl="0">
              <a:lnSpc>
                <a:spcPts val="3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Ultramicrotome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Diamond knife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Metal grid</a:t>
            </a:r>
          </a:p>
          <a:p>
            <a:pPr algn="l" rtl="0">
              <a:lnSpc>
                <a:spcPts val="3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Uranyl</a:t>
            </a:r>
            <a:r>
              <a:rPr lang="en-US" b="1" dirty="0" smtClean="0">
                <a:solidFill>
                  <a:srgbClr val="00B050"/>
                </a:solidFill>
              </a:rPr>
              <a:t> acetate</a:t>
            </a:r>
          </a:p>
          <a:p>
            <a:pPr algn="l" rtl="0">
              <a:lnSpc>
                <a:spcPts val="3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Electron microscope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249328"/>
            <a:ext cx="230425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Fixation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Dehydration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Clearing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Embedding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Cutting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Knife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Mounting</a:t>
            </a:r>
            <a:endParaRPr lang="ar-SA" sz="2800" b="1" dirty="0" smtClean="0">
              <a:solidFill>
                <a:srgbClr val="0070C0"/>
              </a:solidFill>
            </a:endParaRP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Staining</a:t>
            </a:r>
          </a:p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Viewing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71500"/>
            <a:ext cx="4733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571500"/>
            <a:ext cx="42005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0"/>
            <a:ext cx="487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9163"/>
            <a:ext cx="7620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875"/>
            <a:ext cx="7620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Tissue Preparation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algn="l" rtl="0">
              <a:lnSpc>
                <a:spcPts val="3000"/>
              </a:lnSpc>
            </a:pPr>
            <a:r>
              <a:rPr lang="en-US" sz="2800" b="1" dirty="0" smtClean="0"/>
              <a:t>For conventional bright field light microscopy, we follow the following steps:</a:t>
            </a:r>
          </a:p>
          <a:p>
            <a:pPr marL="514350" indent="-514350" algn="l" rtl="0">
              <a:lnSpc>
                <a:spcPts val="3000"/>
              </a:lnSpc>
              <a:buFont typeface="+mj-lt"/>
              <a:buAutoNum type="arabicPeriod"/>
            </a:pPr>
            <a:r>
              <a:rPr lang="en-US" sz="2800" b="1" dirty="0" smtClean="0"/>
              <a:t>Fixation: 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0.5 X0.5 cm tissue is added to a small jar 	containing the fixative to:                                        	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Prevent autolysis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Terminate cell metabolism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Kill bacteria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Harden tissue	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			   		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The fixative used is usually Formalin 10% solution</a:t>
            </a:r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Tissue Preparation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/>
              <a:t>2. Dehydration: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Ascending grades of alcohol are used to take 	water out of the specimen.</a:t>
            </a:r>
          </a:p>
          <a:p>
            <a:pPr marL="0" indent="0" algn="l" rtl="0">
              <a:buNone/>
            </a:pPr>
            <a:r>
              <a:rPr lang="en-US" sz="2800" b="1" dirty="0" smtClean="0"/>
              <a:t>3. Clearing:</a:t>
            </a:r>
          </a:p>
          <a:p>
            <a:pPr marL="0" indent="0" algn="l" rtl="0">
              <a:buNone/>
            </a:pPr>
            <a:r>
              <a:rPr lang="en-US" sz="2800" b="1" dirty="0" smtClean="0"/>
              <a:t>	To clear the sample using solution miscible 	in 	alcohol and embedding medium. Solution used 	is Xylene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Tissue Preparation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l" rtl="0">
              <a:lnSpc>
                <a:spcPts val="3000"/>
              </a:lnSpc>
              <a:buNone/>
            </a:pPr>
            <a:r>
              <a:rPr lang="en-US" dirty="0" smtClean="0"/>
              <a:t>4. </a:t>
            </a:r>
            <a:r>
              <a:rPr lang="en-US" sz="2800" b="1" dirty="0" smtClean="0"/>
              <a:t>Embedding: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     Putting the specimen in embedding medium       	(Paraffin) to enable us to cut the sections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5. Cutting: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    Cutting thin sections 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(5µm) by a microtome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using steel knife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6. Mounting: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 smtClean="0"/>
              <a:t>    Putting the section on </a:t>
            </a:r>
          </a:p>
          <a:p>
            <a:pPr marL="0" indent="0" algn="l" rtl="0">
              <a:lnSpc>
                <a:spcPts val="3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a glass slide  using adhesive material (Egg albumin)</a:t>
            </a:r>
            <a:endParaRPr lang="ar-SA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0076"/>
          <a:stretch/>
        </p:blipFill>
        <p:spPr bwMode="auto">
          <a:xfrm>
            <a:off x="4355976" y="2996951"/>
            <a:ext cx="4716016" cy="246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Staining the Slide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Sections must pass through many steps before they are stained and be visualized in the light microscope</a:t>
            </a:r>
          </a:p>
          <a:p>
            <a:pPr algn="l" rtl="0"/>
            <a:r>
              <a:rPr lang="en-US" sz="2800" b="1" dirty="0" smtClean="0"/>
              <a:t>Principles of staining: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Staining is to impart colors to different 	tissue components.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Staining is a reaction between stain and 	tissue component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Staining the Slide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	</a:t>
            </a:r>
            <a:r>
              <a:rPr lang="en-US" sz="2800" b="1" dirty="0" smtClean="0"/>
              <a:t>Stains are either positively or negatively 	charged</a:t>
            </a:r>
          </a:p>
          <a:p>
            <a:pPr algn="l" rtl="0"/>
            <a:r>
              <a:rPr lang="en-US" sz="2800" b="1" dirty="0"/>
              <a:t>	</a:t>
            </a:r>
            <a:r>
              <a:rPr lang="en-US" sz="2800" b="1" dirty="0" smtClean="0"/>
              <a:t>Tissue components also are negatively and 	positively charged</a:t>
            </a:r>
          </a:p>
          <a:p>
            <a:pPr algn="l" rtl="0"/>
            <a:r>
              <a:rPr lang="en-US" sz="2800" b="1" dirty="0" smtClean="0"/>
              <a:t>       Basic dyes (</a:t>
            </a:r>
            <a:r>
              <a:rPr lang="en-US" sz="2800" b="1" dirty="0" err="1" smtClean="0"/>
              <a:t>Hematoxylene</a:t>
            </a:r>
            <a:r>
              <a:rPr lang="en-US" sz="2800" b="1" dirty="0" smtClean="0"/>
              <a:t>) are bound to 	negatively charged tissue components</a:t>
            </a:r>
          </a:p>
          <a:p>
            <a:pPr algn="l" rtl="0"/>
            <a:r>
              <a:rPr lang="en-US" sz="2800" b="1" dirty="0"/>
              <a:t>	</a:t>
            </a:r>
            <a:r>
              <a:rPr lang="en-US" sz="2800" b="1" dirty="0" smtClean="0"/>
              <a:t>Acidic dyes</a:t>
            </a:r>
            <a:r>
              <a:rPr lang="en-US" sz="2000" b="1" dirty="0" smtClean="0"/>
              <a:t> </a:t>
            </a:r>
            <a:r>
              <a:rPr lang="en-US" sz="2800" b="1" dirty="0" smtClean="0"/>
              <a:t>(Eosin) are bound to positively 	charged tissue components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ts val="2500"/>
              </a:lnSpc>
            </a:pPr>
            <a:r>
              <a:rPr lang="en-US" sz="2800" b="1" dirty="0" smtClean="0"/>
              <a:t>Basic dyes stain: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Heterochromatin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Nucleic acids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Ribosomes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 smtClean="0"/>
              <a:t>	Cartilage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 algn="l" rtl="0">
              <a:lnSpc>
                <a:spcPts val="2500"/>
              </a:lnSpc>
            </a:pPr>
            <a:r>
              <a:rPr lang="en-US" sz="2800" b="1" dirty="0" smtClean="0"/>
              <a:t>Acidic dyes stain: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Filaments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Mitochondria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Collagen</a:t>
            </a:r>
          </a:p>
          <a:p>
            <a:pPr marL="0" indent="0" algn="l" rtl="0">
              <a:lnSpc>
                <a:spcPts val="25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Muscle fibers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Additional Dyes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Many tissue components can not be stained with (</a:t>
            </a:r>
            <a:r>
              <a:rPr lang="en-US" sz="2800" b="1" dirty="0" err="1" smtClean="0"/>
              <a:t>Hematoxylene</a:t>
            </a:r>
            <a:r>
              <a:rPr lang="en-US" sz="2800" b="1" dirty="0" smtClean="0"/>
              <a:t> and Eosin).</a:t>
            </a:r>
          </a:p>
          <a:p>
            <a:pPr algn="l" rtl="0"/>
            <a:r>
              <a:rPr lang="en-US" sz="2800" b="1" dirty="0" smtClean="0"/>
              <a:t>Other dyes are used to specifically stain certain tissue components</a:t>
            </a:r>
          </a:p>
          <a:p>
            <a:pPr marL="0" indent="0" algn="l" rtl="0"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Resorcin-Fuchsin</a:t>
            </a:r>
            <a:r>
              <a:rPr lang="en-US" sz="2800" b="1" dirty="0" smtClean="0"/>
              <a:t> for elastic fibers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Silver stain for reticular fibers and basement 		membrane</a:t>
            </a:r>
          </a:p>
          <a:p>
            <a:pPr marL="0" indent="0" algn="l" rtl="0">
              <a:buNone/>
            </a:pPr>
            <a:r>
              <a:rPr lang="en-US" sz="2800" b="1" dirty="0"/>
              <a:t>	Periodic-Acid </a:t>
            </a:r>
            <a:r>
              <a:rPr lang="en-US" sz="2800" b="1" dirty="0" smtClean="0"/>
              <a:t>Schiff (PAS) Reaction for CHO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Visualizing Slides</a:t>
            </a:r>
            <a:endParaRPr lang="ar-S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Bright field microscope is used to visualize specimens on glass slides</a:t>
            </a:r>
          </a:p>
          <a:p>
            <a:pPr algn="l" rtl="0"/>
            <a:r>
              <a:rPr lang="en-US" sz="2800" b="1" dirty="0" smtClean="0"/>
              <a:t>The resolution of the light 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microscope is 0.2µm</a:t>
            </a:r>
          </a:p>
          <a:p>
            <a:pPr algn="l" rtl="0"/>
            <a:r>
              <a:rPr lang="en-US" sz="2800" b="1" dirty="0" smtClean="0"/>
              <a:t>Resolution is defined as( The 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smallest distance between 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2 points can be seen as 2</a:t>
            </a:r>
          </a:p>
          <a:p>
            <a:pPr marL="0" indent="0" algn="l" rtl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points)</a:t>
            </a:r>
            <a:endParaRPr lang="ar-SA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4" y="2492895"/>
            <a:ext cx="3095624" cy="394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207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Histology</vt:lpstr>
      <vt:lpstr>Tissue Preparation</vt:lpstr>
      <vt:lpstr>Tissue Preparation</vt:lpstr>
      <vt:lpstr>Tissue Preparation</vt:lpstr>
      <vt:lpstr>Staining the Slide</vt:lpstr>
      <vt:lpstr>Staining the Slide</vt:lpstr>
      <vt:lpstr>PowerPoint Presentation</vt:lpstr>
      <vt:lpstr>Additional Dyes</vt:lpstr>
      <vt:lpstr>Visualizing Slides</vt:lpstr>
      <vt:lpstr>Resolution</vt:lpstr>
      <vt:lpstr>Study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Zyad Betainah</dc:creator>
  <cp:lastModifiedBy>Zyad Betainah</cp:lastModifiedBy>
  <cp:revision>25</cp:revision>
  <dcterms:created xsi:type="dcterms:W3CDTF">2012-09-04T11:40:23Z</dcterms:created>
  <dcterms:modified xsi:type="dcterms:W3CDTF">2012-09-06T15:35:13Z</dcterms:modified>
</cp:coreProperties>
</file>