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5" r:id="rId3"/>
    <p:sldId id="267" r:id="rId4"/>
    <p:sldId id="270" r:id="rId5"/>
    <p:sldId id="258" r:id="rId6"/>
    <p:sldId id="268" r:id="rId7"/>
    <p:sldId id="294" r:id="rId8"/>
    <p:sldId id="297" r:id="rId9"/>
    <p:sldId id="259" r:id="rId10"/>
    <p:sldId id="272" r:id="rId11"/>
    <p:sldId id="262" r:id="rId12"/>
    <p:sldId id="263" r:id="rId13"/>
    <p:sldId id="278" r:id="rId14"/>
    <p:sldId id="280" r:id="rId15"/>
    <p:sldId id="264" r:id="rId16"/>
    <p:sldId id="285" r:id="rId17"/>
    <p:sldId id="284" r:id="rId18"/>
    <p:sldId id="286" r:id="rId19"/>
    <p:sldId id="288" r:id="rId20"/>
    <p:sldId id="287" r:id="rId21"/>
    <p:sldId id="289" r:id="rId22"/>
    <p:sldId id="275" r:id="rId23"/>
    <p:sldId id="291" r:id="rId24"/>
    <p:sldId id="276" r:id="rId25"/>
    <p:sldId id="290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3" d="100"/>
          <a:sy n="73" d="100"/>
        </p:scale>
        <p:origin x="-39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88EC3C7-8B4D-4FF0-9190-CD1EF3F67B96}" type="datetimeFigureOut">
              <a:rPr lang="ar-SA" smtClean="0"/>
              <a:t>06/11/1434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31EBBD-7450-468B-B40E-B479CFA8AB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600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4FE71B4-1BEE-40BE-BEC2-9B3879B9CDC6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647B470-CE02-488D-AA4C-E9409156D54F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0DF3C02-258D-4E04-B9FE-D72F484A948C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DFF0-81DE-48DE-A6DF-F1229D3DDDC6}" type="datetimeFigureOut">
              <a:rPr lang="ar-SA" smtClean="0"/>
              <a:t>06/11/1434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C3F3-B4A5-466F-9C76-C7051D39C3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841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DFF0-81DE-48DE-A6DF-F1229D3DDDC6}" type="datetimeFigureOut">
              <a:rPr lang="ar-SA" smtClean="0"/>
              <a:t>06/11/1434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C3F3-B4A5-466F-9C76-C7051D39C3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522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DFF0-81DE-48DE-A6DF-F1229D3DDDC6}" type="datetimeFigureOut">
              <a:rPr lang="ar-SA" smtClean="0"/>
              <a:t>06/11/1434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C3F3-B4A5-466F-9C76-C7051D39C3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13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DFF0-81DE-48DE-A6DF-F1229D3DDDC6}" type="datetimeFigureOut">
              <a:rPr lang="ar-SA" smtClean="0"/>
              <a:t>06/11/1434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C3F3-B4A5-466F-9C76-C7051D39C3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53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DFF0-81DE-48DE-A6DF-F1229D3DDDC6}" type="datetimeFigureOut">
              <a:rPr lang="ar-SA" smtClean="0"/>
              <a:t>06/11/1434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C3F3-B4A5-466F-9C76-C7051D39C3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562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DFF0-81DE-48DE-A6DF-F1229D3DDDC6}" type="datetimeFigureOut">
              <a:rPr lang="ar-SA" smtClean="0"/>
              <a:t>06/11/1434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C3F3-B4A5-466F-9C76-C7051D39C3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566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DFF0-81DE-48DE-A6DF-F1229D3DDDC6}" type="datetimeFigureOut">
              <a:rPr lang="ar-SA" smtClean="0"/>
              <a:t>06/11/1434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C3F3-B4A5-466F-9C76-C7051D39C3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644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DFF0-81DE-48DE-A6DF-F1229D3DDDC6}" type="datetimeFigureOut">
              <a:rPr lang="ar-SA" smtClean="0"/>
              <a:t>06/11/1434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C3F3-B4A5-466F-9C76-C7051D39C3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076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DFF0-81DE-48DE-A6DF-F1229D3DDDC6}" type="datetimeFigureOut">
              <a:rPr lang="ar-SA" smtClean="0"/>
              <a:t>06/11/1434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C3F3-B4A5-466F-9C76-C7051D39C3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69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DFF0-81DE-48DE-A6DF-F1229D3DDDC6}" type="datetimeFigureOut">
              <a:rPr lang="ar-SA" smtClean="0"/>
              <a:t>06/11/1434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C3F3-B4A5-466F-9C76-C7051D39C3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148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DFF0-81DE-48DE-A6DF-F1229D3DDDC6}" type="datetimeFigureOut">
              <a:rPr lang="ar-SA" smtClean="0"/>
              <a:t>06/11/1434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C3F3-B4A5-466F-9C76-C7051D39C3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103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4DFF0-81DE-48DE-A6DF-F1229D3DDDC6}" type="datetimeFigureOut">
              <a:rPr lang="ar-SA" smtClean="0"/>
              <a:t>06/11/1434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6C3F3-B4A5-466F-9C76-C7051D39C3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81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YQUiimNKVgN3xM&amp;tbnid=Uh5JNK8lYOzV4M:&amp;ved=0CAUQjRw&amp;url=http://gardenrain.wordpress.com/page/44/&amp;ei=2u8eUuTaMIqm0AXthYCQCQ&amp;bvm=bv.51495398,d.d2k&amp;psig=AFQjCNEdLsyBER0W2wFdqasbiA5eQ6Grrg&amp;ust=1377845497372100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com/url?sa=i&amp;rct=j&amp;q=&amp;esrc=s&amp;frm=1&amp;source=images&amp;cd=&amp;cad=rja&amp;docid=kQbQQjbxngfosM&amp;tbnid=UenI7khYX82PkM:&amp;ved=0CAUQjRw&amp;url=http://www.cts.usc.edu/lpg-whatislungsurgery.html&amp;ei=svIeUpusLI6y0AW21YGwBA&amp;psig=AFQjCNE5qHwHaelp63ARRrPK1f51XjEO2Q&amp;ust=1377846111680169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CEzk8DDbZiu7TM&amp;tbnid=iwkaX53ckEidwM:&amp;ved=0CAUQjRw&amp;url=http://ocw.tufts.edu/Content/51/lecturenotes/561424/561429&amp;ei=k_8eUsj8LIfa0QWa4ICACg&amp;psig=AFQjCNFpfiNHkt6wpZI1hf2PEgYBqhYxyA&amp;ust=1377849567155003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590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GAS EXCHANGE 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(Lecture 5)</a:t>
            </a:r>
            <a:endParaRPr lang="ar-SA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0" indent="0" rtl="0"/>
            <a:r>
              <a:rPr lang="en-US" b="1" dirty="0" smtClean="0"/>
              <a:t>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PARTIAL PRESSURE GRADIENT</a:t>
            </a:r>
            <a:r>
              <a:rPr lang="en-US" b="1" dirty="0"/>
              <a:t/>
            </a:r>
            <a:br>
              <a:rPr lang="en-US" b="1" dirty="0"/>
            </a:b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sz="3400" b="1" dirty="0" smtClean="0"/>
              <a:t>Partial pressure gradient: </a:t>
            </a:r>
          </a:p>
          <a:p>
            <a:pPr marL="0" indent="0" algn="l" rtl="0">
              <a:buNone/>
            </a:pPr>
            <a:endParaRPr lang="en-US" sz="3400" b="1" dirty="0" smtClean="0"/>
          </a:p>
          <a:p>
            <a:pPr algn="l" rtl="0"/>
            <a:r>
              <a:rPr lang="en-US" sz="3400" dirty="0" smtClean="0"/>
              <a:t>A </a:t>
            </a:r>
            <a:r>
              <a:rPr lang="en-US" sz="3400" b="1" dirty="0" smtClean="0"/>
              <a:t>difference </a:t>
            </a:r>
            <a:r>
              <a:rPr lang="en-US" sz="3400" b="1" dirty="0"/>
              <a:t>in partial </a:t>
            </a:r>
            <a:r>
              <a:rPr lang="en-US" sz="3400" b="1" dirty="0" smtClean="0"/>
              <a:t>pressure </a:t>
            </a:r>
            <a:r>
              <a:rPr lang="en-US" sz="3400" dirty="0" smtClean="0"/>
              <a:t>between </a:t>
            </a:r>
            <a:r>
              <a:rPr lang="en-US" sz="3400" dirty="0"/>
              <a:t>capillary blood and surrounding structures is </a:t>
            </a:r>
            <a:r>
              <a:rPr lang="en-US" sz="3400" dirty="0" smtClean="0"/>
              <a:t>known as </a:t>
            </a:r>
            <a:r>
              <a:rPr lang="en-US" sz="3400" dirty="0"/>
              <a:t>a </a:t>
            </a:r>
            <a:r>
              <a:rPr lang="en-US" sz="3400" b="1" dirty="0"/>
              <a:t>partial pressure gradient</a:t>
            </a:r>
            <a:r>
              <a:rPr lang="en-US" sz="3400" b="1" dirty="0" smtClean="0"/>
              <a:t>. </a:t>
            </a:r>
          </a:p>
          <a:p>
            <a:pPr algn="l" rtl="0"/>
            <a:r>
              <a:rPr lang="en-US" sz="3400" dirty="0" smtClean="0"/>
              <a:t>Partial </a:t>
            </a:r>
            <a:r>
              <a:rPr lang="en-US" sz="3400" dirty="0"/>
              <a:t>pressure gradients </a:t>
            </a:r>
            <a:r>
              <a:rPr lang="en-US" sz="3400" dirty="0" smtClean="0"/>
              <a:t>exist between </a:t>
            </a:r>
            <a:r>
              <a:rPr lang="en-US" sz="3400" dirty="0"/>
              <a:t>the alveolar air and pulmonary capillary blood. </a:t>
            </a:r>
            <a:r>
              <a:rPr lang="en-US" sz="3400" dirty="0" smtClean="0"/>
              <a:t>Similarly partial </a:t>
            </a:r>
            <a:r>
              <a:rPr lang="en-US" sz="3400" dirty="0"/>
              <a:t>pressure gradients exist between systemic </a:t>
            </a:r>
            <a:r>
              <a:rPr lang="en-US" sz="3400" dirty="0" smtClean="0"/>
              <a:t>capillary blood </a:t>
            </a:r>
            <a:r>
              <a:rPr lang="en-US" sz="3400" dirty="0"/>
              <a:t>and surrounding tissues</a:t>
            </a:r>
            <a:r>
              <a:rPr lang="en-US" sz="3400" dirty="0" smtClean="0"/>
              <a:t>. </a:t>
            </a:r>
          </a:p>
          <a:p>
            <a:pPr algn="l" rtl="0"/>
            <a:r>
              <a:rPr lang="en-US" sz="3400" dirty="0" smtClean="0"/>
              <a:t>A </a:t>
            </a:r>
            <a:r>
              <a:rPr lang="en-US" sz="3400" dirty="0"/>
              <a:t>gas always </a:t>
            </a:r>
            <a:r>
              <a:rPr lang="en-US" sz="3400" dirty="0" smtClean="0"/>
              <a:t>diffuses </a:t>
            </a:r>
            <a:r>
              <a:rPr lang="en-US" sz="3400" dirty="0"/>
              <a:t>down </a:t>
            </a:r>
            <a:r>
              <a:rPr lang="en-US" sz="3400" dirty="0" smtClean="0"/>
              <a:t>its partial </a:t>
            </a:r>
            <a:r>
              <a:rPr lang="en-US" sz="3400" dirty="0"/>
              <a:t>pressure gradient from the area of higher partial </a:t>
            </a:r>
            <a:r>
              <a:rPr lang="en-US" sz="3400" dirty="0" smtClean="0"/>
              <a:t> pressure to </a:t>
            </a:r>
            <a:r>
              <a:rPr lang="en-US" sz="3400" dirty="0"/>
              <a:t>the area of lower partial pressure, similar to </a:t>
            </a:r>
            <a:r>
              <a:rPr lang="en-US" sz="3400" dirty="0" smtClean="0"/>
              <a:t> diffusion down </a:t>
            </a:r>
            <a:r>
              <a:rPr lang="en-US" sz="3400" dirty="0"/>
              <a:t>a concentration gradient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740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Gas Exchange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sz="2800" b="1" dirty="0" smtClean="0"/>
              <a:t>Exchange across systemic capillaries occurs down partial pressure gradients </a:t>
            </a:r>
          </a:p>
          <a:p>
            <a:pPr marL="0" indent="0" algn="l" rtl="0" eaLnBrk="1" hangingPunct="1">
              <a:lnSpc>
                <a:spcPct val="80000"/>
              </a:lnSpc>
              <a:buNone/>
            </a:pPr>
            <a:endParaRPr lang="en-US" sz="2800" b="1" dirty="0" smtClean="0"/>
          </a:p>
          <a:p>
            <a:pPr algn="l" rtl="0">
              <a:lnSpc>
                <a:spcPct val="80000"/>
              </a:lnSpc>
            </a:pPr>
            <a:r>
              <a:rPr lang="en-US" sz="2800" dirty="0" smtClean="0">
                <a:latin typeface="Helvetica" pitchFamily="84" charset="0"/>
              </a:rPr>
              <a:t>By equilibration in the alveoli, the oxygen in the systemic capillaries has a high partial pressure (e.g.,</a:t>
            </a:r>
            <a:r>
              <a:rPr lang="en-US" sz="2800" dirty="0" smtClean="0">
                <a:solidFill>
                  <a:srgbClr val="FF0000"/>
                </a:solidFill>
                <a:latin typeface="Helvetica" pitchFamily="84" charset="0"/>
              </a:rPr>
              <a:t>100mmHg)</a:t>
            </a:r>
            <a:r>
              <a:rPr lang="en-US" sz="2800" dirty="0" smtClean="0">
                <a:latin typeface="Helvetica" pitchFamily="84" charset="0"/>
              </a:rPr>
              <a:t> compared to tissue cells,</a:t>
            </a: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sz="2800" dirty="0" smtClean="0">
                <a:latin typeface="Helvetica" pitchFamily="84" charset="0"/>
              </a:rPr>
              <a:t>       (e.g.,</a:t>
            </a:r>
            <a:r>
              <a:rPr lang="en-US" sz="2800" dirty="0" smtClean="0">
                <a:solidFill>
                  <a:srgbClr val="FF0000"/>
                </a:solidFill>
                <a:latin typeface="Helvetica" pitchFamily="84" charset="0"/>
              </a:rPr>
              <a:t>40</a:t>
            </a:r>
            <a:r>
              <a:rPr lang="en-US" sz="2800" dirty="0">
                <a:solidFill>
                  <a:srgbClr val="FF0000"/>
                </a:solidFill>
                <a:latin typeface="Helvetica" pitchFamily="84" charset="0"/>
              </a:rPr>
              <a:t>mmHg</a:t>
            </a:r>
            <a:r>
              <a:rPr lang="en-US" sz="2800" dirty="0" smtClean="0">
                <a:latin typeface="Helvetica" pitchFamily="84" charset="0"/>
              </a:rPr>
              <a:t>). These cells are using oxygen.  </a:t>
            </a:r>
            <a:endParaRPr lang="en-US" sz="2800" dirty="0">
              <a:latin typeface="Helvetica" pitchFamily="84" charset="0"/>
            </a:endParaRPr>
          </a:p>
          <a:p>
            <a:pPr marL="0" indent="0" algn="l" rtl="0" eaLnBrk="1" hangingPunct="1">
              <a:lnSpc>
                <a:spcPct val="80000"/>
              </a:lnSpc>
              <a:buNone/>
            </a:pPr>
            <a:endParaRPr lang="en-US" sz="2800" dirty="0" smtClean="0">
              <a:latin typeface="Helvetica" pitchFamily="8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 dirty="0" smtClean="0">
                <a:latin typeface="Helvetica" pitchFamily="84" charset="0"/>
              </a:rPr>
              <a:t>The partial pressure for carbon dioxide in the systemic capillaries is low (e.g.,</a:t>
            </a:r>
            <a:r>
              <a:rPr lang="en-US" sz="2800" dirty="0" smtClean="0">
                <a:solidFill>
                  <a:srgbClr val="FF0000"/>
                </a:solidFill>
                <a:latin typeface="Helvetica" pitchFamily="84" charset="0"/>
              </a:rPr>
              <a:t>40</a:t>
            </a:r>
            <a:r>
              <a:rPr lang="en-US" sz="2800" dirty="0">
                <a:solidFill>
                  <a:srgbClr val="FF0000"/>
                </a:solidFill>
                <a:latin typeface="Helvetica" pitchFamily="84" charset="0"/>
              </a:rPr>
              <a:t>mmHg</a:t>
            </a:r>
            <a:r>
              <a:rPr lang="en-US" sz="2800" dirty="0" smtClean="0">
                <a:latin typeface="Helvetica" pitchFamily="84" charset="0"/>
              </a:rPr>
              <a:t>) compared to the tissue cells (e.g.,</a:t>
            </a:r>
            <a:r>
              <a:rPr lang="en-US" sz="2800" dirty="0" smtClean="0">
                <a:solidFill>
                  <a:srgbClr val="FF0000"/>
                </a:solidFill>
                <a:latin typeface="Helvetica" pitchFamily="84" charset="0"/>
              </a:rPr>
              <a:t>46</a:t>
            </a:r>
            <a:r>
              <a:rPr lang="en-US" sz="2800" dirty="0">
                <a:solidFill>
                  <a:srgbClr val="FF0000"/>
                </a:solidFill>
                <a:latin typeface="Helvetica" pitchFamily="84" charset="0"/>
              </a:rPr>
              <a:t>mmHg</a:t>
            </a:r>
            <a:r>
              <a:rPr lang="en-US" sz="2800" dirty="0" smtClean="0">
                <a:latin typeface="Helvetica" pitchFamily="84" charset="0"/>
              </a:rPr>
              <a:t>), which are making this gas through their metabolism.</a:t>
            </a:r>
          </a:p>
        </p:txBody>
      </p:sp>
    </p:spTree>
    <p:extLst>
      <p:ext uri="{BB962C8B-B14F-4D97-AF65-F5344CB8AC3E}">
        <p14:creationId xmlns:p14="http://schemas.microsoft.com/office/powerpoint/2010/main" val="29838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57200"/>
            <a:ext cx="7848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endParaRPr lang="en-US" sz="2200" dirty="0" smtClean="0">
              <a:latin typeface="Helvetica" pitchFamily="8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 b="1" dirty="0" smtClean="0">
                <a:latin typeface="Helvetica" pitchFamily="84" charset="0"/>
              </a:rPr>
              <a:t>By </a:t>
            </a:r>
            <a:r>
              <a:rPr lang="en-US" sz="2800" b="1" dirty="0">
                <a:latin typeface="Helvetica" pitchFamily="84" charset="0"/>
              </a:rPr>
              <a:t>partial pressure </a:t>
            </a:r>
            <a:r>
              <a:rPr lang="en-US" sz="2800" b="1" dirty="0" smtClean="0">
                <a:latin typeface="Helvetica" pitchFamily="84" charset="0"/>
              </a:rPr>
              <a:t>gradients</a:t>
            </a:r>
            <a:r>
              <a:rPr lang="en-US" sz="2800" dirty="0">
                <a:latin typeface="Helvetica" pitchFamily="84" charset="0"/>
              </a:rPr>
              <a:t>:</a:t>
            </a:r>
            <a:r>
              <a:rPr lang="en-US" sz="2800" dirty="0" smtClean="0">
                <a:latin typeface="Helvetica" pitchFamily="84" charset="0"/>
              </a:rPr>
              <a:t> </a:t>
            </a:r>
          </a:p>
          <a:p>
            <a:pPr algn="l" rtl="0">
              <a:lnSpc>
                <a:spcPct val="80000"/>
              </a:lnSpc>
            </a:pPr>
            <a:r>
              <a:rPr lang="en-US" sz="2800" dirty="0" smtClean="0">
                <a:latin typeface="Helvetica" pitchFamily="84" charset="0"/>
              </a:rPr>
              <a:t> </a:t>
            </a:r>
          </a:p>
          <a:p>
            <a:pPr algn="l" rtl="0">
              <a:lnSpc>
                <a:spcPct val="80000"/>
              </a:lnSpc>
            </a:pPr>
            <a:r>
              <a:rPr lang="en-US" sz="2800" dirty="0">
                <a:latin typeface="Helvetica" pitchFamily="84" charset="0"/>
              </a:rPr>
              <a:t>O</a:t>
            </a:r>
            <a:r>
              <a:rPr lang="en-US" sz="2800" dirty="0" smtClean="0">
                <a:latin typeface="Helvetica" pitchFamily="84" charset="0"/>
              </a:rPr>
              <a:t>xygen </a:t>
            </a:r>
            <a:r>
              <a:rPr lang="en-US" sz="2800" dirty="0">
                <a:latin typeface="Helvetica" pitchFamily="84" charset="0"/>
              </a:rPr>
              <a:t>diffuses from the systemic capillaries into the tissue cells (</a:t>
            </a:r>
            <a:r>
              <a:rPr lang="en-US" sz="2800" dirty="0">
                <a:solidFill>
                  <a:srgbClr val="FF0000"/>
                </a:solidFill>
                <a:latin typeface="Helvetica" pitchFamily="84" charset="0"/>
              </a:rPr>
              <a:t>100 to </a:t>
            </a:r>
            <a:r>
              <a:rPr lang="en-US" sz="2800" dirty="0" smtClean="0">
                <a:solidFill>
                  <a:srgbClr val="FF0000"/>
                </a:solidFill>
                <a:latin typeface="Helvetica" pitchFamily="84" charset="0"/>
              </a:rPr>
              <a:t>40</a:t>
            </a:r>
            <a:r>
              <a:rPr lang="en-US" sz="2800" dirty="0">
                <a:solidFill>
                  <a:srgbClr val="FF0000"/>
                </a:solidFill>
                <a:latin typeface="Helvetica" pitchFamily="84" charset="0"/>
              </a:rPr>
              <a:t>mmHg</a:t>
            </a:r>
            <a:r>
              <a:rPr lang="en-US" sz="2800" dirty="0" smtClean="0">
                <a:latin typeface="Helvetica" pitchFamily="84" charset="0"/>
              </a:rPr>
              <a:t>, </a:t>
            </a:r>
            <a:r>
              <a:rPr lang="en-US" sz="2800" dirty="0">
                <a:latin typeface="Helvetica" pitchFamily="84" charset="0"/>
              </a:rPr>
              <a:t>higher to lower</a:t>
            </a:r>
            <a:r>
              <a:rPr lang="en-US" sz="2800" dirty="0" smtClean="0">
                <a:latin typeface="Helvetica" pitchFamily="84" charset="0"/>
              </a:rPr>
              <a:t>). </a:t>
            </a:r>
          </a:p>
          <a:p>
            <a:pPr algn="l" rtl="0">
              <a:lnSpc>
                <a:spcPct val="80000"/>
              </a:lnSpc>
            </a:pPr>
            <a:r>
              <a:rPr lang="en-US" sz="2800" dirty="0" smtClean="0">
                <a:latin typeface="Helvetica" pitchFamily="84" charset="0"/>
              </a:rPr>
              <a:t> </a:t>
            </a:r>
          </a:p>
          <a:p>
            <a:pPr algn="l" rtl="0">
              <a:lnSpc>
                <a:spcPct val="80000"/>
              </a:lnSpc>
            </a:pPr>
            <a:r>
              <a:rPr lang="en-US" sz="2800" dirty="0" smtClean="0">
                <a:latin typeface="Helvetica" pitchFamily="84" charset="0"/>
              </a:rPr>
              <a:t>Carbon </a:t>
            </a:r>
            <a:r>
              <a:rPr lang="en-US" sz="2800" dirty="0">
                <a:latin typeface="Helvetica" pitchFamily="84" charset="0"/>
              </a:rPr>
              <a:t>dioxide diffuses in the opposite </a:t>
            </a:r>
            <a:r>
              <a:rPr lang="en-US" sz="2800" dirty="0" smtClean="0">
                <a:latin typeface="Helvetica" pitchFamily="84" charset="0"/>
              </a:rPr>
              <a:t>direction from tissues to capillaries (</a:t>
            </a:r>
            <a:r>
              <a:rPr lang="en-US" sz="2800" dirty="0" smtClean="0">
                <a:solidFill>
                  <a:srgbClr val="FF0000"/>
                </a:solidFill>
                <a:latin typeface="Helvetica" pitchFamily="84" charset="0"/>
              </a:rPr>
              <a:t>46 to 40</a:t>
            </a:r>
            <a:r>
              <a:rPr lang="en-US" sz="2800" dirty="0">
                <a:solidFill>
                  <a:srgbClr val="FF0000"/>
                </a:solidFill>
                <a:latin typeface="Helvetica" pitchFamily="84" charset="0"/>
              </a:rPr>
              <a:t>mmHg</a:t>
            </a:r>
            <a:r>
              <a:rPr lang="en-US" sz="2800" dirty="0" smtClean="0">
                <a:latin typeface="Helvetica" pitchFamily="84" charset="0"/>
              </a:rPr>
              <a:t>). </a:t>
            </a:r>
          </a:p>
          <a:p>
            <a:pPr algn="l" rtl="0">
              <a:lnSpc>
                <a:spcPct val="80000"/>
              </a:lnSpc>
            </a:pPr>
            <a:r>
              <a:rPr lang="en-US" sz="2800" dirty="0" smtClean="0">
                <a:latin typeface="Helvetica" pitchFamily="84" charset="0"/>
              </a:rPr>
              <a:t>  </a:t>
            </a:r>
            <a:endParaRPr lang="en-US" sz="2800" dirty="0">
              <a:latin typeface="Helvetica" pitchFamily="8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 dirty="0">
                <a:latin typeface="Helvetica" pitchFamily="84" charset="0"/>
              </a:rPr>
              <a:t>Having equilibrated with the tissue cells, the blood leaving the systemic capillaries is low in oxygen and high in carbon dioxide</a:t>
            </a:r>
            <a:r>
              <a:rPr lang="en-US" sz="2800" dirty="0" smtClean="0">
                <a:latin typeface="Helvetica" pitchFamily="84" charset="0"/>
              </a:rPr>
              <a:t>.  </a:t>
            </a:r>
            <a:endParaRPr lang="en-US" sz="2800" dirty="0">
              <a:latin typeface="Helvetica" pitchFamily="84" charset="0"/>
            </a:endParaRPr>
          </a:p>
          <a:p>
            <a:pPr algn="l" rtl="0">
              <a:lnSpc>
                <a:spcPct val="80000"/>
              </a:lnSpc>
            </a:pPr>
            <a:endParaRPr lang="en-US" sz="2800" dirty="0">
              <a:latin typeface="Helvetica" pitchFamily="8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800" dirty="0">
                <a:latin typeface="Helvetica" pitchFamily="84" charset="0"/>
              </a:rPr>
              <a:t>This blood returns to the right side of the heart and on to the lungs.  At the pulmonary capillaries, the blood acquires oxygen and releases some of its carbon dioxide</a:t>
            </a:r>
            <a:r>
              <a:rPr lang="en-US" sz="2200" dirty="0">
                <a:latin typeface="Helvetica" pitchFamily="84" charset="0"/>
              </a:rPr>
              <a:t>.</a:t>
            </a:r>
          </a:p>
          <a:p>
            <a:pPr lvl="1" algn="l" rtl="0">
              <a:lnSpc>
                <a:spcPct val="8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180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/>
              <a:t>Oxygen and Carbon Dioxide Exchange Across Pulmonary and Systemic Capillaries Caused by Partial Pressure Gradients</a:t>
            </a:r>
          </a:p>
        </p:txBody>
      </p:sp>
      <p:pic>
        <p:nvPicPr>
          <p:cNvPr id="48132" name="Picture 6" descr="13f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394325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5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Gas Exchange Contd.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648200"/>
          </a:xfrm>
        </p:spPr>
        <p:txBody>
          <a:bodyPr/>
          <a:lstStyle/>
          <a:p>
            <a:pPr algn="l" rtl="0" eaLnBrk="1" hangingPunct="1"/>
            <a:r>
              <a:rPr lang="en-US" b="1" dirty="0" smtClean="0"/>
              <a:t>Additional factors that affect the rate of gas transfer across alveolar membrane:</a:t>
            </a:r>
          </a:p>
          <a:p>
            <a:pPr lvl="1" algn="l" rtl="0" eaLnBrk="1" hangingPunct="1"/>
            <a:r>
              <a:rPr lang="en-US" dirty="0" smtClean="0"/>
              <a:t>As </a:t>
            </a:r>
            <a:r>
              <a:rPr lang="en-US" b="1" dirty="0" smtClean="0"/>
              <a:t>surface area</a:t>
            </a:r>
            <a:r>
              <a:rPr lang="en-US" dirty="0" smtClean="0"/>
              <a:t> increases, the rate increases</a:t>
            </a:r>
          </a:p>
          <a:p>
            <a:pPr lvl="1" algn="l" rtl="0" eaLnBrk="1" hangingPunct="1"/>
            <a:r>
              <a:rPr lang="en-US" dirty="0" smtClean="0"/>
              <a:t>Increase in </a:t>
            </a:r>
            <a:r>
              <a:rPr lang="en-US" b="1" dirty="0" smtClean="0"/>
              <a:t>thickness of barrier</a:t>
            </a:r>
            <a:r>
              <a:rPr lang="en-US" dirty="0" smtClean="0"/>
              <a:t> separating air and blood decreases rate of gas transfer</a:t>
            </a:r>
          </a:p>
          <a:p>
            <a:pPr lvl="1" algn="l" rtl="0" eaLnBrk="1" hangingPunct="1"/>
            <a:r>
              <a:rPr lang="en-US" dirty="0" smtClean="0"/>
              <a:t>Rate of gas exchange is directly proportional to the diffusion coefficient for a gas</a:t>
            </a:r>
          </a:p>
          <a:p>
            <a:pPr lvl="1" algn="l" rtl="0" eaLnBrk="1" hangingPunct="1"/>
            <a:r>
              <a:rPr lang="en-US" b="1" dirty="0" smtClean="0"/>
              <a:t>Partial pressure gradients </a:t>
            </a:r>
            <a:r>
              <a:rPr lang="en-US" dirty="0" smtClean="0"/>
              <a:t>of Oxygen and Carbon Dioxide</a:t>
            </a:r>
          </a:p>
          <a:p>
            <a:pPr lvl="1" algn="l" rtl="0" eaLnBrk="1" hangingPunct="1"/>
            <a:r>
              <a:rPr lang="en-US" b="1" dirty="0" smtClean="0"/>
              <a:t>Diffusion Constant</a:t>
            </a:r>
          </a:p>
        </p:txBody>
      </p:sp>
    </p:spTree>
    <p:extLst>
      <p:ext uri="{BB962C8B-B14F-4D97-AF65-F5344CB8AC3E}">
        <p14:creationId xmlns:p14="http://schemas.microsoft.com/office/powerpoint/2010/main" val="5257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1" descr="13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00075"/>
            <a:ext cx="8964613" cy="565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1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2133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Pathological factors </a:t>
            </a:r>
            <a:r>
              <a:rPr lang="en-US" dirty="0" smtClean="0">
                <a:solidFill>
                  <a:srgbClr val="FF0000"/>
                </a:solidFill>
              </a:rPr>
              <a:t>affecting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Gas </a:t>
            </a:r>
            <a:r>
              <a:rPr lang="en-US" dirty="0">
                <a:solidFill>
                  <a:srgbClr val="FF0000"/>
                </a:solidFill>
              </a:rPr>
              <a:t>exchange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83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066800"/>
            <a:ext cx="6324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en-US" sz="3200" b="1" dirty="0" smtClean="0">
                <a:solidFill>
                  <a:srgbClr val="FF0000"/>
                </a:solidFill>
              </a:rPr>
              <a:t>athological </a:t>
            </a:r>
            <a:r>
              <a:rPr lang="en-US" sz="3200" b="1" dirty="0">
                <a:solidFill>
                  <a:srgbClr val="FF0000"/>
                </a:solidFill>
              </a:rPr>
              <a:t>conditions </a:t>
            </a:r>
            <a:r>
              <a:rPr lang="en-US" sz="3200" b="1" dirty="0" smtClean="0">
                <a:solidFill>
                  <a:srgbClr val="FF0000"/>
                </a:solidFill>
              </a:rPr>
              <a:t>reducing </a:t>
            </a:r>
            <a:r>
              <a:rPr lang="en-US" sz="3200" b="1" dirty="0">
                <a:solidFill>
                  <a:srgbClr val="FF0000"/>
                </a:solidFill>
              </a:rPr>
              <a:t>pulmonary surface </a:t>
            </a:r>
            <a:r>
              <a:rPr lang="en-US" sz="3200" b="1" dirty="0" smtClean="0">
                <a:solidFill>
                  <a:srgbClr val="FF0000"/>
                </a:solidFill>
              </a:rPr>
              <a:t>area:  </a:t>
            </a:r>
          </a:p>
          <a:p>
            <a:pPr algn="l" rtl="0"/>
            <a:endParaRPr lang="en-US" sz="2400" dirty="0" smtClean="0">
              <a:solidFill>
                <a:prstClr val="black"/>
              </a:solidFill>
            </a:endParaRPr>
          </a:p>
          <a:p>
            <a:pPr algn="l" rtl="0"/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</a:t>
            </a:r>
            <a:r>
              <a:rPr lang="en-US" sz="2400" b="1" dirty="0" smtClean="0">
                <a:solidFill>
                  <a:prstClr val="black"/>
                </a:solidFill>
              </a:rPr>
              <a:t>(1) Emphysema </a:t>
            </a:r>
            <a:r>
              <a:rPr lang="en-US" sz="2400" dirty="0" smtClean="0">
                <a:solidFill>
                  <a:prstClr val="black"/>
                </a:solidFill>
              </a:rPr>
              <a:t>(surface </a:t>
            </a:r>
            <a:r>
              <a:rPr lang="en-US" sz="2400" dirty="0">
                <a:solidFill>
                  <a:prstClr val="black"/>
                </a:solidFill>
              </a:rPr>
              <a:t>area is </a:t>
            </a:r>
            <a:r>
              <a:rPr lang="en-US" sz="2400" dirty="0" smtClean="0">
                <a:solidFill>
                  <a:prstClr val="black"/>
                </a:solidFill>
              </a:rPr>
              <a:t>reduced ,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   because </a:t>
            </a:r>
            <a:r>
              <a:rPr lang="en-US" sz="2400" dirty="0">
                <a:solidFill>
                  <a:prstClr val="black"/>
                </a:solidFill>
              </a:rPr>
              <a:t>many alveolar walls are </a:t>
            </a:r>
            <a:r>
              <a:rPr lang="en-US" sz="2400" dirty="0" smtClean="0">
                <a:solidFill>
                  <a:prstClr val="black"/>
                </a:solidFill>
              </a:rPr>
              <a:t>lost),</a:t>
            </a:r>
          </a:p>
          <a:p>
            <a:pPr algn="l" rtl="0"/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algn="l" rtl="0"/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en-US" sz="2400" b="1" dirty="0" smtClean="0">
                <a:solidFill>
                  <a:prstClr val="black"/>
                </a:solidFill>
              </a:rPr>
              <a:t>(2) Collapsed  regions </a:t>
            </a:r>
            <a:r>
              <a:rPr lang="en-US" sz="2400" b="1" dirty="0">
                <a:solidFill>
                  <a:prstClr val="black"/>
                </a:solidFill>
              </a:rPr>
              <a:t>of the </a:t>
            </a:r>
            <a:r>
              <a:rPr lang="en-US" sz="2400" b="1" dirty="0" smtClean="0">
                <a:solidFill>
                  <a:prstClr val="black"/>
                </a:solidFill>
              </a:rPr>
              <a:t>lung </a:t>
            </a:r>
          </a:p>
          <a:p>
            <a:pPr algn="l" rtl="0"/>
            <a:endParaRPr lang="en-US" sz="2400" b="1" dirty="0" smtClean="0">
              <a:solidFill>
                <a:prstClr val="black"/>
              </a:solidFill>
            </a:endParaRPr>
          </a:p>
          <a:p>
            <a:pPr algn="l" rt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</a:t>
            </a:r>
            <a:r>
              <a:rPr lang="en-US" sz="2400" b="1" dirty="0" smtClean="0">
                <a:solidFill>
                  <a:prstClr val="black"/>
                </a:solidFill>
              </a:rPr>
              <a:t>(3) </a:t>
            </a:r>
            <a:r>
              <a:rPr lang="en-US" sz="2400" b="1" dirty="0" smtClean="0">
                <a:solidFill>
                  <a:prstClr val="black"/>
                </a:solidFill>
              </a:rPr>
              <a:t>When </a:t>
            </a:r>
            <a:r>
              <a:rPr lang="en-US" sz="2400" b="1" dirty="0">
                <a:solidFill>
                  <a:prstClr val="black"/>
                </a:solidFill>
              </a:rPr>
              <a:t>part of the </a:t>
            </a:r>
            <a:r>
              <a:rPr lang="en-US" sz="2400" b="1" dirty="0" smtClean="0">
                <a:solidFill>
                  <a:prstClr val="black"/>
                </a:solidFill>
              </a:rPr>
              <a:t>lung tissue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    is surgically removed—(for example,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    in </a:t>
            </a:r>
            <a:r>
              <a:rPr lang="en-US" sz="2400" dirty="0">
                <a:solidFill>
                  <a:prstClr val="black"/>
                </a:solidFill>
              </a:rPr>
              <a:t>treating lung </a:t>
            </a:r>
            <a:r>
              <a:rPr lang="en-US" sz="2400" dirty="0" smtClean="0">
                <a:solidFill>
                  <a:prstClr val="black"/>
                </a:solidFill>
              </a:rPr>
              <a:t>cancer).</a:t>
            </a:r>
            <a:endParaRPr lang="en-US" sz="2400" dirty="0">
              <a:solidFill>
                <a:prstClr val="black"/>
              </a:solidFill>
            </a:endParaRPr>
          </a:p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 descr="13f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11213"/>
            <a:ext cx="8964613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4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8171"/>
            <a:ext cx="6378434" cy="51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1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2192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The ultimate aim </a:t>
            </a:r>
            <a:r>
              <a:rPr lang="en-US" sz="2800" dirty="0"/>
              <a:t>of breathing is to provide a </a:t>
            </a:r>
            <a:r>
              <a:rPr lang="en-US" sz="2800" dirty="0" smtClean="0"/>
              <a:t>continuous supply of </a:t>
            </a:r>
            <a:r>
              <a:rPr lang="en-US" sz="2800" dirty="0"/>
              <a:t>fresh O2 </a:t>
            </a:r>
            <a:r>
              <a:rPr lang="en-US" sz="2800" dirty="0" smtClean="0"/>
              <a:t> </a:t>
            </a:r>
            <a:r>
              <a:rPr lang="en-US" sz="2800" dirty="0"/>
              <a:t>by the blood and to constantly </a:t>
            </a:r>
            <a:r>
              <a:rPr lang="en-US" sz="2800" dirty="0" smtClean="0"/>
              <a:t>remove CO2  </a:t>
            </a:r>
            <a:r>
              <a:rPr lang="en-US" sz="2800" dirty="0"/>
              <a:t>from the blood</a:t>
            </a:r>
            <a:r>
              <a:rPr lang="en-US" sz="2800" dirty="0" smtClean="0"/>
              <a:t>. </a:t>
            </a:r>
          </a:p>
          <a:p>
            <a:pPr algn="l" rtl="0"/>
            <a:r>
              <a:rPr lang="en-US" sz="2800" dirty="0" smtClean="0"/>
              <a:t>Blood </a:t>
            </a:r>
            <a:r>
              <a:rPr lang="en-US" sz="2800" dirty="0"/>
              <a:t>acts as a transport system</a:t>
            </a:r>
          </a:p>
          <a:p>
            <a:pPr algn="l"/>
            <a:r>
              <a:rPr lang="en-US" sz="2800" dirty="0"/>
              <a:t>for O2 and CO2 between the lungs and </a:t>
            </a:r>
            <a:r>
              <a:rPr lang="en-US" sz="2800" dirty="0" smtClean="0"/>
              <a:t> tissues</a:t>
            </a:r>
            <a:r>
              <a:rPr lang="en-US" sz="2800" dirty="0"/>
              <a:t>, with the </a:t>
            </a:r>
            <a:r>
              <a:rPr lang="en-US" sz="2800" dirty="0" smtClean="0"/>
              <a:t>tissue cells </a:t>
            </a:r>
            <a:r>
              <a:rPr lang="en-US" sz="2800" dirty="0"/>
              <a:t>extracting O2 from the blood and eliminating CO2 into it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368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ardenrain.files.wordpress.com/2009/05/collapsed-left-lung.jpg?w=45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29" y="1143000"/>
            <a:ext cx="569225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RQUEhQUFBUVFBgVFRQVFRUVFRUUFxcVFRUUFBgXHCYeGBojGRUUHy8hIycpLCwsFR4xNTAqNSYrLCkBCQoKDgwOGg8PGikfHCQpKSkpLCksLCwsLCkpLCwsKSksKSwsLCwsKSwsKSksLCwpKSksLCkpLCksLCkpKSwsLP/AABEIAMkA+wMBIgACEQEDEQH/xAAcAAACAwEBAQEAAAAAAAAAAAAEBQADBgIHAQj/xABDEAABAwMBBAgDBAgFAwUAAAABAAIRAwQhMQUSQVEGEyJhcYGRoQcysUJywfAUI1JigrLR4TOSosLxNVNzJDRD4vL/xAAZAQACAwEAAAAAAAAAAAAAAAADBAACBQH/xAArEQACAgEEAQMDAwUAAAAAAAAAAQIRAwQSITFBIlFhMnGBBROhI5Gx4fD/2gAMAwEAAhEDEQA/APcVFFFCEUUUUIRRRRQhFFFFCEUUUUIRfF9XxQhhunFSLhvdSH8z0lpVpRnTq5m73R9ljQfd3+4JJRqwVm5X62bGGN40H1hhAlHXJ7KAaMoLYxBFFaml1yC0yE9FGUNcURGVxMu+QGltjGfJcm9DkHckNOCPBfLLZlSud2gx9QjUMBMd5Og80RKwMpKPYTWuYGqVXV052E7Hw+2g7Si4fecwfVyZ2fwiu3QX1KNPzc8+jRHuiRxP2BSzw9zn4SWzm3pI0NB+/wBw3qe77r2MJF0T6J07Gm4NcXveQX1HCC6NABwaJOO9Oq9w1jS97msa0S5ziGtA5knACdxxcY0zMzTU5WixRVW90yo0Ppua9rhLXNcHNI5gjBXyneMcYa9pJ3iAHAkhrt1xweDsHkcIgIuUXyV9lQhFFxVrtaJc4NGBJIAkkACTzJA812oQiiiihCKKKKEIooooQiiiihCKKKKEIoovkqEPqpu7ptNjnvIDWiSfzxQO1+kNG3HbdLuDG5efLgO8rz7bnSGpdO7XZYDLWDQd5PEoOTKofcYw6eWR/ANdVzWrVKh+24mOQ4DyEDyVD2wUZZU18uqKzny7NhUlR28yxDUsFEW57JCqbSyqM6gkPBSjbNUNGqLuWlolZTbl24q0VbOSe1WLtoV8a+C9S+CN1NvcUz9mq108SHsAz5sPqvIhQJyU86L9Ma1g9zqW44PgPY8Eh0TEEEEHJT2NpGdmi5H6KUWH2F8V7etArA0Hcz2mf5gJHmFtLe5a9ocxzXNOjmkEHzCZTT6EpRcey1Z7pjauc23cKbqzKVyyrWpNG859MNqNBDftllR1Opu6nq8ZhaGV8XSpitp3Nw+oHUWXVMFlH9GY1jmU+s694r/pTdGg0+rMVI7JO72kC23r0pcyhWJFO/pjdD2kGpetqscHMzBpEvBb826Wg72F6HCzdn0o/W1KdQEnrrhrC0AAMoMpuh0nJO/qoQyr726/wnPvesFK7NuGMqte97atH9FfUDpO7FSJqmIkOyEfcvvQazR17m9dTdUqhtfs0y6oH0qFMFpcGnq+3RMlhyN4ZZM6c0iRUNvU3ILet/VlwcbVt91YaDvEGn5bwA7016N7fF22odzc6t4Ye2yoDvU6dUEOYS04qAa6gqEMje2d05radV11WH/pnUC2nVY0xd79UXDZJD2UxTE1TkNkdouXowUhfVCEUUUUIRRRRQhFFFFCEUVFzespiXva0fvED05pFe9OKDMND6n3RA9XQquaj2y8YSl0jSL4SvPb/p/XeYpNbSHM9t3vgehSbaO0K1YQ+vUcOLZhvoICBLURXQxHSTffBvdq9M7ejLQ7rX/ssgx4u0H1WX2h0vua+GRRb+7l3m8/hCz9vTDUYLkQlpZ5S+B3HpoQ57ZxSssyck5JOSTzJVjrcId94eC5bdc0EZ5D6GFZVbIQ1OrKtbdDQrpVg9N8GFYXILrO2eSsunGMBcasnRXf3UBZt1qXnOiOuHuJgoplvuiOKsvSU+pmeu6YaCAlbaZLgnu0qBlVbNtBvZRYulYNxuVFbLExgI7Zl1c2zt6i97Dxg4P3hofNO7ekIXdRwVFlfgI8KZoNg/FXRt3Tjh1tPI8XM1HkT4LfWO0adZu/Se17TxaZ9eR7ivFqlIOOAr7Wk6kd5j3MdzY4tPgYRo6hrsWnpE/pdHtaT3PRO3e5znMcC55qEtq1WdpzBTfG64QHNADmjBgEicrz2l0uvKeRVLu54DgfUT7rQ2PxPZAFai9p4lhDm+MGCPdMRzxkKz004/Joj0YoBm6xm7Dt9vaed2oKH6M13zSYpANieE65VXRbo8bNj2dZvBzgWsaHtp0wABDBUqVHCSJMu1Og4yy6aWlXSs1p5PBZ7ux7p0yoCAQQQdCMgoqafQu4tdo6UUUXThFFFFCEUUUUIcudAk4HFZHbHTFxcWW+n/c1n7o5d5VfTHbZc/8AR2aCOsI4nXd8BiUnt6YASeXM72xHsOBVukWU7Vzzv1HFzjqXGSuLi3CvdcIOvdJZ0NRUmwavQASu5uIKJu7pLCC4qgcIpXEoltHeVdvYwimUSPz6KHSp2z+RQz6EECZJEj7v7R7la+43jE9mYxPbcNWtjUDSecoXrhvHqxEkNLySQIxAJPaPeOyNBvceqN9F4xlJ0g23Dnu3GebvqOEn2Hsgekl823YJL+scYbDuOuYx5QtPsewDG57snlgkrz74qDduaJyAQ492sCPRaEcKjGwk4qKaXY02dtDrWh32mmHeMAz4EEfkLQ2VJr2vL99sD5mgkEQMADiJWF6K3HbqN4FrXDxBLT/M30XoXRq5ilWAqhhiQKnyDAgjQme4oG1LJQll4iZulUZ1pDescJ1cN3HOMIHb94QdxpgQJjUzw8Ij1RvWE3DpqNqdr7IgH3P5CUX1XeqPPNxHkDA9gh5VTOYXaAKNdzcA45HI9OHknOzH72gyYBBmGyYDgQDiSAccUG1g5fRW0ahY4ObMjTiDzB7iJCHuC0Ow3cqOYcQfbmjH27QlxvhWADcPkndce20xksd9ocwZn3V1Co5x3XRvAFzToHsAyADxB4cj3ZqWslS5DdFQL4k5Vta3kSP+CgHMhdODugQRwXFa3BSujXLUwo3G8odKX20aIrZG3K1q6aTsT2qZyx3iOB7xlWbmEPWoLsZNFZQUlTPVej3SKnd095mHDD2HVp/EHgU2XieydqPtazarOGHN4OadWn86gL2Wyu21WNewy17Q4HuK0cWTejIzYv238F6iiiKAIhNq34o0n1D9kYHM6NHmSEWsn8QLuKdOmPtu3j4N093D0VMktsWwmKG+aiZOgS9xe4yXEknmTkoyVVasgLt7llmx5K6z0uuLhWXVdLKjpK4ERHneKOtLdDUGplasUOMvbTx+fRC7TpHdA3h9okAkbxAPZngOZ7uGSiryruDGsGIid79rOgAzPeFn31eucBP/ANzjJHBojsjvnU4vGO4tjg8jpFVC135A+WckDdDznEcGZOOPhq8sNmcNAM+J4RyCI2TYZ5AazxOskLQ0rdvVk4HeOBxpyWhiwGhLJHAtsV+RYXloDdPwPFYb4k7P663D29p1HtH7v2h36z5LbXhHZOR35kyTCS7YthUpuDsBwIkY1EZ9VfI64LLH+5Br3/yYHofW3nz+4Z/0/wBl6z0W3jbVAG0aoE9lx3XNkmQ8kEEcR4ryvojst9F1YP4ENb3td2t4dxAHuvSujlq11vUNSlVqDtABjASePZe0h2vBK3eT8GJmvbzwZrfPXmQxvaEtYRAjgIACSVxuvcOTiP6JoBu14FNzZJPaneEc5znTzQm09nuc4vJ3Q+CwRLnRgmOAkHJ1VMkXKXB3TptOgam7mrmO7kA+1qNyO17H+6stbsFBeNoM212HirzEfUJpZbVBLd+N4Ya84zp2jwOo3v3jPNLWM3hhfX0O45VDpoKFUb+5kbwOCIIcOB7+8YMYQt5bwdP7c0NYXZMNd8wjcPFwH2PvDUeHPVvXpk/MAHETjSRqunBMaattxBXbmKMUOjiiJC4qUlzZ1EXUYuFboT3NJbX4Z7UmnUoE5pnfb913zDydn+JZK4aruht91V/S5VJpn+ISP9Qaj4JVIBqY3Bnr6iii0TIIvP8Aprcb12G/sMaPM9o/ULfrzLb75vK3349AB+CW1L9A5o1eT8H1owhq71cH4QNxUwUgaSAbmplUtC5qPyrKYULF1JqZ0ajWAbzg2QcnuBP0BQVuzKtuzMNJGe0NJDWyC70D/wDMF1HGL9pP33Q0QHguIJ1AcWtnkCWucRxJHnbYWMQSDniqLA79RzogYDR+y0aD09yVp7WjiAJJCfxY7NPD/Shyj7ZiAeMQI7zwPkmvWAU4JAOp8Bqg6NLtQ2IcDx9SqLl0kwNOI4/1iE8vSgM1+5L+T495kyJM9wA5AT3QlF0Zxxkzx0xA9JRt1VPF2CJ751Sm5rQZ5HJ8tUnmZoYIeQHafZ3Tpu4Pez+2vkVoujlx/wCmrD9fiZFOSMjGJ18kiu4cNJniePd3ArQbOHVWkW90x7qga5zS2XA7olpaDvDM59kGMfVZk/qqSafuYLaNc03kgVGyC1u+BMuxJEa8fEBF7Cvv0pjqFTNSiyab51pggFp+7I8ZVG2tkvcHOJEh8S0One5ZKv8Ah3s0kXVVwO80NpDu3u0/H8LEdRti+hmuvn+Dm5t4Jmf+OCS31KDvNH3h+K3FW1HEY001STamzwJIGeA+qFXhmvqdMpRuIpsrrGqfW1eRnKyb/wBW/wDdOnd3J7s2qHDB8ktONGOnTph11atOWGCMjx1kI9t+5wYeAyRxDoMs8M48RHIA1KRjiMLvY8uc9uBIBk6ax+M+ICGWD61PiNDlUGmjG04Jafs6ZkQciCuXNXDpxQdCZ0nyEpNQAou2uAVDjPt0xJ6VfcuKTh9mqx3o4FPLg4WZv3dseKvj7B5Oj9AqLlhwPBdLVMQ+Ly7pCN28rffn1AP4r1JeddPKIZdB37dNp8xLfoAl9SvQOaN1k/ArL8Jbe3Ksq3eMJZctJWejUbBKm0BMJhZ3IKz+0LaMrjZ9+QYRNvANS5pm3oPg41MBviTAXW1LhjaZayCN0Ad2+IJMfbI6yfAIPZ1eYMEwCQBkyAYxxzGELcCAzgN7eMwNZY2e/D1yC5DQjumkW7GpyTPP+61NESHeA013eSU7NtAYiQTHem9OlEzgRk/gOfFaeFUaeVqgih8xMd3HTTHAf2ULd3exmJAkYGn0K5ccjhIk8sZb4GYQNW4J3TEwTM8ACYHujyaQtGDkz5c1Ru43Z0BP49yW3J7RxjviJVtxckkSB4fT2QdaTjyjxjP1SmSdmpihtKa+RHHGO6fbiuWX7erbTdFT9Y4BhpsJa09ppY6JIzOe9cv498yAcYjUmMQSvmzoNYkR/htyOEEj6fRCUtqbEP1LFvii/Z+0Sx1QVWzvFraYc3VzsF3pjwHfnQ7AsWtZVaB8z3S4HJLTulxgcoSogHB/4PMd6+9GnFhqsgkMfkg7pLXDeBJ8dfuq+DNulyZmDDtbr2CbuyMkZgGMjXgl15Z9kiJ45WovGgyQJ4mHYmBEcxgpFXJBgaT/AH/ojZYI3NPlc1TMVtOw1BGPx7ks2dX3XbpOhhbXaFLeBnHksTeANqA+Xp+fZLSVoztbh2S3I1tpdmADkLq0cBVwYkEeDtW/6gEFsp8gQfVWXjC3tDBBkeWUm1TFe0OnViSHOAEtAgGQN2B7ySha9yrKxG7InBnJB1c5m74iWHvnwSjaFzuCVCFlxcRqVZs29BOqQUqrqzu5P7TZwGis0V3WNq1fCQvp79VjR9p7W+rgPxTGpSIGVd0Ptes2hQB0Di//ACNc4e4CtjXNFMr9LZ7UAvqii0zFIvOen1yKlyGN/wDjYAfFx3o9I9V6FXqhrXOOA0EnwAkryVtY1aj6rtXuLvU4HkIHkldTKo0O6ONycvYptrDmra9iITGmzC4uBhKDrlyZDalvDSsndP3XBw1mFs9s8VjNos18Z91aBJ+5sth3o6sy7dDmQTx1BIHeYwOOiIdcl75IH2ZBzqN4g88PASXYlo51InG7PHugmBxgQfJO7BgLyZgySPMmPaB5K8I8jek5nfwN9ntc09kzj5XzjSN140/iB8QmtJ27vFzHtkakSAeGWEiEHagt05TzidUfRqdo7syBjl3zxK0saG8qp8Flu0OJILcgZOYAyYQ1zREw2SCOHnEeaKbDjkNcAcy1pnExJ5yEvu7NpMuaQ2MNDntBiIMNcPoiSToFByUjirbggYPeeWuD+eKV3QYz5yG54uAgef0RVSypgDFTIkg1azhIOkb8aIR1BjSOrY1p1kNA9Xak+aVyJD+JzFd1XxFNrqhLSJjcbz+ZwzrOAdV3seluHJJLmBxwAB2ntDWgcAGjzJPFc3zt6Y+Y73nBBg+ceiutvtfutbT8wC4+7krP6WL6xcchfW5XVreNpVZMfrIgkA9poILDJxgg+RQQKVdJSXMY2ftSfIYQsTamqEIy2uzfVr9oaHHJdAA1J5AR5YQVS4EZ19Y9fwWG2T0tqW5msesp6do9toiCGE8OY17+e2pXtKs1tWkQ5jhIIxpIIPIjSOC0m7Q9gnBukAXNcRGP7dyxe26AyW8DPPx/PcttfWw4SfM/nksntWnuu5z6eqD9wmsinjsH2NdQRmE+ua8tgrK2TwKm7pBiVoXNO5J05pPIuTHixjReSw5wWb0fvsG7M+Xt4LLbcu96oGDQLT7MI6toIkkujMSCWtdpyz4SSspfUorD88VIlZdDjZFngLUWdBJNlNwFobZUvk70iy7o9lC9EqwpbQok6OJZPLfaWj3hMqo7KQ3bS1wcNWkEeIMj3V09srKNbotHtqiG2feCrSZUGj2B3qJhErTMYQdNr3q7R4GtQimP4vm/0grBWTIWj+IlzLqNPkHPPn2R9HJBaNWfndzo1dNHbiv3DWoa6dgoooC6chsujPbTOqym0WarU7RcsztDVSHYSfQ72U9wtWR9p26OEEgb0c5b6EJns9oecHi4iNSCXYE+IQ/RylNGmTo10gcD8gIPPUeHmrNjiG7rs7oA3ojEfMeWQfMFFx9jmiXqf2NVs6mRj7W6ZPADHojW6iOXH2PggbN4IxJG7GeOdJ9UfTo7xiYBaSZ4DB4a8AtGD4GMvD5L6LBu5ONOM4GoMaFCvZpHPABkQcTgSMc0TQENJ3xBODEARg6zrogXV8uc4zgQWkRA0/PeiOXhgMabboErgTE6ZzyJj3PBL64gERLhOMDzzwBhF1qzZJmBGD7oSrUGYOTxnA1kT3BJzfJqY00Kbp+78gkzMAZM48tPZc0nO3n99RxPsiiIktyYwHaCSQM8pHsiNn0g4Hxn1Ad+KVyJ7RTWUkihtIkJD0jqFrQeTh9Dhbb9Fwsb0ub8o5lx9Mf1QoKmZTnaMuxpqO335J0HADkO5bboXQmjWYTHba5rZgAlsT57vssrsmq3eDHDwPDC0NEGm8OaXtxDi2N4sPDII1g+XetG7QxpUk9yH1xSLRjMc8Tzn0WW2sfqNI8pT25uA5stLng4neccaaHQ+Sz15TG8XERwGpPiZJjCGuzS1cvQJjiq7xWnoOhk8IWWoOPWEjI3j5rUUBLMeiXymHHsttM9X3VHN/hcNPV0eBSXaP8Ai+v1T7ZtuIG8AcvLZjEGmHHPdvehWbv3zVnvKpE5I1Gy/lCeWrki2X8oTi2KF5CPoaE4Sq+ppmx2EHdsV2Dj2bD4cX+/bGmdaTy0fdd2m+5cPJa1ea/D253Lt7JxUpnH7zDI9i5ekytDFK4oy88ds2eY9LLnrLx8aMhg/hGfclc2rMJfRlzi45JJJPeTJ+qa0xASF7pWajW2KiSqcJfcFF3D0uuKmCuSZIoQ7Q1Kzl+7K0O0HxKzdwcldgWyexpdhNP6NgkQ5hIHIEn8Pbij6dPtvgw5tR4HIjfPZPcceGEF0fcNwg6QARJAy4NnGcAlFUp6x5/ekToWuDXA+59ETH9Q3pa3v7Gl2XUDhPIZZydpunh348UYB54PZ4E6gCPLCWW1M9lzDuuGJ1BH7LgNR38J8QWuzbkHeAw9oBIdkgicwPmGMOGPotGD4oYzcNne02S7sYGmvZxwA5pVUpOyZ0Edw7k2viCcSTugY5xnI46eqGNJuQBx3j3QOOczGh5KNWTDPbFCJ9AmJnI1VbqJ7gBk940+icVR2RIJA5gZzAwg7t2ciRp3RxJS0oJGhHLYqrPBZU4AHek5JJDsNz4+qN2PTgEcoB8QMlL7xku19sCcCOZjA8SmuzGQM6kknz4ekIGR8UZesmnwMX/KsR0mp7zwOTR9XFbmqOyVk9qUx1xmMsA93f0QbM5IxlS2LTIMEZHcQnNtt5jh+s7J46lpPOcny713ebOnQgpNXsi2UxDJR2MpY3wH1tvsDuwXeh3T+cZ7kvvtp9bgAgH5p48gqW0AVay0PJXci0s05KmEbOs9I9E+pt3YQOzrQiCm7qeAeMZS03ZyKKHO7LPB5GdZJH1WbuDNT881qnmKJHJrSf4pcB6krKHL/wA81InJGp2a7shOrdZ/Z9TCe2z8Ib7CeBhSK+XDcLim5WVHYV/AFrkE2XddVdUan7NQT913Zd7OK9gXi1yzVet7Du+ut6VTi5gn7wEO9wUzppdoU1kaqR5jZBMpwltkcIp9bCVTHJcsqrvS26eibioltWpxVGw0UKNp1NUV8OtiC62hTa8SymDVeCJBDYDQe4uLUs2i+SV6p8Iej3VWzrhw7Vc9nupNmPUknwhMYY2xXUz2xZ59s6kadarTOrTUYeGhIPsCjDSIe3n1TfMh9QfT6K/pDa7m1a7dN6qHYwYqBrjHKd4570DtDaTaTmF4IaWljsEhjsPHMxLnRropHidDOnmk1Jmk2dWGMxIj+qLp2rXkTvNLR2XMMObqDB5HiDIOJWXp9JbdoH69mnOfWAuW9OKQ+V29w03fTeMp2MqQ/kyRa7NRWv3tMPyIgVGtxAI7Tm6smNcjvVTrjA1Iiddf7x9UlPTMPBDBSzzqTHkAEL+nvyQd2f2QInnDpjjpC4230chkikPbmsYJ0zqSPXwSe82uwAgEuPHd8/tHHpKBqV26vdva/O7HoTA8lSxnWuG4cA5OYHhz8ENpLmTOT1HFIOsnkguIAkw0DgB9T3p/YDASnqQ0ADQBOLAYCSb3SE59Ww15wVlNskdc37g+rlqnaLN7at+018SAIPdkkHwyowMRcThV1bUHVXOpcl9oOIMa+K4ggsGy5OMJlZWLYggIsW2CW5C5a1d3M7tRZUtNzSIPt4oWpVgHlGf6o1lcjXKFeQSG/tOE+E59pVSdAd+YLhxAEjGOz/8An0SZ1o4RUg7riWh3DeaAXDxAc31T3bFeWgnR07o5DRx7pcI/hWwo9E+t2C2B+sBdct5nJEDxpj1hGxx3C+We2jC2L09tXrO2pTm2ehSQeDtDmm5d1XYQ9J6+1HriZVrkGquRlj0pq0WCmz5WzGTxJd+KXVnoVxypGTj0WlFSXI6oOwF1VqKlhXFaphcsm3kouqnBAXdWAry6SSld/WyuLsI+EU2dm64r06Tdaj2sHdJifISfJfoq0tW02NY0Q1jQ1o5BoAH0XkPwl2b1l46qdKNMkfff2R7b69kWjgjSsyNVK5UeSfE+03L9j+FSiJ8WktPturNbXtd6lUcSThplxkyYE58Fv/i5a9i2qfs1HMP8TQ4fye6xlaiKlAtwScTxDt4Fnfuxj1S+ZVNjeB3jRhn2/n5LulaSflWn2dsoESQmlPZbeQQ97DbDIU9ib2ghX0ujJ8Fs6Vm0K3cAXf3Gc2IyVHojmXOxyjVaGxsAwQ0QEXEq/cgKrbkWpIDqslMLEYQVRG2mipHs7N8F73IOsJV1R6He9XYOKFtWwE9nHPl/ZCG0M5TZxC5ICrYVIX27iw6E+Y9la+nvDeaM8RP0CtfTQ76u7kGFwsBvuSNB9P6rm1uAHAux80SOO6Yz4x6qy5ZvdoeY596qt3ZzjIAJ0kzHlgqyKMFvKW85rW6uIA7y4gTjvK/QlnaCnSZTHysY1g8GgN/BeN9ErQXO06fFrXGs4jQ7mZ837vqva07p1w2ZurlbSPBukmyf0a7q0gOyHS37joc30BjyVdq9bL4uWLWuo1yWje/U5MFzsuYAOON/0WKs6TnfK1zo1gEx4xol8sadDunmnFMbWz8Lqo5UUwQYIIPIiD6Kx7TMQZ5QZxrhLDDXkFuHIQvRVRpJgZPIZKDIXSDlr8IavWVlPQ+CGqahcZZFdV+61JbmpJTW/SWorwKzPYvhHs3cs3VDrWqE/wALOwPff9VuVnvh/wD9Otv/AB/7nLQrUgqijCyO5tmR+KVtvbPef+2+m/8A1bn+9eXWVYOaJ4L1z4hf9OuPut/navGtmpTU/UPaN3F/cfUSBorC9UU109Kj9F4qr5vqhWMUOUGUGK2qvlBSsreAfkGecou30QL0bQ+VcR2XRVVeqnFdVFy5RnYlDyq+uXVRUOVQh26sgLqoiH6IK40Pguo4xbWvC04K7pX43YPOfOIQN1qqAipAGz1H4N229Vuap+y1jB/ES4/yBHdIH3L9oPpUzUcGta4s3ZplhLY7BlrgC7JdqWnQBc/Bf/AuP/K3+RehD5neDfxTkI3BGRq4751dHnHSbY7r6hdEDfp0A6jbVd75H03h9aoAZLoe1tOdYt3ayZ84pVOtZbAgFzq7yaUhzpbSqNfLBmA9pEkcF71S/wDZP+5W/wB6/N9zq/xP4KTVsNgtI1dJwoVXdW5oeKQHVtc127cvqVAwtbvQCymx1RwED9W0GCVXRqhlO5pOJa1tOp1e+9oe6lUZU3BO8SXAtqNwSYaDxQeydaP/AIj/ADFX7X/xG/niEs2r2/8AcDm17XK/j+53+kObQuKJc7rGU629Uy0m3FJ76Z3v2qh3WugzFKqD8wn657W9kubIwRvNMECCDB1GkcERe6VPuj6lL7P5B+eJVG90Qijsl7/6P//Z"/>
          <p:cNvSpPr>
            <a:spLocks noChangeAspect="1" noChangeArrowheads="1"/>
          </p:cNvSpPr>
          <p:nvPr/>
        </p:nvSpPr>
        <p:spPr bwMode="auto">
          <a:xfrm>
            <a:off x="9009063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AutoShape 6" descr="data:image/jpeg;base64,/9j/4AAQSkZJRgABAQAAAQABAAD/2wCEAAkGBhQSERQUEhQUFBUVFBgVFRQVFRUVFRUUFxcVFRUUFBgXHCYeGBojGRUUHy8hIycpLCwsFR4xNTAqNSYrLCkBCQoKDgwOGg8PGikfHCQpKSkpLCksLCwsLCkpLCwsKSksKSwsLCwsKSwsKSksLCwpKSksLCkpLCksLCkpKSwsLP/AABEIAMkA+wMBIgACEQEDEQH/xAAcAAACAwEBAQEAAAAAAAAAAAAEBQADBgIHAQj/xABDEAABAwMBBAgDBAgFAwUAAAABAAIRAwQhMQUSQVEGEyJhcYGRoQcysUJywfAUI1JigrLR4TOSosLxNVNzJDRD4vL/xAAZAQACAwEAAAAAAAAAAAAAAAADBAACBQH/xAArEQACAgEEAQMDAwUAAAAAAAAAAQIRAwQSITFBIlFhMnGBBROhI5Gx4fD/2gAMAwEAAhEDEQA/APcVFFFCEUUUUIRRRRQhFFFFCEUUUUIRfF9XxQhhunFSLhvdSH8z0lpVpRnTq5m73R9ljQfd3+4JJRqwVm5X62bGGN40H1hhAlHXJ7KAaMoLYxBFFaml1yC0yE9FGUNcURGVxMu+QGltjGfJcm9DkHckNOCPBfLLZlSud2gx9QjUMBMd5Og80RKwMpKPYTWuYGqVXV052E7Hw+2g7Si4fecwfVyZ2fwiu3QX1KNPzc8+jRHuiRxP2BSzw9zn4SWzm3pI0NB+/wBw3qe77r2MJF0T6J07Gm4NcXveQX1HCC6NABwaJOO9Oq9w1jS97msa0S5ziGtA5knACdxxcY0zMzTU5WixRVW90yo0Ppua9rhLXNcHNI5gjBXyneMcYa9pJ3iAHAkhrt1xweDsHkcIgIuUXyV9lQhFFxVrtaJc4NGBJIAkkACTzJA812oQiiiihCKKKKEIooooQiiiihCKKKKEIoovkqEPqpu7ptNjnvIDWiSfzxQO1+kNG3HbdLuDG5efLgO8rz7bnSGpdO7XZYDLWDQd5PEoOTKofcYw6eWR/ANdVzWrVKh+24mOQ4DyEDyVD2wUZZU18uqKzny7NhUlR28yxDUsFEW57JCqbSyqM6gkPBSjbNUNGqLuWlolZTbl24q0VbOSe1WLtoV8a+C9S+CN1NvcUz9mq108SHsAz5sPqvIhQJyU86L9Ma1g9zqW44PgPY8Eh0TEEEEHJT2NpGdmi5H6KUWH2F8V7etArA0Hcz2mf5gJHmFtLe5a9ocxzXNOjmkEHzCZTT6EpRcey1Z7pjauc23cKbqzKVyyrWpNG859MNqNBDftllR1Opu6nq8ZhaGV8XSpitp3Nw+oHUWXVMFlH9GY1jmU+s694r/pTdGg0+rMVI7JO72kC23r0pcyhWJFO/pjdD2kGpetqscHMzBpEvBb826Wg72F6HCzdn0o/W1KdQEnrrhrC0AAMoMpuh0nJO/qoQyr726/wnPvesFK7NuGMqte97atH9FfUDpO7FSJqmIkOyEfcvvQazR17m9dTdUqhtfs0y6oH0qFMFpcGnq+3RMlhyN4ZZM6c0iRUNvU3ILet/VlwcbVt91YaDvEGn5bwA7016N7fF22odzc6t4Ye2yoDvU6dUEOYS04qAa6gqEMje2d05radV11WH/pnUC2nVY0xd79UXDZJD2UxTE1TkNkdouXowUhfVCEUUUUIRRRRQhFFFFCEUVFzespiXva0fvED05pFe9OKDMND6n3RA9XQquaj2y8YSl0jSL4SvPb/p/XeYpNbSHM9t3vgehSbaO0K1YQ+vUcOLZhvoICBLURXQxHSTffBvdq9M7ejLQ7rX/ssgx4u0H1WX2h0vua+GRRb+7l3m8/hCz9vTDUYLkQlpZ5S+B3HpoQ57ZxSssyck5JOSTzJVjrcId94eC5bdc0EZ5D6GFZVbIQ1OrKtbdDQrpVg9N8GFYXILrO2eSsunGMBcasnRXf3UBZt1qXnOiOuHuJgoplvuiOKsvSU+pmeu6YaCAlbaZLgnu0qBlVbNtBvZRYulYNxuVFbLExgI7Zl1c2zt6i97Dxg4P3hofNO7ekIXdRwVFlfgI8KZoNg/FXRt3Tjh1tPI8XM1HkT4LfWO0adZu/Se17TxaZ9eR7ivFqlIOOAr7Wk6kd5j3MdzY4tPgYRo6hrsWnpE/pdHtaT3PRO3e5znMcC55qEtq1WdpzBTfG64QHNADmjBgEicrz2l0uvKeRVLu54DgfUT7rQ2PxPZAFai9p4lhDm+MGCPdMRzxkKz004/Joj0YoBm6xm7Dt9vaed2oKH6M13zSYpANieE65VXRbo8bNj2dZvBzgWsaHtp0wABDBUqVHCSJMu1Og4yy6aWlXSs1p5PBZ7ux7p0yoCAQQQdCMgoqafQu4tdo6UUUXThFFFFCEUUUUIcudAk4HFZHbHTFxcWW+n/c1n7o5d5VfTHbZc/8AR2aCOsI4nXd8BiUnt6YASeXM72xHsOBVukWU7Vzzv1HFzjqXGSuLi3CvdcIOvdJZ0NRUmwavQASu5uIKJu7pLCC4qgcIpXEoltHeVdvYwimUSPz6KHSp2z+RQz6EECZJEj7v7R7la+43jE9mYxPbcNWtjUDSecoXrhvHqxEkNLySQIxAJPaPeOyNBvceqN9F4xlJ0g23Dnu3GebvqOEn2Hsgekl823YJL+scYbDuOuYx5QtPsewDG57snlgkrz74qDduaJyAQ492sCPRaEcKjGwk4qKaXY02dtDrWh32mmHeMAz4EEfkLQ2VJr2vL99sD5mgkEQMADiJWF6K3HbqN4FrXDxBLT/M30XoXRq5ilWAqhhiQKnyDAgjQme4oG1LJQll4iZulUZ1pDescJ1cN3HOMIHb94QdxpgQJjUzw8Ij1RvWE3DpqNqdr7IgH3P5CUX1XeqPPNxHkDA9gh5VTOYXaAKNdzcA45HI9OHknOzH72gyYBBmGyYDgQDiSAccUG1g5fRW0ahY4ObMjTiDzB7iJCHuC0Ow3cqOYcQfbmjH27QlxvhWADcPkndce20xksd9ocwZn3V1Co5x3XRvAFzToHsAyADxB4cj3ZqWslS5DdFQL4k5Vta3kSP+CgHMhdODugQRwXFa3BSujXLUwo3G8odKX20aIrZG3K1q6aTsT2qZyx3iOB7xlWbmEPWoLsZNFZQUlTPVej3SKnd095mHDD2HVp/EHgU2XieydqPtazarOGHN4OadWn86gL2Wyu21WNewy17Q4HuK0cWTejIzYv238F6iiiKAIhNq34o0n1D9kYHM6NHmSEWsn8QLuKdOmPtu3j4N093D0VMktsWwmKG+aiZOgS9xe4yXEknmTkoyVVasgLt7llmx5K6z0uuLhWXVdLKjpK4ERHneKOtLdDUGplasUOMvbTx+fRC7TpHdA3h9okAkbxAPZngOZ7uGSiryruDGsGIid79rOgAzPeFn31eucBP/ANzjJHBojsjvnU4vGO4tjg8jpFVC135A+WckDdDznEcGZOOPhq8sNmcNAM+J4RyCI2TYZ5AazxOskLQ0rdvVk4HeOBxpyWhiwGhLJHAtsV+RYXloDdPwPFYb4k7P663D29p1HtH7v2h36z5LbXhHZOR35kyTCS7YthUpuDsBwIkY1EZ9VfI64LLH+5Br3/yYHofW3nz+4Z/0/wBl6z0W3jbVAG0aoE9lx3XNkmQ8kEEcR4ryvojst9F1YP4ENb3td2t4dxAHuvSujlq11vUNSlVqDtABjASePZe0h2vBK3eT8GJmvbzwZrfPXmQxvaEtYRAjgIACSVxuvcOTiP6JoBu14FNzZJPaneEc5znTzQm09nuc4vJ3Q+CwRLnRgmOAkHJ1VMkXKXB3TptOgam7mrmO7kA+1qNyO17H+6stbsFBeNoM212HirzEfUJpZbVBLd+N4Ya84zp2jwOo3v3jPNLWM3hhfX0O45VDpoKFUb+5kbwOCIIcOB7+8YMYQt5bwdP7c0NYXZMNd8wjcPFwH2PvDUeHPVvXpk/MAHETjSRqunBMaattxBXbmKMUOjiiJC4qUlzZ1EXUYuFboT3NJbX4Z7UmnUoE5pnfb913zDydn+JZK4aruht91V/S5VJpn+ISP9Qaj4JVIBqY3Bnr6iii0TIIvP8Aprcb12G/sMaPM9o/ULfrzLb75vK3349AB+CW1L9A5o1eT8H1owhq71cH4QNxUwUgaSAbmplUtC5qPyrKYULF1JqZ0ajWAbzg2QcnuBP0BQVuzKtuzMNJGe0NJDWyC70D/wDMF1HGL9pP33Q0QHguIJ1AcWtnkCWucRxJHnbYWMQSDniqLA79RzogYDR+y0aD09yVp7WjiAJJCfxY7NPD/Shyj7ZiAeMQI7zwPkmvWAU4JAOp8Bqg6NLtQ2IcDx9SqLl0kwNOI4/1iE8vSgM1+5L+T495kyJM9wA5AT3QlF0Zxxkzx0xA9JRt1VPF2CJ751Sm5rQZ5HJ8tUnmZoYIeQHafZ3Tpu4Pez+2vkVoujlx/wCmrD9fiZFOSMjGJ18kiu4cNJniePd3ArQbOHVWkW90x7qga5zS2XA7olpaDvDM59kGMfVZk/qqSafuYLaNc03kgVGyC1u+BMuxJEa8fEBF7Cvv0pjqFTNSiyab51pggFp+7I8ZVG2tkvcHOJEh8S0One5ZKv8Ah3s0kXVVwO80NpDu3u0/H8LEdRti+hmuvn+Dm5t4Jmf+OCS31KDvNH3h+K3FW1HEY001STamzwJIGeA+qFXhmvqdMpRuIpsrrGqfW1eRnKyb/wBW/wDdOnd3J7s2qHDB8ktONGOnTph11atOWGCMjx1kI9t+5wYeAyRxDoMs8M48RHIA1KRjiMLvY8uc9uBIBk6ax+M+ICGWD61PiNDlUGmjG04Jafs6ZkQciCuXNXDpxQdCZ0nyEpNQAou2uAVDjPt0xJ6VfcuKTh9mqx3o4FPLg4WZv3dseKvj7B5Oj9AqLlhwPBdLVMQ+Ly7pCN28rffn1AP4r1JeddPKIZdB37dNp8xLfoAl9SvQOaN1k/ArL8Jbe3Ksq3eMJZctJWejUbBKm0BMJhZ3IKz+0LaMrjZ9+QYRNvANS5pm3oPg41MBviTAXW1LhjaZayCN0Ad2+IJMfbI6yfAIPZ1eYMEwCQBkyAYxxzGELcCAzgN7eMwNZY2e/D1yC5DQjumkW7GpyTPP+61NESHeA013eSU7NtAYiQTHem9OlEzgRk/gOfFaeFUaeVqgih8xMd3HTTHAf2ULd3exmJAkYGn0K5ccjhIk8sZb4GYQNW4J3TEwTM8ACYHujyaQtGDkz5c1Ru43Z0BP49yW3J7RxjviJVtxckkSB4fT2QdaTjyjxjP1SmSdmpihtKa+RHHGO6fbiuWX7erbTdFT9Y4BhpsJa09ppY6JIzOe9cv498yAcYjUmMQSvmzoNYkR/htyOEEj6fRCUtqbEP1LFvii/Z+0Sx1QVWzvFraYc3VzsF3pjwHfnQ7AsWtZVaB8z3S4HJLTulxgcoSogHB/4PMd6+9GnFhqsgkMfkg7pLXDeBJ8dfuq+DNulyZmDDtbr2CbuyMkZgGMjXgl15Z9kiJ45WovGgyQJ4mHYmBEcxgpFXJBgaT/AH/ojZYI3NPlc1TMVtOw1BGPx7ks2dX3XbpOhhbXaFLeBnHksTeANqA+Xp+fZLSVoztbh2S3I1tpdmADkLq0cBVwYkEeDtW/6gEFsp8gQfVWXjC3tDBBkeWUm1TFe0OnViSHOAEtAgGQN2B7ySha9yrKxG7InBnJB1c5m74iWHvnwSjaFzuCVCFlxcRqVZs29BOqQUqrqzu5P7TZwGis0V3WNq1fCQvp79VjR9p7W+rgPxTGpSIGVd0Ptes2hQB0Di//ACNc4e4CtjXNFMr9LZ7UAvqii0zFIvOen1yKlyGN/wDjYAfFx3o9I9V6FXqhrXOOA0EnwAkryVtY1aj6rtXuLvU4HkIHkldTKo0O6ONycvYptrDmra9iITGmzC4uBhKDrlyZDalvDSsndP3XBw1mFs9s8VjNos18Z91aBJ+5sth3o6sy7dDmQTx1BIHeYwOOiIdcl75IH2ZBzqN4g88PASXYlo51InG7PHugmBxgQfJO7BgLyZgySPMmPaB5K8I8jek5nfwN9ntc09kzj5XzjSN140/iB8QmtJ27vFzHtkakSAeGWEiEHagt05TzidUfRqdo7syBjl3zxK0saG8qp8Flu0OJILcgZOYAyYQ1zREw2SCOHnEeaKbDjkNcAcy1pnExJ5yEvu7NpMuaQ2MNDntBiIMNcPoiSToFByUjirbggYPeeWuD+eKV3QYz5yG54uAgef0RVSypgDFTIkg1azhIOkb8aIR1BjSOrY1p1kNA9Xak+aVyJD+JzFd1XxFNrqhLSJjcbz+ZwzrOAdV3seluHJJLmBxwAB2ntDWgcAGjzJPFc3zt6Y+Y73nBBg+ceiutvtfutbT8wC4+7krP6WL6xcchfW5XVreNpVZMfrIgkA9poILDJxgg+RQQKVdJSXMY2ftSfIYQsTamqEIy2uzfVr9oaHHJdAA1J5AR5YQVS4EZ19Y9fwWG2T0tqW5msesp6do9toiCGE8OY17+e2pXtKs1tWkQ5jhIIxpIIPIjSOC0m7Q9gnBukAXNcRGP7dyxe26AyW8DPPx/PcttfWw4SfM/nksntWnuu5z6eqD9wmsinjsH2NdQRmE+ua8tgrK2TwKm7pBiVoXNO5J05pPIuTHixjReSw5wWb0fvsG7M+Xt4LLbcu96oGDQLT7MI6toIkkujMSCWtdpyz4SSspfUorD88VIlZdDjZFngLUWdBJNlNwFobZUvk70iy7o9lC9EqwpbQok6OJZPLfaWj3hMqo7KQ3bS1wcNWkEeIMj3V09srKNbotHtqiG2feCrSZUGj2B3qJhErTMYQdNr3q7R4GtQimP4vm/0grBWTIWj+IlzLqNPkHPPn2R9HJBaNWfndzo1dNHbiv3DWoa6dgoooC6chsujPbTOqym0WarU7RcsztDVSHYSfQ72U9wtWR9p26OEEgb0c5b6EJns9oecHi4iNSCXYE+IQ/RylNGmTo10gcD8gIPPUeHmrNjiG7rs7oA3ojEfMeWQfMFFx9jmiXqf2NVs6mRj7W6ZPADHojW6iOXH2PggbN4IxJG7GeOdJ9UfTo7xiYBaSZ4DB4a8AtGD4GMvD5L6LBu5ONOM4GoMaFCvZpHPABkQcTgSMc0TQENJ3xBODEARg6zrogXV8uc4zgQWkRA0/PeiOXhgMabboErgTE6ZzyJj3PBL64gERLhOMDzzwBhF1qzZJmBGD7oSrUGYOTxnA1kT3BJzfJqY00Kbp+78gkzMAZM48tPZc0nO3n99RxPsiiIktyYwHaCSQM8pHsiNn0g4Hxn1Ad+KVyJ7RTWUkihtIkJD0jqFrQeTh9Dhbb9Fwsb0ub8o5lx9Mf1QoKmZTnaMuxpqO335J0HADkO5bboXQmjWYTHba5rZgAlsT57vssrsmq3eDHDwPDC0NEGm8OaXtxDi2N4sPDII1g+XetG7QxpUk9yH1xSLRjMc8Tzn0WW2sfqNI8pT25uA5stLng4neccaaHQ+Sz15TG8XERwGpPiZJjCGuzS1cvQJjiq7xWnoOhk8IWWoOPWEjI3j5rUUBLMeiXymHHsttM9X3VHN/hcNPV0eBSXaP8Ai+v1T7ZtuIG8AcvLZjEGmHHPdvehWbv3zVnvKpE5I1Gy/lCeWrki2X8oTi2KF5CPoaE4Sq+ppmx2EHdsV2Dj2bD4cX+/bGmdaTy0fdd2m+5cPJa1ea/D253Lt7JxUpnH7zDI9i5ekytDFK4oy88ds2eY9LLnrLx8aMhg/hGfclc2rMJfRlzi45JJJPeTJ+qa0xASF7pWajW2KiSqcJfcFF3D0uuKmCuSZIoQ7Q1Kzl+7K0O0HxKzdwcldgWyexpdhNP6NgkQ5hIHIEn8Pbij6dPtvgw5tR4HIjfPZPcceGEF0fcNwg6QARJAy4NnGcAlFUp6x5/ekToWuDXA+59ETH9Q3pa3v7Gl2XUDhPIZZydpunh348UYB54PZ4E6gCPLCWW1M9lzDuuGJ1BH7LgNR38J8QWuzbkHeAw9oBIdkgicwPmGMOGPotGD4oYzcNne02S7sYGmvZxwA5pVUpOyZ0Edw7k2viCcSTugY5xnI46eqGNJuQBx3j3QOOczGh5KNWTDPbFCJ9AmJnI1VbqJ7gBk940+icVR2RIJA5gZzAwg7t2ciRp3RxJS0oJGhHLYqrPBZU4AHek5JJDsNz4+qN2PTgEcoB8QMlL7xku19sCcCOZjA8SmuzGQM6kknz4ekIGR8UZesmnwMX/KsR0mp7zwOTR9XFbmqOyVk9qUx1xmMsA93f0QbM5IxlS2LTIMEZHcQnNtt5jh+s7J46lpPOcny713ebOnQgpNXsi2UxDJR2MpY3wH1tvsDuwXeh3T+cZ7kvvtp9bgAgH5p48gqW0AVay0PJXci0s05KmEbOs9I9E+pt3YQOzrQiCm7qeAeMZS03ZyKKHO7LPB5GdZJH1WbuDNT881qnmKJHJrSf4pcB6krKHL/wA81InJGp2a7shOrdZ/Z9TCe2z8Ib7CeBhSK+XDcLim5WVHYV/AFrkE2XddVdUan7NQT913Zd7OK9gXi1yzVet7Du+ut6VTi5gn7wEO9wUzppdoU1kaqR5jZBMpwltkcIp9bCVTHJcsqrvS26eibioltWpxVGw0UKNp1NUV8OtiC62hTa8SymDVeCJBDYDQe4uLUs2i+SV6p8Iej3VWzrhw7Vc9nupNmPUknwhMYY2xXUz2xZ59s6kadarTOrTUYeGhIPsCjDSIe3n1TfMh9QfT6K/pDa7m1a7dN6qHYwYqBrjHKd4570DtDaTaTmF4IaWljsEhjsPHMxLnRropHidDOnmk1Jmk2dWGMxIj+qLp2rXkTvNLR2XMMObqDB5HiDIOJWXp9JbdoH69mnOfWAuW9OKQ+V29w03fTeMp2MqQ/kyRa7NRWv3tMPyIgVGtxAI7Tm6smNcjvVTrjA1Iiddf7x9UlPTMPBDBSzzqTHkAEL+nvyQd2f2QInnDpjjpC4230chkikPbmsYJ0zqSPXwSe82uwAgEuPHd8/tHHpKBqV26vdva/O7HoTA8lSxnWuG4cA5OYHhz8ENpLmTOT1HFIOsnkguIAkw0DgB9T3p/YDASnqQ0ADQBOLAYCSb3SE59Ww15wVlNskdc37g+rlqnaLN7at+018SAIPdkkHwyowMRcThV1bUHVXOpcl9oOIMa+K4ggsGy5OMJlZWLYggIsW2CW5C5a1d3M7tRZUtNzSIPt4oWpVgHlGf6o1lcjXKFeQSG/tOE+E59pVSdAd+YLhxAEjGOz/8An0SZ1o4RUg7riWh3DeaAXDxAc31T3bFeWgnR07o5DRx7pcI/hWwo9E+t2C2B+sBdct5nJEDxpj1hGxx3C+We2jC2L09tXrO2pTm2ehSQeDtDmm5d1XYQ9J6+1HriZVrkGquRlj0pq0WCmz5WzGTxJd+KXVnoVxypGTj0WlFSXI6oOwF1VqKlhXFaphcsm3kouqnBAXdWAry6SSld/WyuLsI+EU2dm64r06Tdaj2sHdJifISfJfoq0tW02NY0Q1jQ1o5BoAH0XkPwl2b1l46qdKNMkfff2R7b69kWjgjSsyNVK5UeSfE+03L9j+FSiJ8WktPturNbXtd6lUcSThplxkyYE58Fv/i5a9i2qfs1HMP8TQ4fye6xlaiKlAtwScTxDt4Fnfuxj1S+ZVNjeB3jRhn2/n5LulaSflWn2dsoESQmlPZbeQQ97DbDIU9ib2ghX0ujJ8Fs6Vm0K3cAXf3Gc2IyVHojmXOxyjVaGxsAwQ0QEXEq/cgKrbkWpIDqslMLEYQVRG2mipHs7N8F73IOsJV1R6He9XYOKFtWwE9nHPl/ZCG0M5TZxC5ICrYVIX27iw6E+Y9la+nvDeaM8RP0CtfTQ76u7kGFwsBvuSNB9P6rm1uAHAux80SOO6Yz4x6qy5ZvdoeY596qt3ZzjIAJ0kzHlgqyKMFvKW85rW6uIA7y4gTjvK/QlnaCnSZTHysY1g8GgN/BeN9ErQXO06fFrXGs4jQ7mZ837vqva07p1w2ZurlbSPBukmyf0a7q0gOyHS37joc30BjyVdq9bL4uWLWuo1yWje/U5MFzsuYAOON/0WKs6TnfK1zo1gEx4xol8sadDunmnFMbWz8Lqo5UUwQYIIPIiD6Kx7TMQZ5QZxrhLDDXkFuHIQvRVRpJgZPIZKDIXSDlr8IavWVlPQ+CGqahcZZFdV+61JbmpJTW/SWorwKzPYvhHs3cs3VDrWqE/wALOwPff9VuVnvh/wD9Otv/AB/7nLQrUgqijCyO5tmR+KVtvbPef+2+m/8A1bn+9eXWVYOaJ4L1z4hf9OuPut/navGtmpTU/UPaN3F/cfUSBorC9UU109Kj9F4qr5vqhWMUOUGUGK2qvlBSsreAfkGecou30QL0bQ+VcR2XRVVeqnFdVFy5RnYlDyq+uXVRUOVQh26sgLqoiH6IK40Pguo4xbWvC04K7pX43YPOfOIQN1qqAipAGz1H4N229Vuap+y1jB/ES4/yBHdIH3L9oPpUzUcGta4s3ZplhLY7BlrgC7JdqWnQBc/Bf/AuP/K3+RehD5neDfxTkI3BGRq4751dHnHSbY7r6hdEDfp0A6jbVd75H03h9aoAZLoe1tOdYt3ayZ84pVOtZbAgFzq7yaUhzpbSqNfLBmA9pEkcF71S/wDZP+5W/wB6/N9zq/xP4KTVsNgtI1dJwoVXdW5oeKQHVtc127cvqVAwtbvQCymx1RwED9W0GCVXRqhlO5pOJa1tOp1e+9oe6lUZU3BO8SXAtqNwSYaDxQeydaP/AIj/ADFX7X/xG/niEs2r2/8AcDm17XK/j+53+kObQuKJc7rGU629Uy0m3FJ76Z3v2qh3WugzFKqD8wn657W9kubIwRvNMECCDB1GkcERe6VPuj6lL7P5B+eJVG90Qijsl7/6P//Z"/>
          <p:cNvSpPr>
            <a:spLocks noChangeAspect="1" noChangeArrowheads="1"/>
          </p:cNvSpPr>
          <p:nvPr/>
        </p:nvSpPr>
        <p:spPr bwMode="auto">
          <a:xfrm>
            <a:off x="9161463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91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ts.usc.edu/graphics/typesoflungsurgery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386"/>
            <a:ext cx="4343400" cy="61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990600"/>
            <a:ext cx="6781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EFFECT </a:t>
            </a:r>
            <a:r>
              <a:rPr lang="en-US" sz="3200" b="1" dirty="0">
                <a:solidFill>
                  <a:srgbClr val="FF0000"/>
                </a:solidFill>
              </a:rPr>
              <a:t>OF THICKNESS ON GAS </a:t>
            </a:r>
            <a:r>
              <a:rPr lang="en-US" sz="3200" b="1" dirty="0" smtClean="0">
                <a:solidFill>
                  <a:srgbClr val="FF0000"/>
                </a:solidFill>
              </a:rPr>
              <a:t>EXCHANGE: </a:t>
            </a:r>
            <a:endParaRPr lang="en-US" sz="3200" dirty="0" smtClean="0"/>
          </a:p>
          <a:p>
            <a:pPr algn="l" rtl="0"/>
            <a:r>
              <a:rPr lang="en-US" dirty="0" smtClean="0"/>
              <a:t> </a:t>
            </a:r>
            <a:r>
              <a:rPr lang="en-US" sz="2400" dirty="0" smtClean="0"/>
              <a:t>The thickness </a:t>
            </a:r>
            <a:r>
              <a:rPr lang="en-US" sz="2400" dirty="0"/>
              <a:t>increases </a:t>
            </a:r>
            <a:r>
              <a:rPr lang="en-US" sz="2400" dirty="0" smtClean="0"/>
              <a:t>in,</a:t>
            </a:r>
          </a:p>
          <a:p>
            <a:pPr algn="l" rtl="0"/>
            <a:r>
              <a:rPr lang="en-US" sz="2400" dirty="0" smtClean="0"/>
              <a:t> </a:t>
            </a:r>
          </a:p>
          <a:p>
            <a:pPr marL="457200" indent="-457200" algn="l" rtl="0">
              <a:buAutoNum type="arabicParenBoth"/>
            </a:pPr>
            <a:r>
              <a:rPr lang="en-US" sz="2400" b="1" dirty="0"/>
              <a:t>P</a:t>
            </a:r>
            <a:r>
              <a:rPr lang="en-US" sz="2400" b="1" dirty="0" smtClean="0"/>
              <a:t>ulmonary edema   </a:t>
            </a:r>
            <a:endParaRPr lang="en-US" sz="2400" b="1" dirty="0"/>
          </a:p>
          <a:p>
            <a:pPr algn="l" rtl="0"/>
            <a:r>
              <a:rPr lang="en-US" sz="2400" dirty="0" smtClean="0"/>
              <a:t>       an </a:t>
            </a:r>
            <a:r>
              <a:rPr lang="en-US" sz="2400" dirty="0"/>
              <a:t>excess accumulation of interstitial </a:t>
            </a:r>
            <a:r>
              <a:rPr lang="en-US" sz="2400" dirty="0" smtClean="0"/>
              <a:t>fluid </a:t>
            </a:r>
          </a:p>
          <a:p>
            <a:pPr algn="l" rtl="0"/>
            <a:r>
              <a:rPr lang="en-US" sz="2400" dirty="0" smtClean="0"/>
              <a:t>  </a:t>
            </a:r>
          </a:p>
          <a:p>
            <a:pPr algn="l" rtl="0"/>
            <a:r>
              <a:rPr lang="en-US" sz="2400" b="1" dirty="0" smtClean="0"/>
              <a:t>(</a:t>
            </a:r>
            <a:r>
              <a:rPr lang="en-US" sz="2400" b="1" dirty="0"/>
              <a:t>2)</a:t>
            </a:r>
            <a:r>
              <a:rPr lang="en-US" sz="2400" dirty="0"/>
              <a:t> </a:t>
            </a:r>
            <a:r>
              <a:rPr lang="en-US" sz="2400" b="1" dirty="0" smtClean="0"/>
              <a:t>Pulmonary fibrosis </a:t>
            </a:r>
            <a:r>
              <a:rPr lang="en-US" sz="2400" dirty="0"/>
              <a:t>involving replacement </a:t>
            </a:r>
            <a:r>
              <a:rPr lang="en-US" sz="2400" dirty="0" smtClean="0"/>
              <a:t>of</a:t>
            </a:r>
          </a:p>
          <a:p>
            <a:pPr algn="l" rtl="0"/>
            <a:r>
              <a:rPr lang="en-US" sz="2400" dirty="0" smtClean="0"/>
              <a:t>       delicate </a:t>
            </a:r>
            <a:r>
              <a:rPr lang="en-US" sz="2400" dirty="0"/>
              <a:t>lung tissue </a:t>
            </a:r>
            <a:r>
              <a:rPr lang="en-US" sz="2400" dirty="0" smtClean="0"/>
              <a:t>with thick</a:t>
            </a:r>
            <a:r>
              <a:rPr lang="en-US" sz="2400" dirty="0"/>
              <a:t>, </a:t>
            </a:r>
            <a:r>
              <a:rPr lang="en-US" sz="2400" dirty="0" smtClean="0"/>
              <a:t>fibrous tissue </a:t>
            </a:r>
          </a:p>
          <a:p>
            <a:pPr algn="l" rtl="0"/>
            <a:r>
              <a:rPr lang="en-US" sz="2400" dirty="0" smtClean="0"/>
              <a:t>  </a:t>
            </a:r>
          </a:p>
          <a:p>
            <a:pPr algn="l" rtl="0"/>
            <a:r>
              <a:rPr lang="en-US" sz="2400" b="1" dirty="0" smtClean="0"/>
              <a:t>(</a:t>
            </a:r>
            <a:r>
              <a:rPr lang="en-US" sz="2400" b="1" dirty="0"/>
              <a:t>3)</a:t>
            </a:r>
            <a:r>
              <a:rPr lang="en-US" sz="2400" dirty="0"/>
              <a:t> </a:t>
            </a:r>
            <a:r>
              <a:rPr lang="en-US" sz="2400" b="1" dirty="0"/>
              <a:t>P</a:t>
            </a:r>
            <a:r>
              <a:rPr lang="en-US" sz="2400" b="1" dirty="0" smtClean="0"/>
              <a:t>neumonia</a:t>
            </a:r>
            <a:r>
              <a:rPr lang="en-US" sz="2400" b="1" dirty="0"/>
              <a:t>, </a:t>
            </a:r>
            <a:r>
              <a:rPr lang="en-US" sz="2400" dirty="0"/>
              <a:t>which is characterized </a:t>
            </a:r>
            <a:r>
              <a:rPr lang="en-US" sz="2400" dirty="0" smtClean="0"/>
              <a:t>by  </a:t>
            </a:r>
          </a:p>
          <a:p>
            <a:pPr algn="l" rtl="0"/>
            <a:r>
              <a:rPr lang="en-US" sz="2400" dirty="0"/>
              <a:t> </a:t>
            </a:r>
            <a:r>
              <a:rPr lang="en-US" sz="2400" dirty="0" smtClean="0"/>
              <a:t>     inflammatory fluid accumulation </a:t>
            </a:r>
            <a:r>
              <a:rPr lang="en-US" sz="2400" dirty="0"/>
              <a:t>within or </a:t>
            </a:r>
            <a:endParaRPr lang="en-US" sz="2400" dirty="0" smtClean="0"/>
          </a:p>
          <a:p>
            <a:pPr algn="l" rtl="0"/>
            <a:r>
              <a:rPr lang="en-US" sz="2400" dirty="0"/>
              <a:t> </a:t>
            </a:r>
            <a:r>
              <a:rPr lang="en-US" sz="2400" dirty="0" smtClean="0"/>
              <a:t>     around </a:t>
            </a:r>
            <a:r>
              <a:rPr lang="en-US" sz="2400" dirty="0"/>
              <a:t>the alveoli.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1927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cw.tufts.edu/data/51/561424/561429_x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57" y="838200"/>
            <a:ext cx="744931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14400"/>
            <a:ext cx="731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In a diseased lung in which </a:t>
            </a:r>
            <a:r>
              <a:rPr lang="en-US" sz="2400" b="1" dirty="0" smtClean="0"/>
              <a:t>diffusion</a:t>
            </a:r>
            <a:r>
              <a:rPr lang="en-US" sz="2400" dirty="0" smtClean="0"/>
              <a:t> </a:t>
            </a:r>
            <a:r>
              <a:rPr lang="en-US" sz="2400" dirty="0"/>
              <a:t>is impeded because</a:t>
            </a:r>
          </a:p>
          <a:p>
            <a:pPr algn="l"/>
            <a:r>
              <a:rPr lang="en-US" sz="2400" dirty="0"/>
              <a:t>the surface area is decreased or the blood–air</a:t>
            </a:r>
          </a:p>
          <a:p>
            <a:pPr algn="l"/>
            <a:r>
              <a:rPr lang="en-US" sz="2400" dirty="0"/>
              <a:t>barrier is thickened</a:t>
            </a:r>
            <a:r>
              <a:rPr lang="en-US" sz="2400" dirty="0" smtClean="0"/>
              <a:t>,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O2 </a:t>
            </a:r>
            <a:r>
              <a:rPr lang="en-US" sz="2400" dirty="0">
                <a:solidFill>
                  <a:srgbClr val="FF0000"/>
                </a:solidFill>
              </a:rPr>
              <a:t>transfer is usually more </a:t>
            </a:r>
            <a:r>
              <a:rPr lang="en-US" sz="2400" dirty="0" smtClean="0">
                <a:solidFill>
                  <a:srgbClr val="FF0000"/>
                </a:solidFill>
              </a:rPr>
              <a:t>seriously impaired </a:t>
            </a:r>
            <a:r>
              <a:rPr lang="en-US" sz="2400" dirty="0">
                <a:solidFill>
                  <a:srgbClr val="FF0000"/>
                </a:solidFill>
              </a:rPr>
              <a:t>than CO2 </a:t>
            </a:r>
            <a:r>
              <a:rPr lang="en-US" sz="2400" dirty="0"/>
              <a:t>transfer because of the larger </a:t>
            </a:r>
            <a:r>
              <a:rPr lang="en-US" sz="2400" dirty="0" smtClean="0"/>
              <a:t>CO2 diffusion </a:t>
            </a:r>
            <a:r>
              <a:rPr lang="en-US" sz="2400" dirty="0"/>
              <a:t>constant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 </a:t>
            </a:r>
          </a:p>
          <a:p>
            <a:pPr algn="l"/>
            <a:r>
              <a:rPr lang="en-US" sz="2400" dirty="0" smtClean="0"/>
              <a:t>In milder </a:t>
            </a:r>
            <a:r>
              <a:rPr lang="en-US" sz="2400" dirty="0"/>
              <a:t>conditions, </a:t>
            </a:r>
            <a:r>
              <a:rPr lang="en-US" sz="2400" dirty="0" smtClean="0"/>
              <a:t>diffusion </a:t>
            </a:r>
            <a:r>
              <a:rPr lang="en-US" sz="2400" dirty="0"/>
              <a:t>of both O2 and CO2 might </a:t>
            </a:r>
            <a:r>
              <a:rPr lang="en-US" sz="2400" dirty="0" smtClean="0"/>
              <a:t>remain adequate </a:t>
            </a:r>
            <a:r>
              <a:rPr lang="en-US" sz="2400" dirty="0"/>
              <a:t>at </a:t>
            </a:r>
            <a:r>
              <a:rPr lang="en-US" sz="2400" dirty="0" smtClean="0"/>
              <a:t>rest. </a:t>
            </a:r>
          </a:p>
          <a:p>
            <a:pPr algn="l"/>
            <a:r>
              <a:rPr lang="en-US" sz="2400" dirty="0" smtClean="0"/>
              <a:t> </a:t>
            </a:r>
          </a:p>
          <a:p>
            <a:pPr algn="l"/>
            <a:r>
              <a:rPr lang="en-US" sz="2400" dirty="0"/>
              <a:t>D</a:t>
            </a:r>
            <a:r>
              <a:rPr lang="en-US" sz="2400" dirty="0" smtClean="0"/>
              <a:t>uring </a:t>
            </a:r>
            <a:r>
              <a:rPr lang="en-US" sz="2400" dirty="0"/>
              <a:t>exercise, when pulmonary </a:t>
            </a:r>
            <a:r>
              <a:rPr lang="en-US" sz="2400" dirty="0" smtClean="0"/>
              <a:t>transit time </a:t>
            </a:r>
            <a:r>
              <a:rPr lang="en-US" sz="2400" dirty="0"/>
              <a:t>is decreased, the blood gases, especially O2, may not have</a:t>
            </a:r>
          </a:p>
          <a:p>
            <a:pPr algn="l"/>
            <a:r>
              <a:rPr lang="en-US" sz="2400" dirty="0"/>
              <a:t>completely equilibrated with the alveolar gases before the </a:t>
            </a:r>
            <a:r>
              <a:rPr lang="en-US" sz="2400" dirty="0" smtClean="0"/>
              <a:t>blood leaves </a:t>
            </a:r>
            <a:r>
              <a:rPr lang="en-US" sz="2400" dirty="0"/>
              <a:t>the lungs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901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be learn from this lecture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What is partial pressure? </a:t>
            </a:r>
          </a:p>
          <a:p>
            <a:pPr algn="l" rtl="0"/>
            <a:r>
              <a:rPr lang="en-US" dirty="0"/>
              <a:t>What is partial </a:t>
            </a:r>
            <a:r>
              <a:rPr lang="en-US" dirty="0" smtClean="0"/>
              <a:t>pressure of different gases? </a:t>
            </a:r>
          </a:p>
          <a:p>
            <a:pPr algn="l" rtl="0"/>
            <a:r>
              <a:rPr lang="en-US" dirty="0"/>
              <a:t>What is partial </a:t>
            </a:r>
            <a:r>
              <a:rPr lang="en-US" dirty="0" smtClean="0"/>
              <a:t>pressure gradient?</a:t>
            </a:r>
          </a:p>
          <a:p>
            <a:pPr algn="l" rtl="0"/>
            <a:r>
              <a:rPr lang="en-US" dirty="0" smtClean="0"/>
              <a:t>Gas exchange across systemic and pulmonary capillaries </a:t>
            </a:r>
          </a:p>
          <a:p>
            <a:pPr algn="l" rtl="0"/>
            <a:r>
              <a:rPr lang="en-US" dirty="0"/>
              <a:t>Gas </a:t>
            </a:r>
            <a:r>
              <a:rPr lang="en-US" dirty="0" smtClean="0"/>
              <a:t>exchange across alveoli &amp; pulmonary Capillaries and systemic capillaries &amp; tissues </a:t>
            </a:r>
            <a:endParaRPr lang="en-US" dirty="0"/>
          </a:p>
          <a:p>
            <a:pPr algn="l" rtl="0"/>
            <a:r>
              <a:rPr lang="en-US" dirty="0" smtClean="0"/>
              <a:t>Factors affecting gas exchange </a:t>
            </a:r>
          </a:p>
          <a:p>
            <a:pPr algn="l" rtl="0"/>
            <a:r>
              <a:rPr lang="en-US" dirty="0" smtClean="0"/>
              <a:t>Pathological conditions </a:t>
            </a:r>
            <a:r>
              <a:rPr lang="en-US" dirty="0"/>
              <a:t>affecting gas </a:t>
            </a:r>
            <a:r>
              <a:rPr lang="en-US" dirty="0" smtClean="0"/>
              <a:t>exchange </a:t>
            </a:r>
            <a:endParaRPr lang="en-US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553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Partial pressures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Gases move down along </a:t>
            </a:r>
            <a:r>
              <a:rPr lang="en-US" b="1" dirty="0" smtClean="0"/>
              <a:t>partial pressure gradients.</a:t>
            </a:r>
          </a:p>
          <a:p>
            <a:pPr algn="l" rtl="0"/>
            <a:r>
              <a:rPr lang="en-US" dirty="0" smtClean="0"/>
              <a:t>Gas exchange at both the pulmonary capillary and the tissue capillary levels involves simple passive diffusion of </a:t>
            </a:r>
            <a:r>
              <a:rPr lang="en-US" dirty="0" smtClean="0">
                <a:solidFill>
                  <a:srgbClr val="FF0000"/>
                </a:solidFill>
              </a:rPr>
              <a:t>O2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CO2</a:t>
            </a:r>
            <a:r>
              <a:rPr lang="en-US" dirty="0" smtClean="0"/>
              <a:t> down </a:t>
            </a:r>
            <a:r>
              <a:rPr lang="en-US" b="1" dirty="0" smtClean="0"/>
              <a:t>partial pressure gradients</a:t>
            </a:r>
            <a:r>
              <a:rPr lang="en-US" dirty="0" smtClean="0"/>
              <a:t>. 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No active transport </a:t>
            </a:r>
            <a:r>
              <a:rPr lang="en-US" dirty="0" smtClean="0"/>
              <a:t>mechanisms exist for these gases. </a:t>
            </a:r>
          </a:p>
          <a:p>
            <a:pPr marL="0" indent="0" algn="l" rtl="0">
              <a:buNone/>
            </a:pPr>
            <a:r>
              <a:rPr lang="en-US" dirty="0" smtClean="0"/>
              <a:t> 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959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What is </a:t>
            </a:r>
            <a:r>
              <a:rPr lang="en-US" sz="3200" b="1" dirty="0"/>
              <a:t>partial </a:t>
            </a:r>
            <a:r>
              <a:rPr lang="en-US" sz="3200" b="1" dirty="0" smtClean="0"/>
              <a:t>pressure</a:t>
            </a:r>
            <a:r>
              <a:rPr lang="en-US" sz="3200" dirty="0" smtClean="0"/>
              <a:t>? 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The individual pressure </a:t>
            </a:r>
            <a:r>
              <a:rPr lang="en-US" sz="3200" dirty="0"/>
              <a:t>exerted independently by a particular gas within </a:t>
            </a:r>
            <a:r>
              <a:rPr lang="en-US" sz="3200" dirty="0" smtClean="0"/>
              <a:t>a mixture </a:t>
            </a:r>
            <a:r>
              <a:rPr lang="en-US" sz="3200" dirty="0"/>
              <a:t>of gases is known as </a:t>
            </a:r>
            <a:r>
              <a:rPr lang="en-US" sz="3200" dirty="0" smtClean="0"/>
              <a:t>it’s </a:t>
            </a:r>
            <a:r>
              <a:rPr lang="en-US" sz="3200" b="1" dirty="0"/>
              <a:t>partial pressure, </a:t>
            </a:r>
            <a:r>
              <a:rPr lang="en-US" sz="3200" dirty="0" smtClean="0"/>
              <a:t>designated by </a:t>
            </a:r>
            <a:r>
              <a:rPr lang="en-US" sz="3200" b="1" i="1" dirty="0" err="1" smtClean="0"/>
              <a:t>P</a:t>
            </a:r>
            <a:r>
              <a:rPr lang="en-US" sz="2400" b="1" dirty="0" err="1" smtClean="0"/>
              <a:t>gas</a:t>
            </a:r>
            <a:r>
              <a:rPr lang="en-US" sz="3200" b="1" dirty="0" smtClean="0"/>
              <a:t>,   </a:t>
            </a:r>
          </a:p>
          <a:p>
            <a:pPr algn="l" rtl="0"/>
            <a:r>
              <a:rPr lang="en-US" sz="3200" dirty="0" smtClean="0"/>
              <a:t>e.g. </a:t>
            </a:r>
            <a:r>
              <a:rPr lang="en-US" sz="3200" b="1" dirty="0" smtClean="0"/>
              <a:t>(</a:t>
            </a:r>
            <a:r>
              <a:rPr lang="en-US" sz="3200" b="1" i="1" dirty="0" smtClean="0"/>
              <a:t>P</a:t>
            </a:r>
            <a:r>
              <a:rPr lang="en-US" sz="2000" b="1" dirty="0" smtClean="0"/>
              <a:t>O2</a:t>
            </a:r>
            <a:r>
              <a:rPr lang="en-US" sz="3200" b="1" dirty="0" smtClean="0"/>
              <a:t>, </a:t>
            </a:r>
            <a:r>
              <a:rPr lang="en-US" sz="3200" b="1" i="1" dirty="0" smtClean="0"/>
              <a:t>P</a:t>
            </a:r>
            <a:r>
              <a:rPr lang="en-US" sz="2000" b="1" dirty="0" smtClean="0"/>
              <a:t>CO2</a:t>
            </a:r>
            <a:r>
              <a:rPr lang="en-US" sz="3200" b="1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1109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5538936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 smtClean="0"/>
              <a:t>At both pulmonary capillary and tissue capillary levels, gas exchange involves simple diffusion of O</a:t>
            </a:r>
            <a:r>
              <a:rPr lang="en-US" baseline="-25000" dirty="0" smtClean="0"/>
              <a:t>2</a:t>
            </a:r>
            <a:r>
              <a:rPr lang="en-US" dirty="0" smtClean="0"/>
              <a:t> and CO</a:t>
            </a:r>
            <a:r>
              <a:rPr lang="en-US" baseline="-25000" dirty="0" smtClean="0"/>
              <a:t>2</a:t>
            </a:r>
            <a:r>
              <a:rPr lang="en-US" dirty="0" smtClean="0"/>
              <a:t> down </a:t>
            </a:r>
            <a:r>
              <a:rPr lang="en-US" dirty="0" smtClean="0">
                <a:solidFill>
                  <a:srgbClr val="FF0000"/>
                </a:solidFill>
              </a:rPr>
              <a:t>partial pressure gradients</a:t>
            </a:r>
          </a:p>
          <a:p>
            <a:pPr algn="l" rtl="0"/>
            <a:r>
              <a:rPr lang="en-US" b="1" dirty="0" smtClean="0"/>
              <a:t>Partial pressure</a:t>
            </a:r>
            <a:r>
              <a:rPr lang="en-US" dirty="0" smtClean="0"/>
              <a:t> exerted                                          by each gas in a mixture                                    equals the total pressure                                      times the fractional                                            composition of this gas                                             in the mixture</a:t>
            </a:r>
          </a:p>
        </p:txBody>
      </p:sp>
      <p:pic>
        <p:nvPicPr>
          <p:cNvPr id="5" name="Picture 7" descr="13f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1"/>
            <a:ext cx="3429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7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371600"/>
            <a:ext cx="6553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 </a:t>
            </a:r>
          </a:p>
          <a:p>
            <a:pPr algn="l" rtl="0"/>
            <a:r>
              <a:rPr lang="en-US" sz="3200" dirty="0" smtClean="0"/>
              <a:t>Thus</a:t>
            </a:r>
            <a:r>
              <a:rPr lang="en-US" sz="3200" dirty="0"/>
              <a:t>, the partial pressure of O2 in atmospheric </a:t>
            </a:r>
            <a:r>
              <a:rPr lang="en-US" sz="3200" dirty="0" smtClean="0"/>
              <a:t>air (</a:t>
            </a:r>
            <a:r>
              <a:rPr lang="en-US" sz="3200" b="1" i="1" dirty="0" smtClean="0"/>
              <a:t>P</a:t>
            </a:r>
            <a:r>
              <a:rPr lang="en-US" sz="2400" b="1" dirty="0" smtClean="0"/>
              <a:t>O2</a:t>
            </a:r>
            <a:r>
              <a:rPr lang="en-US" sz="3200" b="1" dirty="0" smtClean="0"/>
              <a:t>), </a:t>
            </a:r>
            <a:r>
              <a:rPr lang="en-US" sz="3200" dirty="0" smtClean="0"/>
              <a:t>is </a:t>
            </a:r>
            <a:r>
              <a:rPr lang="en-US" sz="3200" dirty="0"/>
              <a:t>normally 160 mm Hg</a:t>
            </a:r>
            <a:r>
              <a:rPr lang="en-US" sz="3200" dirty="0" smtClean="0"/>
              <a:t>. </a:t>
            </a:r>
          </a:p>
          <a:p>
            <a:pPr algn="l" rtl="0"/>
            <a:r>
              <a:rPr lang="en-US" sz="3200" dirty="0" smtClean="0"/>
              <a:t>The </a:t>
            </a:r>
            <a:r>
              <a:rPr lang="en-US" sz="3200" dirty="0"/>
              <a:t>atmospheric partial pressure </a:t>
            </a:r>
            <a:r>
              <a:rPr lang="en-US" sz="3200" dirty="0" smtClean="0"/>
              <a:t>of CO2 (</a:t>
            </a:r>
            <a:r>
              <a:rPr lang="en-US" sz="3200" b="1" i="1" dirty="0" smtClean="0"/>
              <a:t>P</a:t>
            </a:r>
            <a:r>
              <a:rPr lang="en-US" sz="2400" b="1" dirty="0" smtClean="0"/>
              <a:t>CO2</a:t>
            </a:r>
            <a:r>
              <a:rPr lang="en-US" sz="3200" b="1" dirty="0" smtClean="0"/>
              <a:t>), </a:t>
            </a:r>
            <a:r>
              <a:rPr lang="en-US" sz="3200" dirty="0"/>
              <a:t>is negligible at 0.23 mm Hg.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4338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Partial Pressures of Gases in Inspired Air and Alveolar Air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buNone/>
            </a:pPr>
            <a:endParaRPr lang="ar-SA" sz="1800" dirty="0">
              <a:solidFill>
                <a:prstClr val="black"/>
              </a:solidFill>
            </a:endParaRP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58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4117"/>
              </p:ext>
            </p:extLst>
          </p:nvPr>
        </p:nvGraphicFramePr>
        <p:xfrm>
          <a:off x="2590800" y="1828800"/>
          <a:ext cx="4495800" cy="39624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98600"/>
                <a:gridCol w="1498600"/>
                <a:gridCol w="1498600"/>
              </a:tblGrid>
              <a:tr h="58911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Alveolar air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Inspired air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</a:tr>
              <a:tr h="58911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47 mmHg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Variable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H2O</a:t>
                      </a:r>
                      <a:endParaRPr lang="ar-SA" dirty="0"/>
                    </a:p>
                  </a:txBody>
                  <a:tcPr/>
                </a:tc>
              </a:tr>
              <a:tr h="58911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40 mmHg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0.23 </a:t>
                      </a:r>
                      <a:r>
                        <a:rPr lang="en-US" dirty="0" smtClean="0"/>
                        <a:t>mmHg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CO2</a:t>
                      </a:r>
                      <a:endParaRPr lang="ar-SA" dirty="0"/>
                    </a:p>
                  </a:txBody>
                  <a:tcPr/>
                </a:tc>
              </a:tr>
              <a:tr h="58911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100 mmHg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160 mmHg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O2</a:t>
                      </a:r>
                      <a:endParaRPr lang="ar-SA" dirty="0"/>
                    </a:p>
                  </a:txBody>
                  <a:tcPr/>
                </a:tc>
              </a:tr>
              <a:tr h="58911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573 </a:t>
                      </a:r>
                      <a:r>
                        <a:rPr lang="en-US" dirty="0" smtClean="0"/>
                        <a:t>mmHg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600 mmHg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N2</a:t>
                      </a:r>
                      <a:endParaRPr lang="ar-SA" dirty="0"/>
                    </a:p>
                  </a:txBody>
                  <a:tcPr/>
                </a:tc>
              </a:tr>
              <a:tr h="1016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760 mmHg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760 mmHg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Total pressure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5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93725" y="6518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Partial Pressures of Gases in Inspired Air and Alveolar Air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108325" y="2319338"/>
            <a:ext cx="235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Insert fig. 16.20</a:t>
            </a:r>
          </a:p>
        </p:txBody>
      </p:sp>
      <p:pic>
        <p:nvPicPr>
          <p:cNvPr id="44044" name="Picture 12" descr="F:\Judi_David\Fox DCM\DCM images that are good to go\chapt16\art_library\color_art_library\16_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b="5619"/>
          <a:stretch/>
        </p:blipFill>
        <p:spPr>
          <a:xfrm>
            <a:off x="950118" y="1598839"/>
            <a:ext cx="6669088" cy="49194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7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893</Words>
  <Application>Microsoft Office PowerPoint</Application>
  <PresentationFormat>On-screen Show (4:3)</PresentationFormat>
  <Paragraphs>113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GAS EXCHANGE  (Lecture 5)</vt:lpstr>
      <vt:lpstr>PowerPoint Presentation</vt:lpstr>
      <vt:lpstr>Partial pressures</vt:lpstr>
      <vt:lpstr>PowerPoint Presentation</vt:lpstr>
      <vt:lpstr>PowerPoint Presentation</vt:lpstr>
      <vt:lpstr>PowerPoint Presentation</vt:lpstr>
      <vt:lpstr>Partial Pressures of Gases in Inspired Air and Alveolar Air</vt:lpstr>
      <vt:lpstr>PowerPoint Presentation</vt:lpstr>
      <vt:lpstr>Partial Pressures of Gases in Inspired Air and Alveolar Air</vt:lpstr>
      <vt:lpstr>:  PARTIAL PRESSURE GRADIENT </vt:lpstr>
      <vt:lpstr>Gas Exchange</vt:lpstr>
      <vt:lpstr>PowerPoint Presentation</vt:lpstr>
      <vt:lpstr>Oxygen and Carbon Dioxide Exchange Across Pulmonary and Systemic Capillaries Caused by Partial Pressure Gradients</vt:lpstr>
      <vt:lpstr>Gas Exchange Contd.</vt:lpstr>
      <vt:lpstr>PowerPoint Presentation</vt:lpstr>
      <vt:lpstr>Pathological factors affecting Gas exchange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be learn from this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EXCHANGE</dc:title>
  <dc:creator>Syed  Omara</dc:creator>
  <cp:lastModifiedBy>Syed  Omara</cp:lastModifiedBy>
  <cp:revision>31</cp:revision>
  <dcterms:created xsi:type="dcterms:W3CDTF">2013-08-28T11:36:45Z</dcterms:created>
  <dcterms:modified xsi:type="dcterms:W3CDTF">2013-09-10T10:37:15Z</dcterms:modified>
</cp:coreProperties>
</file>