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8D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E13E9-0278-4A32-9379-DD9AD7213997}" type="datetimeFigureOut">
              <a:rPr lang="en-US" smtClean="0"/>
              <a:t>3/31/2014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36C0B-B5C7-4BFB-A3F9-87740DDC8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471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E13E9-0278-4A32-9379-DD9AD7213997}" type="datetimeFigureOut">
              <a:rPr lang="en-US" smtClean="0"/>
              <a:t>3/31/2014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36C0B-B5C7-4BFB-A3F9-87740DDC8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662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E13E9-0278-4A32-9379-DD9AD7213997}" type="datetimeFigureOut">
              <a:rPr lang="en-US" smtClean="0"/>
              <a:t>3/31/2014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36C0B-B5C7-4BFB-A3F9-87740DDC8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904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E13E9-0278-4A32-9379-DD9AD7213997}" type="datetimeFigureOut">
              <a:rPr lang="en-US" smtClean="0"/>
              <a:t>3/31/2014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36C0B-B5C7-4BFB-A3F9-87740DDC8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382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E13E9-0278-4A32-9379-DD9AD7213997}" type="datetimeFigureOut">
              <a:rPr lang="en-US" smtClean="0"/>
              <a:t>3/31/2014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36C0B-B5C7-4BFB-A3F9-87740DDC8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780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E13E9-0278-4A32-9379-DD9AD7213997}" type="datetimeFigureOut">
              <a:rPr lang="en-US" smtClean="0"/>
              <a:t>3/31/2014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36C0B-B5C7-4BFB-A3F9-87740DDC8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630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E13E9-0278-4A32-9379-DD9AD7213997}" type="datetimeFigureOut">
              <a:rPr lang="en-US" smtClean="0"/>
              <a:t>3/31/2014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36C0B-B5C7-4BFB-A3F9-87740DDC8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876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E13E9-0278-4A32-9379-DD9AD7213997}" type="datetimeFigureOut">
              <a:rPr lang="en-US" smtClean="0"/>
              <a:t>3/31/2014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36C0B-B5C7-4BFB-A3F9-87740DDC8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282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E13E9-0278-4A32-9379-DD9AD7213997}" type="datetimeFigureOut">
              <a:rPr lang="en-US" smtClean="0"/>
              <a:t>3/31/2014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36C0B-B5C7-4BFB-A3F9-87740DDC8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715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E13E9-0278-4A32-9379-DD9AD7213997}" type="datetimeFigureOut">
              <a:rPr lang="en-US" smtClean="0"/>
              <a:t>3/31/2014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36C0B-B5C7-4BFB-A3F9-87740DDC8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037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E13E9-0278-4A32-9379-DD9AD7213997}" type="datetimeFigureOut">
              <a:rPr lang="en-US" smtClean="0"/>
              <a:t>3/31/2014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36C0B-B5C7-4BFB-A3F9-87740DDC8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811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E13E9-0278-4A32-9379-DD9AD7213997}" type="datetimeFigureOut">
              <a:rPr lang="en-US" smtClean="0"/>
              <a:t>3/31/2014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36C0B-B5C7-4BFB-A3F9-87740DDC8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519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1"/>
            <a:ext cx="8686800" cy="685799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en-US" sz="3200" b="1" dirty="0" smtClean="0"/>
              <a:t>Foodborne diseases:</a:t>
            </a:r>
            <a:endParaRPr lang="en-US" sz="3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914400"/>
            <a:ext cx="8686800" cy="5715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sz="2800" dirty="0" smtClean="0">
                <a:solidFill>
                  <a:schemeClr val="tx1"/>
                </a:solidFill>
              </a:rPr>
              <a:t>In 2010, </a:t>
            </a:r>
            <a:r>
              <a:rPr lang="en-US" sz="2800" dirty="0" smtClean="0">
                <a:solidFill>
                  <a:srgbClr val="0070C0"/>
                </a:solidFill>
              </a:rPr>
              <a:t>Public health workers </a:t>
            </a:r>
            <a:r>
              <a:rPr lang="en-US" sz="2800" dirty="0" smtClean="0">
                <a:solidFill>
                  <a:schemeClr val="tx1"/>
                </a:solidFill>
              </a:rPr>
              <a:t>(Foodborne diseases active surveillance Network (</a:t>
            </a:r>
            <a:r>
              <a:rPr lang="en-US" sz="2800" dirty="0" smtClean="0">
                <a:solidFill>
                  <a:srgbClr val="0070C0"/>
                </a:solidFill>
              </a:rPr>
              <a:t>Food-Net</a:t>
            </a:r>
            <a:r>
              <a:rPr lang="en-US" sz="2800" dirty="0" smtClean="0">
                <a:solidFill>
                  <a:schemeClr val="tx1"/>
                </a:solidFill>
              </a:rPr>
              <a:t>)) estimate approx. </a:t>
            </a:r>
            <a:r>
              <a:rPr lang="en-US" sz="2800" dirty="0" smtClean="0">
                <a:solidFill>
                  <a:srgbClr val="0070C0"/>
                </a:solidFill>
              </a:rPr>
              <a:t>1000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rgbClr val="0070C0"/>
                </a:solidFill>
              </a:rPr>
              <a:t>outbreaks</a:t>
            </a:r>
            <a:r>
              <a:rPr lang="en-US" sz="2800" dirty="0" smtClean="0">
                <a:solidFill>
                  <a:schemeClr val="tx1"/>
                </a:solidFill>
              </a:rPr>
              <a:t>, </a:t>
            </a:r>
            <a:r>
              <a:rPr lang="en-US" sz="2800" dirty="0" smtClean="0">
                <a:solidFill>
                  <a:srgbClr val="0070C0"/>
                </a:solidFill>
              </a:rPr>
              <a:t>48 million illnesses</a:t>
            </a:r>
            <a:r>
              <a:rPr lang="en-US" sz="2800" dirty="0" smtClean="0">
                <a:solidFill>
                  <a:schemeClr val="tx1"/>
                </a:solidFill>
              </a:rPr>
              <a:t>, </a:t>
            </a:r>
            <a:r>
              <a:rPr lang="en-US" sz="2800" dirty="0" smtClean="0">
                <a:solidFill>
                  <a:srgbClr val="0070C0"/>
                </a:solidFill>
              </a:rPr>
              <a:t>128,000 hospitalization</a:t>
            </a:r>
            <a:r>
              <a:rPr lang="en-US" sz="2800" dirty="0" smtClean="0">
                <a:solidFill>
                  <a:schemeClr val="tx1"/>
                </a:solidFill>
              </a:rPr>
              <a:t>, and </a:t>
            </a:r>
            <a:r>
              <a:rPr lang="en-US" sz="2800" dirty="0" smtClean="0">
                <a:solidFill>
                  <a:srgbClr val="0070C0"/>
                </a:solidFill>
              </a:rPr>
              <a:t>3000 deaths annually </a:t>
            </a:r>
            <a:r>
              <a:rPr lang="en-US" sz="2800" dirty="0" smtClean="0">
                <a:solidFill>
                  <a:schemeClr val="tx1"/>
                </a:solidFill>
              </a:rPr>
              <a:t>due to foodborne illness in USA.</a:t>
            </a:r>
          </a:p>
          <a:p>
            <a:pPr algn="l">
              <a:lnSpc>
                <a:spcPct val="150000"/>
              </a:lnSpc>
            </a:pPr>
            <a:r>
              <a:rPr lang="en-US" sz="3000" b="1" dirty="0" smtClean="0">
                <a:solidFill>
                  <a:schemeClr val="tx1"/>
                </a:solidFill>
              </a:rPr>
              <a:t>Definitions:</a:t>
            </a:r>
          </a:p>
          <a:p>
            <a:pPr algn="l">
              <a:lnSpc>
                <a:spcPct val="150000"/>
              </a:lnSpc>
            </a:pPr>
            <a:r>
              <a:rPr lang="en-US" sz="2800" b="1" dirty="0" smtClean="0">
                <a:solidFill>
                  <a:srgbClr val="0070C0"/>
                </a:solidFill>
              </a:rPr>
              <a:t>Food poisoning</a:t>
            </a:r>
            <a:r>
              <a:rPr lang="en-US" sz="2800" dirty="0" smtClean="0">
                <a:solidFill>
                  <a:schemeClr val="tx1"/>
                </a:solidFill>
              </a:rPr>
              <a:t>: gastrointestinal illness caused by consumption of food contaminated with bacteria, toxins,</a:t>
            </a:r>
          </a:p>
          <a:p>
            <a:pPr algn="l">
              <a:lnSpc>
                <a:spcPct val="150000"/>
              </a:lnSpc>
            </a:pPr>
            <a:r>
              <a:rPr lang="en-US" sz="2800" dirty="0" smtClean="0">
                <a:solidFill>
                  <a:schemeClr val="tx1"/>
                </a:solidFill>
              </a:rPr>
              <a:t>Fungi, toxins, parasites, viruses or chemicals. 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93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1"/>
            <a:ext cx="76200" cy="76199"/>
          </a:xfrm>
        </p:spPr>
        <p:txBody>
          <a:bodyPr>
            <a:normAutofit fontScale="90000"/>
          </a:bodyPr>
          <a:lstStyle/>
          <a:p>
            <a:pPr algn="l"/>
            <a:r>
              <a:rPr lang="en-US" sz="800" dirty="0" smtClean="0"/>
              <a:t>N</a:t>
            </a:r>
            <a:endParaRPr lang="en-US" sz="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52400"/>
            <a:ext cx="8686800" cy="6477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solidFill>
                  <a:srgbClr val="338D3E"/>
                </a:solidFill>
              </a:rPr>
              <a:t>Diagnosis of </a:t>
            </a:r>
            <a:r>
              <a:rPr lang="en-US" sz="2800" b="1" i="1" dirty="0" smtClean="0">
                <a:solidFill>
                  <a:srgbClr val="338D3E"/>
                </a:solidFill>
              </a:rPr>
              <a:t>Clostridium perfringens </a:t>
            </a:r>
            <a:r>
              <a:rPr lang="en-US" sz="2800" b="1" dirty="0" smtClean="0">
                <a:solidFill>
                  <a:srgbClr val="338D3E"/>
                </a:solidFill>
              </a:rPr>
              <a:t>intoxication:</a:t>
            </a:r>
          </a:p>
          <a:p>
            <a:pPr algn="l"/>
            <a:r>
              <a:rPr lang="en-US" sz="2800" dirty="0" smtClean="0">
                <a:solidFill>
                  <a:srgbClr val="0070C0"/>
                </a:solidFill>
              </a:rPr>
              <a:t>Enteritis necroticans:</a:t>
            </a:r>
          </a:p>
          <a:p>
            <a:pPr algn="l"/>
            <a:r>
              <a:rPr lang="en-US" sz="2800" dirty="0" smtClean="0">
                <a:solidFill>
                  <a:schemeClr val="tx1"/>
                </a:solidFill>
              </a:rPr>
              <a:t>-Intestinal necrosis with bloody diarrhea. </a:t>
            </a:r>
          </a:p>
          <a:p>
            <a:pPr algn="l"/>
            <a:r>
              <a:rPr lang="en-US" sz="2800" dirty="0" smtClean="0">
                <a:solidFill>
                  <a:schemeClr val="tx1"/>
                </a:solidFill>
              </a:rPr>
              <a:t>-</a:t>
            </a:r>
            <a:r>
              <a:rPr lang="en-US" sz="2800" dirty="0" smtClean="0">
                <a:solidFill>
                  <a:srgbClr val="FF0000"/>
                </a:solidFill>
              </a:rPr>
              <a:t>Negative</a:t>
            </a:r>
            <a:r>
              <a:rPr lang="en-US" sz="2800" dirty="0" smtClean="0">
                <a:solidFill>
                  <a:schemeClr val="tx1"/>
                </a:solidFill>
              </a:rPr>
              <a:t> stool culture.</a:t>
            </a:r>
          </a:p>
          <a:p>
            <a:pPr algn="l"/>
            <a:r>
              <a:rPr lang="en-US" sz="2800" dirty="0" smtClean="0">
                <a:solidFill>
                  <a:schemeClr val="tx1"/>
                </a:solidFill>
              </a:rPr>
              <a:t>-</a:t>
            </a:r>
            <a:r>
              <a:rPr lang="en-US" sz="2800" dirty="0" smtClean="0">
                <a:solidFill>
                  <a:srgbClr val="FF0000"/>
                </a:solidFill>
              </a:rPr>
              <a:t>Positive antibodies </a:t>
            </a:r>
            <a:r>
              <a:rPr lang="en-US" sz="2800" dirty="0" smtClean="0">
                <a:solidFill>
                  <a:schemeClr val="tx1"/>
                </a:solidFill>
              </a:rPr>
              <a:t>in serum in </a:t>
            </a:r>
            <a:r>
              <a:rPr lang="en-US" sz="2800" dirty="0" smtClean="0">
                <a:solidFill>
                  <a:srgbClr val="FF0000"/>
                </a:solidFill>
              </a:rPr>
              <a:t>65-85%</a:t>
            </a:r>
            <a:r>
              <a:rPr lang="en-US" sz="2800" dirty="0" smtClean="0">
                <a:solidFill>
                  <a:schemeClr val="tx1"/>
                </a:solidFill>
              </a:rPr>
              <a:t> of patients.</a:t>
            </a:r>
          </a:p>
          <a:p>
            <a:pPr algn="l"/>
            <a:endParaRPr lang="en-US" sz="1600" dirty="0">
              <a:solidFill>
                <a:schemeClr val="tx1"/>
              </a:solidFill>
            </a:endParaRPr>
          </a:p>
          <a:p>
            <a:pPr algn="l"/>
            <a:r>
              <a:rPr lang="en-US" sz="2800" dirty="0" smtClean="0">
                <a:solidFill>
                  <a:srgbClr val="0070C0"/>
                </a:solidFill>
              </a:rPr>
              <a:t>Watery diarrhea:</a:t>
            </a:r>
          </a:p>
          <a:p>
            <a:pPr algn="l"/>
            <a:r>
              <a:rPr lang="en-US" sz="2800" dirty="0" smtClean="0">
                <a:solidFill>
                  <a:schemeClr val="tx1"/>
                </a:solidFill>
              </a:rPr>
              <a:t>-</a:t>
            </a:r>
            <a:r>
              <a:rPr lang="en-US" sz="2800" dirty="0" smtClean="0">
                <a:solidFill>
                  <a:srgbClr val="FF0000"/>
                </a:solidFill>
              </a:rPr>
              <a:t>Positive culture </a:t>
            </a:r>
            <a:r>
              <a:rPr lang="en-US" sz="2800" dirty="0" smtClean="0">
                <a:solidFill>
                  <a:schemeClr val="tx1"/>
                </a:solidFill>
              </a:rPr>
              <a:t>from stool </a:t>
            </a:r>
          </a:p>
          <a:p>
            <a:pPr algn="l"/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 specimens and implicated </a:t>
            </a:r>
          </a:p>
          <a:p>
            <a:pPr algn="l"/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 food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samples;</a:t>
            </a:r>
          </a:p>
          <a:p>
            <a:pPr algn="l"/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10</a:t>
            </a:r>
            <a:r>
              <a:rPr lang="en-US" sz="2800" baseline="30000" dirty="0" smtClean="0">
                <a:solidFill>
                  <a:srgbClr val="FF0000"/>
                </a:solidFill>
              </a:rPr>
              <a:t>5 </a:t>
            </a:r>
            <a:r>
              <a:rPr lang="en-US" sz="2800" dirty="0" smtClean="0">
                <a:solidFill>
                  <a:srgbClr val="FF0000"/>
                </a:solidFill>
              </a:rPr>
              <a:t>CFU/gm </a:t>
            </a:r>
            <a:r>
              <a:rPr lang="en-US" sz="2800" dirty="0" smtClean="0">
                <a:solidFill>
                  <a:schemeClr val="tx1"/>
                </a:solidFill>
              </a:rPr>
              <a:t>is a diagnostic </a:t>
            </a:r>
          </a:p>
          <a:p>
            <a:pPr algn="l"/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 feature.                                        </a:t>
            </a:r>
            <a:r>
              <a:rPr lang="en-US" sz="1800" b="1" dirty="0" smtClean="0">
                <a:solidFill>
                  <a:srgbClr val="338D3E"/>
                </a:solidFill>
              </a:rPr>
              <a:t>Zone of Beta-hemolysis surrounded by </a:t>
            </a:r>
          </a:p>
          <a:p>
            <a:pPr algn="l"/>
            <a:r>
              <a:rPr lang="en-US" sz="1800" b="1" dirty="0">
                <a:solidFill>
                  <a:srgbClr val="338D3E"/>
                </a:solidFill>
              </a:rPr>
              <a:t> </a:t>
            </a:r>
            <a:r>
              <a:rPr lang="en-US" sz="1800" b="1" dirty="0" smtClean="0">
                <a:solidFill>
                  <a:srgbClr val="338D3E"/>
                </a:solidFill>
              </a:rPr>
              <a:t>                                                                                      wider zone of alpha-hemolysis.</a:t>
            </a:r>
          </a:p>
          <a:p>
            <a:pPr algn="l"/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856018" y="2819400"/>
            <a:ext cx="3830782" cy="2819400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30872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52401"/>
            <a:ext cx="8534400" cy="5333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US" sz="2800" b="1" i="1" dirty="0" smtClean="0">
                <a:solidFill>
                  <a:srgbClr val="0070C0"/>
                </a:solidFill>
              </a:rPr>
              <a:t>Clostridium botulinum </a:t>
            </a:r>
            <a:r>
              <a:rPr lang="en-US" sz="2800" b="1" dirty="0" smtClean="0">
                <a:solidFill>
                  <a:srgbClr val="0070C0"/>
                </a:solidFill>
              </a:rPr>
              <a:t>intoxication: Botulism: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762000"/>
            <a:ext cx="8534400" cy="58674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solidFill>
                  <a:srgbClr val="338D3E"/>
                </a:solidFill>
              </a:rPr>
              <a:t>Implicated food:</a:t>
            </a:r>
          </a:p>
          <a:p>
            <a:pPr algn="l"/>
            <a:r>
              <a:rPr lang="en-US" sz="2800" kern="0" dirty="0" smtClean="0">
                <a:solidFill>
                  <a:prstClr val="black"/>
                </a:solidFill>
              </a:rPr>
              <a:t>-</a:t>
            </a:r>
            <a:r>
              <a:rPr lang="en-US" sz="2800" kern="0" dirty="0">
                <a:solidFill>
                  <a:prstClr val="black"/>
                </a:solidFill>
              </a:rPr>
              <a:t>Canned food, sausage, canned salmon and salted fish</a:t>
            </a:r>
            <a:r>
              <a:rPr lang="en-US" sz="2800" kern="0" dirty="0" smtClean="0">
                <a:solidFill>
                  <a:prstClr val="black"/>
                </a:solidFill>
              </a:rPr>
              <a:t>.</a:t>
            </a:r>
          </a:p>
          <a:p>
            <a:pPr algn="l"/>
            <a:r>
              <a:rPr lang="en-US" sz="2800" b="1" kern="0" dirty="0" smtClean="0">
                <a:solidFill>
                  <a:srgbClr val="338D3E"/>
                </a:solidFill>
              </a:rPr>
              <a:t>-Type of Toxin: </a:t>
            </a:r>
          </a:p>
          <a:p>
            <a:pPr algn="l"/>
            <a:r>
              <a:rPr lang="en-US" sz="2800" kern="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kern="0" dirty="0" smtClean="0">
                <a:solidFill>
                  <a:prstClr val="black"/>
                </a:solidFill>
                <a:cs typeface="Times New Roman" pitchFamily="18" charset="0"/>
              </a:rPr>
              <a:t> -</a:t>
            </a:r>
            <a:r>
              <a:rPr lang="en-US" sz="2800" dirty="0" smtClean="0">
                <a:solidFill>
                  <a:srgbClr val="338D3E"/>
                </a:solidFill>
                <a:cs typeface="Times New Roman" pitchFamily="18" charset="0"/>
              </a:rPr>
              <a:t>Botulinum </a:t>
            </a:r>
            <a:r>
              <a:rPr lang="en-US" sz="2800" dirty="0">
                <a:solidFill>
                  <a:srgbClr val="338D3E"/>
                </a:solidFill>
                <a:cs typeface="Times New Roman" pitchFamily="18" charset="0"/>
              </a:rPr>
              <a:t>toxin </a:t>
            </a:r>
            <a:r>
              <a:rPr lang="en-US" sz="2800" dirty="0" smtClean="0">
                <a:solidFill>
                  <a:srgbClr val="338D3E"/>
                </a:solidFill>
                <a:cs typeface="Times New Roman" pitchFamily="18" charset="0"/>
              </a:rPr>
              <a:t>A,B,C,….G.</a:t>
            </a:r>
          </a:p>
          <a:p>
            <a:pPr algn="l"/>
            <a:r>
              <a:rPr lang="en-US" sz="28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cs typeface="Times New Roman" pitchFamily="18" charset="0"/>
              </a:rPr>
              <a:t> -Heat-labile </a:t>
            </a:r>
            <a:r>
              <a:rPr lang="en-US" sz="2800" dirty="0" smtClean="0">
                <a:solidFill>
                  <a:schemeClr val="tx1"/>
                </a:solidFill>
                <a:cs typeface="Times New Roman" pitchFamily="18" charset="0"/>
              </a:rPr>
              <a:t>(10 minutes at 60 ᵒC).</a:t>
            </a:r>
          </a:p>
          <a:p>
            <a:pPr algn="l"/>
            <a:r>
              <a:rPr lang="en-US" sz="28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cs typeface="Times New Roman" pitchFamily="18" charset="0"/>
              </a:rPr>
              <a:t> -</a:t>
            </a:r>
            <a:r>
              <a:rPr lang="en-US" sz="2800" dirty="0" smtClean="0">
                <a:solidFill>
                  <a:srgbClr val="FF0000"/>
                </a:solidFill>
                <a:cs typeface="Times New Roman" pitchFamily="18" charset="0"/>
              </a:rPr>
              <a:t>Polypeptide Neurotoxin</a:t>
            </a:r>
            <a:r>
              <a:rPr lang="en-US" sz="2800" dirty="0" smtClean="0">
                <a:solidFill>
                  <a:schemeClr val="tx1"/>
                </a:solidFill>
                <a:cs typeface="Times New Roman" pitchFamily="18" charset="0"/>
              </a:rPr>
              <a:t>.</a:t>
            </a:r>
          </a:p>
          <a:p>
            <a:pPr algn="l"/>
            <a:r>
              <a:rPr lang="en-US" sz="28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cs typeface="Times New Roman" pitchFamily="18" charset="0"/>
              </a:rPr>
              <a:t> -Two subunits: </a:t>
            </a:r>
            <a:r>
              <a:rPr lang="en-US" sz="2800" dirty="0" smtClean="0">
                <a:solidFill>
                  <a:srgbClr val="0070C0"/>
                </a:solidFill>
                <a:cs typeface="Times New Roman" pitchFamily="18" charset="0"/>
              </a:rPr>
              <a:t>light-A chain</a:t>
            </a:r>
            <a:r>
              <a:rPr lang="en-US" sz="2800" dirty="0" smtClean="0">
                <a:solidFill>
                  <a:schemeClr val="tx1"/>
                </a:solidFill>
                <a:cs typeface="Times New Roman" pitchFamily="18" charset="0"/>
              </a:rPr>
              <a:t>: Neurotoxin.</a:t>
            </a:r>
          </a:p>
          <a:p>
            <a:pPr algn="l"/>
            <a:r>
              <a:rPr lang="en-US" sz="28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cs typeface="Times New Roman" pitchFamily="18" charset="0"/>
              </a:rPr>
              <a:t>    </a:t>
            </a:r>
            <a:r>
              <a:rPr lang="en-US" sz="2800" dirty="0" smtClean="0">
                <a:solidFill>
                  <a:srgbClr val="0070C0"/>
                </a:solidFill>
                <a:cs typeface="Times New Roman" pitchFamily="18" charset="0"/>
              </a:rPr>
              <a:t>heavy-B chain</a:t>
            </a:r>
            <a:r>
              <a:rPr lang="en-US" sz="2800" dirty="0" smtClean="0">
                <a:solidFill>
                  <a:schemeClr val="tx1"/>
                </a:solidFill>
                <a:cs typeface="Times New Roman" pitchFamily="18" charset="0"/>
              </a:rPr>
              <a:t>: Protects the toxin from stomach acidity</a:t>
            </a:r>
          </a:p>
          <a:p>
            <a:pPr lvl="0" algn="l" fontAlgn="base">
              <a:spcAft>
                <a:spcPct val="0"/>
              </a:spcAft>
              <a:buClr>
                <a:srgbClr val="FFFFCC"/>
              </a:buClr>
              <a:buSzPct val="60000"/>
            </a:pPr>
            <a:r>
              <a:rPr lang="en-US" sz="2400" kern="0" dirty="0">
                <a:solidFill>
                  <a:prstClr val="black"/>
                </a:solidFill>
              </a:rPr>
              <a:t> </a:t>
            </a:r>
            <a:r>
              <a:rPr lang="en-US" sz="2400" kern="0" dirty="0" smtClean="0">
                <a:solidFill>
                  <a:prstClr val="black"/>
                </a:solidFill>
              </a:rPr>
              <a:t>  </a:t>
            </a:r>
            <a:r>
              <a:rPr lang="en-US" sz="2600" kern="0" dirty="0" smtClean="0">
                <a:solidFill>
                  <a:prstClr val="black"/>
                </a:solidFill>
              </a:rPr>
              <a:t>-</a:t>
            </a:r>
            <a:r>
              <a:rPr lang="en-US" sz="2600" kern="0" dirty="0">
                <a:solidFill>
                  <a:prstClr val="black"/>
                </a:solidFill>
              </a:rPr>
              <a:t>The toxin is protected from gastric enzyme by </a:t>
            </a:r>
            <a:r>
              <a:rPr lang="en-US" sz="2600" kern="0" dirty="0" smtClean="0">
                <a:solidFill>
                  <a:prstClr val="black"/>
                </a:solidFill>
              </a:rPr>
              <a:t>large content </a:t>
            </a:r>
          </a:p>
          <a:p>
            <a:pPr lvl="0" algn="l" fontAlgn="base">
              <a:spcAft>
                <a:spcPct val="0"/>
              </a:spcAft>
              <a:buClr>
                <a:srgbClr val="FFFFCC"/>
              </a:buClr>
              <a:buSzPct val="60000"/>
            </a:pPr>
            <a:r>
              <a:rPr lang="en-US" sz="2600" kern="0" dirty="0">
                <a:solidFill>
                  <a:prstClr val="black"/>
                </a:solidFill>
              </a:rPr>
              <a:t> </a:t>
            </a:r>
            <a:r>
              <a:rPr lang="en-US" sz="2600" kern="0" dirty="0" smtClean="0">
                <a:solidFill>
                  <a:prstClr val="black"/>
                </a:solidFill>
              </a:rPr>
              <a:t>    of protein in the meal.</a:t>
            </a:r>
            <a:r>
              <a:rPr lang="en-US" sz="26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</a:p>
          <a:p>
            <a:pPr lvl="0" algn="l" fontAlgn="base">
              <a:spcAft>
                <a:spcPct val="0"/>
              </a:spcAft>
              <a:buClr>
                <a:srgbClr val="FFFFCC"/>
              </a:buClr>
              <a:buSzPct val="60000"/>
            </a:pPr>
            <a:r>
              <a:rPr lang="en-US" sz="2800" b="1" kern="0" dirty="0" smtClean="0">
                <a:solidFill>
                  <a:srgbClr val="338D3E"/>
                </a:solidFill>
              </a:rPr>
              <a:t>-</a:t>
            </a:r>
            <a:r>
              <a:rPr lang="en-US" sz="2800" b="1" kern="0" dirty="0">
                <a:solidFill>
                  <a:srgbClr val="338D3E"/>
                </a:solidFill>
              </a:rPr>
              <a:t>Incubation period:</a:t>
            </a:r>
            <a:r>
              <a:rPr lang="en-US" sz="2800" kern="0" dirty="0">
                <a:solidFill>
                  <a:srgbClr val="338D3E"/>
                </a:solidFill>
              </a:rPr>
              <a:t> </a:t>
            </a:r>
            <a:r>
              <a:rPr lang="en-US" sz="2800" kern="0" dirty="0">
                <a:solidFill>
                  <a:prstClr val="black"/>
                </a:solidFill>
              </a:rPr>
              <a:t>12-72 hours. </a:t>
            </a:r>
            <a:endParaRPr lang="en-US" sz="2800" kern="0" dirty="0" smtClean="0">
              <a:solidFill>
                <a:prstClr val="black"/>
              </a:solidFill>
            </a:endParaRPr>
          </a:p>
          <a:p>
            <a:pPr algn="l"/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07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1"/>
            <a:ext cx="45719" cy="76199"/>
          </a:xfrm>
        </p:spPr>
        <p:txBody>
          <a:bodyPr>
            <a:normAutofit fontScale="90000"/>
          </a:bodyPr>
          <a:lstStyle/>
          <a:p>
            <a:pPr algn="l"/>
            <a:r>
              <a:rPr lang="en-US" sz="800" dirty="0" smtClean="0"/>
              <a:t>N</a:t>
            </a:r>
            <a:endParaRPr lang="en-US" sz="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52400"/>
            <a:ext cx="8686800" cy="6477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algn="l"/>
            <a:r>
              <a:rPr lang="en-US" sz="2800" b="1" dirty="0" smtClean="0">
                <a:solidFill>
                  <a:srgbClr val="338D3E"/>
                </a:solidFill>
              </a:rPr>
              <a:t>Effect of botulinum toxin:</a:t>
            </a:r>
          </a:p>
          <a:p>
            <a:pPr algn="l"/>
            <a:r>
              <a:rPr lang="en-US" sz="2800" dirty="0" smtClean="0">
                <a:solidFill>
                  <a:schemeClr val="tx1"/>
                </a:solidFill>
              </a:rPr>
              <a:t>-After absorption, circulating </a:t>
            </a:r>
            <a:r>
              <a:rPr lang="en-US" sz="2800" dirty="0" smtClean="0">
                <a:solidFill>
                  <a:srgbClr val="338D3E"/>
                </a:solidFill>
              </a:rPr>
              <a:t>neurotoxins</a:t>
            </a:r>
            <a:r>
              <a:rPr lang="en-US" sz="2800" dirty="0" smtClean="0">
                <a:solidFill>
                  <a:schemeClr val="tx1"/>
                </a:solidFill>
              </a:rPr>
              <a:t> affect </a:t>
            </a:r>
          </a:p>
          <a:p>
            <a:pPr algn="l"/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>
                <a:solidFill>
                  <a:srgbClr val="0070C0"/>
                </a:solidFill>
              </a:rPr>
              <a:t>C</a:t>
            </a:r>
            <a:r>
              <a:rPr lang="en-US" sz="2800" b="1" dirty="0" smtClean="0">
                <a:solidFill>
                  <a:srgbClr val="0070C0"/>
                </a:solidFill>
              </a:rPr>
              <a:t>holinergic nerves function</a:t>
            </a:r>
            <a:r>
              <a:rPr lang="en-US" sz="2800" dirty="0" smtClean="0">
                <a:solidFill>
                  <a:schemeClr val="tx1"/>
                </a:solidFill>
              </a:rPr>
              <a:t>:</a:t>
            </a:r>
          </a:p>
          <a:p>
            <a:pPr algn="l"/>
            <a:r>
              <a:rPr lang="en-US" sz="2800" dirty="0">
                <a:solidFill>
                  <a:srgbClr val="338D3E"/>
                </a:solidFill>
              </a:rPr>
              <a:t> </a:t>
            </a:r>
            <a:r>
              <a:rPr lang="en-US" sz="2800" dirty="0" smtClean="0">
                <a:solidFill>
                  <a:srgbClr val="338D3E"/>
                </a:solidFill>
              </a:rPr>
              <a:t>-Effect on sympathetic nervous system:</a:t>
            </a:r>
          </a:p>
          <a:p>
            <a:pPr algn="l"/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     Blocking of excitatory acetylcholine release in </a:t>
            </a:r>
          </a:p>
          <a:p>
            <a:pPr algn="l"/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     neurotransmitter junction; </a:t>
            </a:r>
          </a:p>
          <a:p>
            <a:pPr algn="l"/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     </a:t>
            </a:r>
            <a:r>
              <a:rPr lang="en-US" sz="2800" dirty="0" smtClean="0">
                <a:solidFill>
                  <a:srgbClr val="FF0000"/>
                </a:solidFill>
              </a:rPr>
              <a:t>bilateral descending flaccid paralysis</a:t>
            </a:r>
            <a:r>
              <a:rPr lang="en-US" sz="2800" dirty="0" smtClean="0">
                <a:solidFill>
                  <a:schemeClr val="tx1"/>
                </a:solidFill>
              </a:rPr>
              <a:t>.</a:t>
            </a:r>
          </a:p>
          <a:p>
            <a:pPr algn="l"/>
            <a:endParaRPr lang="en-US" sz="2800" dirty="0" smtClean="0">
              <a:solidFill>
                <a:schemeClr val="tx1"/>
              </a:solidFill>
            </a:endParaRPr>
          </a:p>
          <a:p>
            <a:pPr algn="l"/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rgbClr val="338D3E"/>
                </a:solidFill>
              </a:rPr>
              <a:t>-Effect on Cranial nerve function</a:t>
            </a:r>
            <a:r>
              <a:rPr lang="en-US" sz="2800" dirty="0" smtClean="0">
                <a:solidFill>
                  <a:schemeClr val="tx1"/>
                </a:solidFill>
              </a:rPr>
              <a:t>: </a:t>
            </a:r>
            <a:r>
              <a:rPr lang="en-US" sz="2800" dirty="0" smtClean="0">
                <a:solidFill>
                  <a:srgbClr val="FF0000"/>
                </a:solidFill>
              </a:rPr>
              <a:t>blurred vision</a:t>
            </a:r>
            <a:r>
              <a:rPr lang="en-US" sz="2800" dirty="0" smtClean="0">
                <a:solidFill>
                  <a:schemeClr val="tx1"/>
                </a:solidFill>
              </a:rPr>
              <a:t>, </a:t>
            </a:r>
            <a:r>
              <a:rPr lang="en-US" sz="2800" dirty="0" smtClean="0">
                <a:solidFill>
                  <a:srgbClr val="FF0000"/>
                </a:solidFill>
              </a:rPr>
              <a:t>fixed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</a:p>
          <a:p>
            <a:pPr algn="l"/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  </a:t>
            </a:r>
            <a:r>
              <a:rPr lang="en-US" sz="2800" dirty="0" smtClean="0">
                <a:solidFill>
                  <a:srgbClr val="FF0000"/>
                </a:solidFill>
              </a:rPr>
              <a:t>dilated pupils</a:t>
            </a:r>
            <a:r>
              <a:rPr lang="en-US" sz="2800" dirty="0" smtClean="0">
                <a:solidFill>
                  <a:schemeClr val="tx1"/>
                </a:solidFill>
              </a:rPr>
              <a:t>.</a:t>
            </a:r>
          </a:p>
          <a:p>
            <a:pPr algn="l"/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rgbClr val="338D3E"/>
                </a:solidFill>
              </a:rPr>
              <a:t>-Effect on parasympathetic nervous system</a:t>
            </a:r>
            <a:r>
              <a:rPr lang="en-US" sz="2800" dirty="0" smtClean="0">
                <a:solidFill>
                  <a:schemeClr val="tx1"/>
                </a:solidFill>
              </a:rPr>
              <a:t>:  </a:t>
            </a:r>
          </a:p>
          <a:p>
            <a:pPr algn="l"/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  </a:t>
            </a:r>
            <a:r>
              <a:rPr lang="en-US" sz="2800" dirty="0" smtClean="0">
                <a:solidFill>
                  <a:srgbClr val="FF0000"/>
                </a:solidFill>
              </a:rPr>
              <a:t>Respiratory  paralysis</a:t>
            </a:r>
            <a:r>
              <a:rPr lang="en-US" sz="2800" dirty="0" smtClean="0">
                <a:solidFill>
                  <a:schemeClr val="tx1"/>
                </a:solidFill>
              </a:rPr>
              <a:t>; death. 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29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1"/>
            <a:ext cx="8686800" cy="533399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lvl="0" algn="l">
              <a:spcBef>
                <a:spcPct val="20000"/>
              </a:spcBef>
            </a:pPr>
            <a:r>
              <a:rPr lang="en-US" sz="2800" b="1" dirty="0">
                <a:solidFill>
                  <a:srgbClr val="338D3E"/>
                </a:solidFill>
              </a:rPr>
              <a:t/>
            </a:r>
            <a:br>
              <a:rPr lang="en-US" sz="2800" b="1" dirty="0">
                <a:solidFill>
                  <a:srgbClr val="338D3E"/>
                </a:solidFill>
              </a:rPr>
            </a:br>
            <a:r>
              <a:rPr lang="en-US" sz="2800" b="1" dirty="0" smtClean="0">
                <a:solidFill>
                  <a:srgbClr val="338D3E"/>
                </a:solidFill>
              </a:rPr>
              <a:t>Effect </a:t>
            </a:r>
            <a:r>
              <a:rPr lang="en-US" sz="2800" b="1" dirty="0">
                <a:solidFill>
                  <a:srgbClr val="338D3E"/>
                </a:solidFill>
              </a:rPr>
              <a:t>of botulinum toxin:</a:t>
            </a:r>
            <a:br>
              <a:rPr lang="en-US" sz="2800" b="1" dirty="0">
                <a:solidFill>
                  <a:srgbClr val="338D3E"/>
                </a:solidFill>
              </a:rPr>
            </a:b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762000"/>
            <a:ext cx="8686800" cy="59436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US" sz="800" dirty="0"/>
              <a:t>N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12203" t="6570" r="4649" b="39829"/>
          <a:stretch>
            <a:fillRect/>
          </a:stretch>
        </p:blipFill>
        <p:spPr bwMode="auto">
          <a:xfrm>
            <a:off x="381001" y="838200"/>
            <a:ext cx="8382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8506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flipV="1">
            <a:off x="228600" y="182882"/>
            <a:ext cx="45719" cy="45719"/>
          </a:xfrm>
        </p:spPr>
        <p:txBody>
          <a:bodyPr>
            <a:normAutofit fontScale="90000"/>
          </a:bodyPr>
          <a:lstStyle/>
          <a:p>
            <a:pPr algn="l"/>
            <a:r>
              <a:rPr lang="en-US" sz="800" dirty="0" smtClean="0"/>
              <a:t>N</a:t>
            </a:r>
            <a:endParaRPr lang="en-US" sz="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28600"/>
            <a:ext cx="8686800" cy="64008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solidFill>
                  <a:srgbClr val="338D3E"/>
                </a:solidFill>
              </a:rPr>
              <a:t>Management:</a:t>
            </a:r>
          </a:p>
          <a:p>
            <a:pPr algn="l">
              <a:lnSpc>
                <a:spcPct val="150000"/>
              </a:lnSpc>
            </a:pPr>
            <a:r>
              <a:rPr lang="en-US" sz="2800" dirty="0" smtClean="0">
                <a:solidFill>
                  <a:schemeClr val="tx1"/>
                </a:solidFill>
              </a:rPr>
              <a:t>-Adequate ventilation support.</a:t>
            </a:r>
          </a:p>
          <a:p>
            <a:pPr algn="l">
              <a:lnSpc>
                <a:spcPct val="150000"/>
              </a:lnSpc>
            </a:pPr>
            <a:r>
              <a:rPr lang="en-US" sz="2800" dirty="0" smtClean="0">
                <a:solidFill>
                  <a:schemeClr val="tx1"/>
                </a:solidFill>
              </a:rPr>
              <a:t>-Gastric Lavage and Penicillin therapy.</a:t>
            </a:r>
          </a:p>
          <a:p>
            <a:pPr algn="l">
              <a:lnSpc>
                <a:spcPct val="150000"/>
              </a:lnSpc>
            </a:pPr>
            <a:r>
              <a:rPr lang="en-US" sz="2800" dirty="0" smtClean="0">
                <a:solidFill>
                  <a:schemeClr val="tx1"/>
                </a:solidFill>
              </a:rPr>
              <a:t>-Trivalent botulinum antitoxin vaccination. </a:t>
            </a:r>
          </a:p>
          <a:p>
            <a:pPr algn="l"/>
            <a:endParaRPr lang="en-US" sz="2800" dirty="0">
              <a:solidFill>
                <a:schemeClr val="tx1"/>
              </a:solidFill>
            </a:endParaRPr>
          </a:p>
          <a:p>
            <a:pPr algn="l"/>
            <a:r>
              <a:rPr lang="en-US" sz="2800" b="1" dirty="0" smtClean="0">
                <a:solidFill>
                  <a:srgbClr val="338D3E"/>
                </a:solidFill>
              </a:rPr>
              <a:t>Prevention:</a:t>
            </a:r>
          </a:p>
          <a:p>
            <a:pPr algn="l">
              <a:lnSpc>
                <a:spcPct val="150000"/>
              </a:lnSpc>
            </a:pPr>
            <a:r>
              <a:rPr lang="en-US" sz="2800" dirty="0" smtClean="0">
                <a:solidFill>
                  <a:schemeClr val="tx1"/>
                </a:solidFill>
              </a:rPr>
              <a:t>-Good heating of food to destroy toxin.</a:t>
            </a:r>
          </a:p>
          <a:p>
            <a:pPr algn="l">
              <a:lnSpc>
                <a:spcPct val="150000"/>
              </a:lnSpc>
            </a:pPr>
            <a:r>
              <a:rPr lang="en-US" sz="2800" dirty="0" smtClean="0">
                <a:solidFill>
                  <a:schemeClr val="tx1"/>
                </a:solidFill>
              </a:rPr>
              <a:t>-Storage of food at 4C. 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49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1"/>
            <a:ext cx="8686800" cy="457199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en-US" sz="2800" b="1" i="1" dirty="0" smtClean="0">
                <a:solidFill>
                  <a:srgbClr val="0070C0"/>
                </a:solidFill>
              </a:rPr>
              <a:t>Bacillus cereus </a:t>
            </a:r>
            <a:r>
              <a:rPr lang="en-US" sz="2800" b="1" dirty="0" smtClean="0">
                <a:solidFill>
                  <a:srgbClr val="0070C0"/>
                </a:solidFill>
              </a:rPr>
              <a:t>intoxication: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685800"/>
            <a:ext cx="8686800" cy="59436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lvl="0" algn="l"/>
            <a:r>
              <a:rPr lang="en-US" sz="2700" b="1" dirty="0">
                <a:solidFill>
                  <a:srgbClr val="FF0000"/>
                </a:solidFill>
                <a:cs typeface="Times New Roman" pitchFamily="18" charset="0"/>
              </a:rPr>
              <a:t>1-Emetic syndrome: </a:t>
            </a:r>
            <a:r>
              <a:rPr lang="en-US" sz="2600" dirty="0">
                <a:solidFill>
                  <a:srgbClr val="0070C0"/>
                </a:solidFill>
                <a:cs typeface="Times New Roman" pitchFamily="18" charset="0"/>
              </a:rPr>
              <a:t>Heat-stable enterotoxins. </a:t>
            </a:r>
            <a:endParaRPr lang="en-US" sz="2600" b="1" kern="0" dirty="0">
              <a:solidFill>
                <a:srgbClr val="0070C0"/>
              </a:solidFill>
            </a:endParaRPr>
          </a:p>
          <a:p>
            <a:pPr lvl="0" algn="l" fontAlgn="base">
              <a:spcAft>
                <a:spcPct val="0"/>
              </a:spcAft>
              <a:buClr>
                <a:srgbClr val="FFFFCC"/>
              </a:buClr>
              <a:buSzPct val="60000"/>
            </a:pPr>
            <a:r>
              <a:rPr lang="en-US" sz="2400" b="1" kern="0" dirty="0">
                <a:solidFill>
                  <a:srgbClr val="338D3E"/>
                </a:solidFill>
              </a:rPr>
              <a:t>    </a:t>
            </a:r>
            <a:r>
              <a:rPr lang="en-US" sz="2600" b="1" kern="0" dirty="0">
                <a:solidFill>
                  <a:srgbClr val="338D3E"/>
                </a:solidFill>
              </a:rPr>
              <a:t>-Associated foods:</a:t>
            </a:r>
            <a:r>
              <a:rPr lang="en-US" sz="2600" kern="0" dirty="0">
                <a:solidFill>
                  <a:srgbClr val="338D3E"/>
                </a:solidFill>
              </a:rPr>
              <a:t> </a:t>
            </a:r>
          </a:p>
          <a:p>
            <a:pPr lvl="0" algn="l" fontAlgn="base">
              <a:spcAft>
                <a:spcPct val="0"/>
              </a:spcAft>
              <a:buClr>
                <a:srgbClr val="FFFFCC"/>
              </a:buClr>
              <a:buSzPct val="60000"/>
            </a:pPr>
            <a:r>
              <a:rPr lang="en-US" sz="2600" kern="0" dirty="0">
                <a:solidFill>
                  <a:prstClr val="black"/>
                </a:solidFill>
              </a:rPr>
              <a:t>	 -Consumption of toxin in boiled or fried rice.</a:t>
            </a:r>
            <a:r>
              <a:rPr lang="en-US" sz="2600" b="1" kern="0" dirty="0">
                <a:solidFill>
                  <a:srgbClr val="7030A0"/>
                </a:solidFill>
              </a:rPr>
              <a:t> </a:t>
            </a:r>
          </a:p>
          <a:p>
            <a:pPr lvl="0" algn="l" fontAlgn="base">
              <a:spcAft>
                <a:spcPct val="0"/>
              </a:spcAft>
              <a:buClr>
                <a:srgbClr val="FFFFCC"/>
              </a:buClr>
              <a:buSzPct val="60000"/>
            </a:pPr>
            <a:r>
              <a:rPr lang="en-US" sz="2600" kern="0" dirty="0">
                <a:solidFill>
                  <a:prstClr val="black"/>
                </a:solidFill>
              </a:rPr>
              <a:t>             -Carbohydrates rich food. </a:t>
            </a:r>
          </a:p>
          <a:p>
            <a:pPr lvl="0" algn="l" fontAlgn="base">
              <a:spcAft>
                <a:spcPct val="0"/>
              </a:spcAft>
              <a:buClr>
                <a:srgbClr val="FFFFCC"/>
              </a:buClr>
              <a:buSzPct val="60000"/>
            </a:pPr>
            <a:r>
              <a:rPr lang="en-US" sz="2600" b="1" kern="0" dirty="0">
                <a:solidFill>
                  <a:srgbClr val="338D3E"/>
                </a:solidFill>
              </a:rPr>
              <a:t>    -Incubation period:</a:t>
            </a:r>
            <a:r>
              <a:rPr lang="en-US" sz="2600" kern="0" dirty="0">
                <a:solidFill>
                  <a:srgbClr val="338D3E"/>
                </a:solidFill>
              </a:rPr>
              <a:t> </a:t>
            </a:r>
          </a:p>
          <a:p>
            <a:pPr lvl="0" algn="l" fontAlgn="base">
              <a:spcAft>
                <a:spcPct val="0"/>
              </a:spcAft>
              <a:buClr>
                <a:srgbClr val="FFFFCC"/>
              </a:buClr>
              <a:buSzPct val="60000"/>
            </a:pPr>
            <a:r>
              <a:rPr lang="en-US" sz="2600" kern="0" dirty="0">
                <a:solidFill>
                  <a:prstClr val="black"/>
                </a:solidFill>
              </a:rPr>
              <a:t>	Short incubation period of 1-6 </a:t>
            </a:r>
            <a:r>
              <a:rPr lang="en-US" sz="2600" kern="0" dirty="0" smtClean="0">
                <a:solidFill>
                  <a:prstClr val="black"/>
                </a:solidFill>
              </a:rPr>
              <a:t>hours</a:t>
            </a:r>
          </a:p>
          <a:p>
            <a:pPr lvl="0" algn="l" fontAlgn="base">
              <a:spcAft>
                <a:spcPct val="0"/>
              </a:spcAft>
              <a:buClr>
                <a:srgbClr val="FFFFCC"/>
              </a:buClr>
              <a:buSzPct val="60000"/>
            </a:pPr>
            <a:r>
              <a:rPr lang="en-US" sz="2600" kern="0" dirty="0" smtClean="0">
                <a:solidFill>
                  <a:prstClr val="black"/>
                </a:solidFill>
              </a:rPr>
              <a:t> </a:t>
            </a:r>
            <a:endParaRPr lang="en-US" sz="2600" b="1" kern="0" dirty="0">
              <a:solidFill>
                <a:srgbClr val="7030A0"/>
              </a:solidFill>
            </a:endParaRPr>
          </a:p>
          <a:p>
            <a:pPr lvl="0" algn="l" fontAlgn="base">
              <a:spcAft>
                <a:spcPct val="0"/>
              </a:spcAft>
              <a:buClr>
                <a:srgbClr val="FFFFCC"/>
              </a:buClr>
              <a:buSzPct val="60000"/>
            </a:pPr>
            <a:r>
              <a:rPr lang="en-US" sz="2600" b="1" kern="0" dirty="0">
                <a:solidFill>
                  <a:srgbClr val="338D3E"/>
                </a:solidFill>
              </a:rPr>
              <a:t>    </a:t>
            </a:r>
            <a:r>
              <a:rPr lang="en-US" sz="2600" b="1" kern="0" dirty="0" smtClean="0">
                <a:solidFill>
                  <a:srgbClr val="338D3E"/>
                </a:solidFill>
              </a:rPr>
              <a:t>-Clinical presentation:</a:t>
            </a:r>
            <a:endParaRPr lang="en-US" sz="2600" b="1" kern="0" dirty="0">
              <a:solidFill>
                <a:srgbClr val="338D3E"/>
              </a:solidFill>
            </a:endParaRPr>
          </a:p>
          <a:p>
            <a:pPr lvl="0" algn="l" fontAlgn="base">
              <a:spcAft>
                <a:spcPct val="0"/>
              </a:spcAft>
              <a:buClr>
                <a:srgbClr val="FFFFCC"/>
              </a:buClr>
              <a:buSzPct val="60000"/>
            </a:pPr>
            <a:r>
              <a:rPr lang="en-US" sz="2600" kern="0" dirty="0" smtClean="0">
                <a:solidFill>
                  <a:prstClr val="black"/>
                </a:solidFill>
              </a:rPr>
              <a:t>      Upper </a:t>
            </a:r>
            <a:r>
              <a:rPr lang="en-US" sz="2600" kern="0" dirty="0">
                <a:solidFill>
                  <a:prstClr val="black"/>
                </a:solidFill>
              </a:rPr>
              <a:t>gastrointestinal symptoms such as </a:t>
            </a:r>
            <a:r>
              <a:rPr lang="en-US" sz="2600" kern="0" dirty="0">
                <a:solidFill>
                  <a:srgbClr val="FF0000"/>
                </a:solidFill>
              </a:rPr>
              <a:t>nausea</a:t>
            </a:r>
            <a:r>
              <a:rPr lang="en-US" sz="2600" kern="0" dirty="0">
                <a:solidFill>
                  <a:prstClr val="black"/>
                </a:solidFill>
              </a:rPr>
              <a:t>, </a:t>
            </a:r>
            <a:r>
              <a:rPr lang="en-US" sz="2600" kern="0" dirty="0">
                <a:solidFill>
                  <a:srgbClr val="FF0000"/>
                </a:solidFill>
              </a:rPr>
              <a:t>vomiting</a:t>
            </a:r>
            <a:r>
              <a:rPr lang="en-US" sz="2600" kern="0" dirty="0">
                <a:solidFill>
                  <a:prstClr val="black"/>
                </a:solidFill>
              </a:rPr>
              <a:t> </a:t>
            </a:r>
          </a:p>
          <a:p>
            <a:pPr lvl="0" algn="l" fontAlgn="base">
              <a:spcAft>
                <a:spcPct val="0"/>
              </a:spcAft>
              <a:buClr>
                <a:srgbClr val="FFFFCC"/>
              </a:buClr>
              <a:buSzPct val="60000"/>
            </a:pPr>
            <a:r>
              <a:rPr lang="en-US" sz="2600" kern="0" dirty="0">
                <a:solidFill>
                  <a:prstClr val="black"/>
                </a:solidFill>
              </a:rPr>
              <a:t>       </a:t>
            </a:r>
            <a:r>
              <a:rPr lang="en-US" sz="2600" kern="0" dirty="0" smtClean="0">
                <a:solidFill>
                  <a:prstClr val="black"/>
                </a:solidFill>
              </a:rPr>
              <a:t>and </a:t>
            </a:r>
            <a:r>
              <a:rPr lang="en-US" sz="2600" kern="0" dirty="0">
                <a:solidFill>
                  <a:srgbClr val="FF0000"/>
                </a:solidFill>
              </a:rPr>
              <a:t>abdominal cramps</a:t>
            </a:r>
            <a:r>
              <a:rPr lang="en-US" sz="2600" kern="0" dirty="0" smtClean="0">
                <a:solidFill>
                  <a:prstClr val="black"/>
                </a:solidFill>
              </a:rPr>
              <a:t>.</a:t>
            </a:r>
          </a:p>
          <a:p>
            <a:pPr lvl="0" algn="l" fontAlgn="base">
              <a:spcAft>
                <a:spcPct val="0"/>
              </a:spcAft>
              <a:buClr>
                <a:srgbClr val="FFFFCC"/>
              </a:buClr>
              <a:buSzPct val="60000"/>
            </a:pPr>
            <a:endParaRPr lang="en-US" sz="2600" b="1" kern="0" dirty="0">
              <a:solidFill>
                <a:srgbClr val="7030A0"/>
              </a:solidFill>
            </a:endParaRPr>
          </a:p>
          <a:p>
            <a:pPr lvl="0" algn="l" fontAlgn="base">
              <a:spcAft>
                <a:spcPct val="0"/>
              </a:spcAft>
              <a:buClr>
                <a:srgbClr val="FFFFCC"/>
              </a:buClr>
              <a:buSzPct val="60000"/>
            </a:pPr>
            <a:r>
              <a:rPr lang="en-US" sz="2600" b="1" kern="0" dirty="0">
                <a:solidFill>
                  <a:srgbClr val="7030A0"/>
                </a:solidFill>
              </a:rPr>
              <a:t>    </a:t>
            </a:r>
            <a:r>
              <a:rPr lang="en-US" sz="2600" b="1" kern="0" dirty="0">
                <a:solidFill>
                  <a:srgbClr val="338D3E"/>
                </a:solidFill>
              </a:rPr>
              <a:t>-Duration of illness:</a:t>
            </a:r>
            <a:r>
              <a:rPr lang="en-US" sz="2600" kern="0" dirty="0">
                <a:solidFill>
                  <a:srgbClr val="338D3E"/>
                </a:solidFill>
              </a:rPr>
              <a:t> </a:t>
            </a:r>
            <a:r>
              <a:rPr lang="en-US" sz="2600" kern="0" dirty="0" smtClean="0">
                <a:solidFill>
                  <a:prstClr val="black"/>
                </a:solidFill>
              </a:rPr>
              <a:t>6-10 </a:t>
            </a:r>
            <a:r>
              <a:rPr lang="en-US" sz="2600" kern="0" dirty="0">
                <a:solidFill>
                  <a:prstClr val="black"/>
                </a:solidFill>
              </a:rPr>
              <a:t>hour</a:t>
            </a:r>
            <a:r>
              <a:rPr lang="en-US" sz="2600" kern="0" dirty="0" smtClean="0">
                <a:solidFill>
                  <a:prstClr val="black"/>
                </a:solidFill>
              </a:rPr>
              <a:t>.</a:t>
            </a:r>
            <a:endParaRPr lang="en-US" sz="2600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69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1"/>
            <a:ext cx="45719" cy="76199"/>
          </a:xfrm>
        </p:spPr>
        <p:txBody>
          <a:bodyPr>
            <a:normAutofit fontScale="90000"/>
          </a:bodyPr>
          <a:lstStyle/>
          <a:p>
            <a:pPr algn="l"/>
            <a:r>
              <a:rPr lang="en-US" sz="800" dirty="0" smtClean="0"/>
              <a:t>N</a:t>
            </a:r>
            <a:endParaRPr lang="en-US" sz="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52400"/>
            <a:ext cx="8610600" cy="6477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lvl="0" algn="l"/>
            <a:r>
              <a:rPr lang="en-US" sz="2700" b="1" kern="0" dirty="0">
                <a:solidFill>
                  <a:srgbClr val="FF0000"/>
                </a:solidFill>
                <a:latin typeface="Times New Roman" pitchFamily="18" charset="0"/>
              </a:rPr>
              <a:t>2- Diarrheal syndrome</a:t>
            </a:r>
            <a:r>
              <a:rPr lang="en-US" sz="2700" b="1" kern="0" dirty="0" smtClean="0">
                <a:solidFill>
                  <a:srgbClr val="FF0000"/>
                </a:solidFill>
                <a:latin typeface="Times New Roman" pitchFamily="18" charset="0"/>
              </a:rPr>
              <a:t>: </a:t>
            </a:r>
            <a:r>
              <a:rPr lang="en-US" sz="27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>
                <a:solidFill>
                  <a:srgbClr val="0070C0"/>
                </a:solidFill>
                <a:cs typeface="Times New Roman" pitchFamily="18" charset="0"/>
              </a:rPr>
              <a:t>Heat-Labile enterotoxins</a:t>
            </a:r>
            <a:r>
              <a:rPr lang="en-US" sz="2600" dirty="0" smtClean="0">
                <a:solidFill>
                  <a:prstClr val="black"/>
                </a:solidFill>
                <a:cs typeface="Times New Roman" pitchFamily="18" charset="0"/>
              </a:rPr>
              <a:t>.</a:t>
            </a:r>
          </a:p>
          <a:p>
            <a:pPr lvl="0" algn="l"/>
            <a:r>
              <a:rPr lang="en-US" sz="2600" dirty="0" smtClean="0">
                <a:solidFill>
                  <a:prstClr val="black"/>
                </a:solidFill>
                <a:cs typeface="Times New Roman" pitchFamily="18" charset="0"/>
              </a:rPr>
              <a:t>      (Stimulate </a:t>
            </a:r>
            <a:r>
              <a:rPr lang="en-US" sz="2600" dirty="0" err="1" smtClean="0">
                <a:solidFill>
                  <a:prstClr val="black"/>
                </a:solidFill>
                <a:cs typeface="Times New Roman" pitchFamily="18" charset="0"/>
              </a:rPr>
              <a:t>adenylate</a:t>
            </a:r>
            <a:r>
              <a:rPr lang="en-US" sz="2600" dirty="0" smtClean="0">
                <a:solidFill>
                  <a:prstClr val="black"/>
                </a:solidFill>
                <a:cs typeface="Times New Roman" pitchFamily="18" charset="0"/>
              </a:rPr>
              <a:t> cyclase-</a:t>
            </a:r>
            <a:r>
              <a:rPr lang="en-US" sz="2600" dirty="0" err="1" smtClean="0">
                <a:solidFill>
                  <a:prstClr val="black"/>
                </a:solidFill>
                <a:cs typeface="Times New Roman" pitchFamily="18" charset="0"/>
              </a:rPr>
              <a:t>cAMP</a:t>
            </a:r>
            <a:r>
              <a:rPr lang="en-US" sz="2600" dirty="0" smtClean="0">
                <a:solidFill>
                  <a:prstClr val="black"/>
                </a:solidFill>
                <a:cs typeface="Times New Roman" pitchFamily="18" charset="0"/>
              </a:rPr>
              <a:t> system).</a:t>
            </a:r>
            <a:endParaRPr lang="en-US" sz="2600" dirty="0">
              <a:solidFill>
                <a:prstClr val="black"/>
              </a:solidFill>
              <a:cs typeface="Times New Roman" pitchFamily="18" charset="0"/>
            </a:endParaRPr>
          </a:p>
          <a:p>
            <a:pPr lvl="0" algn="l" fontAlgn="base">
              <a:spcAft>
                <a:spcPct val="0"/>
              </a:spcAft>
              <a:buClr>
                <a:srgbClr val="FFFFCC"/>
              </a:buClr>
              <a:buSzPct val="60000"/>
            </a:pPr>
            <a:r>
              <a:rPr lang="en-US" sz="2600" b="1" kern="0" dirty="0" smtClean="0">
                <a:solidFill>
                  <a:srgbClr val="338D3E"/>
                </a:solidFill>
              </a:rPr>
              <a:t>- Associated </a:t>
            </a:r>
            <a:r>
              <a:rPr lang="en-US" sz="2600" b="1" kern="0" dirty="0">
                <a:solidFill>
                  <a:srgbClr val="338D3E"/>
                </a:solidFill>
              </a:rPr>
              <a:t>foods:</a:t>
            </a:r>
            <a:r>
              <a:rPr lang="en-US" sz="2600" kern="0" dirty="0">
                <a:solidFill>
                  <a:srgbClr val="338D3E"/>
                </a:solidFill>
              </a:rPr>
              <a:t> </a:t>
            </a:r>
            <a:r>
              <a:rPr lang="en-US" sz="2600" kern="0" dirty="0">
                <a:solidFill>
                  <a:prstClr val="black"/>
                </a:solidFill>
              </a:rPr>
              <a:t>consumption of contaminated meat </a:t>
            </a:r>
            <a:endParaRPr lang="en-US" sz="2600" kern="0" dirty="0" smtClean="0">
              <a:solidFill>
                <a:prstClr val="black"/>
              </a:solidFill>
            </a:endParaRPr>
          </a:p>
          <a:p>
            <a:pPr lvl="0" algn="l" fontAlgn="base">
              <a:spcAft>
                <a:spcPct val="0"/>
              </a:spcAft>
              <a:buClr>
                <a:srgbClr val="FFFFCC"/>
              </a:buClr>
              <a:buSzPct val="60000"/>
            </a:pPr>
            <a:r>
              <a:rPr lang="en-US" sz="2600" kern="0" dirty="0" smtClean="0">
                <a:solidFill>
                  <a:prstClr val="black"/>
                </a:solidFill>
              </a:rPr>
              <a:t>   products</a:t>
            </a:r>
            <a:r>
              <a:rPr lang="en-US" sz="2600" kern="0" dirty="0">
                <a:solidFill>
                  <a:prstClr val="black"/>
                </a:solidFill>
              </a:rPr>
              <a:t>, </a:t>
            </a:r>
            <a:r>
              <a:rPr lang="en-US" sz="2600" kern="0" dirty="0" smtClean="0">
                <a:solidFill>
                  <a:prstClr val="black"/>
                </a:solidFill>
              </a:rPr>
              <a:t>soups</a:t>
            </a:r>
            <a:r>
              <a:rPr lang="en-US" sz="2600" kern="0" dirty="0">
                <a:solidFill>
                  <a:prstClr val="black"/>
                </a:solidFill>
              </a:rPr>
              <a:t>, sauces, and vegetables.</a:t>
            </a:r>
          </a:p>
          <a:p>
            <a:pPr lvl="0" algn="l" fontAlgn="base">
              <a:spcAft>
                <a:spcPct val="0"/>
              </a:spcAft>
              <a:buClr>
                <a:srgbClr val="FFFFCC"/>
              </a:buClr>
              <a:buSzPct val="60000"/>
            </a:pPr>
            <a:r>
              <a:rPr lang="en-US" sz="2600" b="1" kern="0" dirty="0">
                <a:solidFill>
                  <a:srgbClr val="7030A0"/>
                </a:solidFill>
              </a:rPr>
              <a:t> </a:t>
            </a:r>
          </a:p>
          <a:p>
            <a:pPr lvl="0" algn="l" fontAlgn="base">
              <a:spcAft>
                <a:spcPct val="0"/>
              </a:spcAft>
              <a:buClr>
                <a:srgbClr val="FFFFCC"/>
              </a:buClr>
              <a:buSzPct val="60000"/>
            </a:pPr>
            <a:r>
              <a:rPr lang="en-US" sz="2600" b="1" kern="0" dirty="0">
                <a:solidFill>
                  <a:srgbClr val="338D3E"/>
                </a:solidFill>
              </a:rPr>
              <a:t>- Incubation period:</a:t>
            </a:r>
            <a:r>
              <a:rPr lang="en-US" sz="2600" kern="0" dirty="0">
                <a:solidFill>
                  <a:srgbClr val="338D3E"/>
                </a:solidFill>
              </a:rPr>
              <a:t> </a:t>
            </a:r>
            <a:r>
              <a:rPr lang="en-US" sz="2600" kern="0" dirty="0">
                <a:solidFill>
                  <a:prstClr val="black"/>
                </a:solidFill>
              </a:rPr>
              <a:t>Long incubation period of 8-16 hours.</a:t>
            </a:r>
          </a:p>
          <a:p>
            <a:pPr lvl="0" algn="l" fontAlgn="base">
              <a:spcAft>
                <a:spcPct val="0"/>
              </a:spcAft>
              <a:buClr>
                <a:srgbClr val="FFFFCC"/>
              </a:buClr>
              <a:buSzPct val="60000"/>
            </a:pPr>
            <a:r>
              <a:rPr lang="en-US" sz="2600" kern="0" dirty="0">
                <a:solidFill>
                  <a:prstClr val="black"/>
                </a:solidFill>
              </a:rPr>
              <a:t> </a:t>
            </a:r>
            <a:endParaRPr lang="en-US" sz="2600" b="1" kern="0" dirty="0">
              <a:solidFill>
                <a:srgbClr val="7030A0"/>
              </a:solidFill>
            </a:endParaRPr>
          </a:p>
          <a:p>
            <a:pPr lvl="0" algn="l" fontAlgn="base">
              <a:spcAft>
                <a:spcPct val="0"/>
              </a:spcAft>
              <a:buClr>
                <a:srgbClr val="FFFFCC"/>
              </a:buClr>
              <a:buSzPct val="60000"/>
            </a:pPr>
            <a:r>
              <a:rPr lang="en-US" sz="2600" b="1" kern="0" dirty="0">
                <a:solidFill>
                  <a:srgbClr val="338D3E"/>
                </a:solidFill>
              </a:rPr>
              <a:t>- Symptoms and signs: </a:t>
            </a:r>
          </a:p>
          <a:p>
            <a:pPr lvl="0" algn="l" fontAlgn="base">
              <a:spcAft>
                <a:spcPct val="0"/>
              </a:spcAft>
              <a:buClr>
                <a:srgbClr val="FFFFCC"/>
              </a:buClr>
              <a:buSzPct val="60000"/>
            </a:pPr>
            <a:r>
              <a:rPr lang="en-US" sz="2600" b="1" kern="0" dirty="0">
                <a:solidFill>
                  <a:prstClr val="black"/>
                </a:solidFill>
              </a:rPr>
              <a:t>     </a:t>
            </a:r>
            <a:r>
              <a:rPr lang="en-US" sz="2600" kern="0" dirty="0">
                <a:solidFill>
                  <a:prstClr val="black"/>
                </a:solidFill>
              </a:rPr>
              <a:t>Watery diarrhea, abdominal cramps and occasional nausea </a:t>
            </a:r>
            <a:r>
              <a:rPr lang="en-US" sz="2600" kern="0" dirty="0" smtClean="0">
                <a:solidFill>
                  <a:prstClr val="black"/>
                </a:solidFill>
              </a:rPr>
              <a:t>    </a:t>
            </a:r>
          </a:p>
          <a:p>
            <a:pPr lvl="0" algn="l" fontAlgn="base">
              <a:spcAft>
                <a:spcPct val="0"/>
              </a:spcAft>
              <a:buClr>
                <a:srgbClr val="FFFFCC"/>
              </a:buClr>
              <a:buSzPct val="60000"/>
            </a:pPr>
            <a:r>
              <a:rPr lang="en-US" sz="2600" kern="0" dirty="0">
                <a:solidFill>
                  <a:prstClr val="black"/>
                </a:solidFill>
              </a:rPr>
              <a:t> </a:t>
            </a:r>
            <a:r>
              <a:rPr lang="en-US" sz="2600" kern="0" dirty="0" smtClean="0">
                <a:solidFill>
                  <a:prstClr val="black"/>
                </a:solidFill>
              </a:rPr>
              <a:t>     &amp; vomiting.</a:t>
            </a:r>
          </a:p>
          <a:p>
            <a:pPr lvl="0" algn="l" fontAlgn="base">
              <a:spcAft>
                <a:spcPct val="0"/>
              </a:spcAft>
              <a:buClr>
                <a:srgbClr val="FFFFCC"/>
              </a:buClr>
              <a:buSzPct val="60000"/>
            </a:pPr>
            <a:endParaRPr lang="en-US" sz="2600" kern="0" dirty="0">
              <a:solidFill>
                <a:prstClr val="black"/>
              </a:solidFill>
            </a:endParaRPr>
          </a:p>
          <a:p>
            <a:pPr lvl="0" algn="l" fontAlgn="base">
              <a:spcAft>
                <a:spcPct val="0"/>
              </a:spcAft>
              <a:buClr>
                <a:srgbClr val="FFFFCC"/>
              </a:buClr>
              <a:buSzPct val="60000"/>
            </a:pPr>
            <a:r>
              <a:rPr lang="en-US" sz="2600" kern="0" dirty="0">
                <a:solidFill>
                  <a:srgbClr val="338D3E"/>
                </a:solidFill>
              </a:rPr>
              <a:t>-</a:t>
            </a:r>
            <a:r>
              <a:rPr lang="en-US" sz="2600" b="1" kern="0" dirty="0">
                <a:solidFill>
                  <a:srgbClr val="338D3E"/>
                </a:solidFill>
              </a:rPr>
              <a:t>Duration of illness: </a:t>
            </a:r>
            <a:r>
              <a:rPr lang="en-US" sz="2600" kern="0" dirty="0">
                <a:solidFill>
                  <a:prstClr val="black"/>
                </a:solidFill>
              </a:rPr>
              <a:t>24-48 hours.</a:t>
            </a:r>
            <a:endParaRPr lang="en-US" sz="2600" u="sng" kern="0" dirty="0">
              <a:solidFill>
                <a:prstClr val="black"/>
              </a:solidFill>
            </a:endParaRP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57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1"/>
            <a:ext cx="76200" cy="76199"/>
          </a:xfrm>
        </p:spPr>
        <p:txBody>
          <a:bodyPr>
            <a:normAutofit fontScale="90000"/>
          </a:bodyPr>
          <a:lstStyle/>
          <a:p>
            <a:pPr algn="l"/>
            <a:r>
              <a:rPr lang="en-US" sz="800" dirty="0" smtClean="0"/>
              <a:t>N</a:t>
            </a:r>
            <a:endParaRPr lang="en-US" sz="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52400"/>
            <a:ext cx="8686800" cy="65532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algn="l"/>
            <a:r>
              <a:rPr lang="en-US" sz="2800" b="1" dirty="0" smtClean="0">
                <a:solidFill>
                  <a:srgbClr val="338D3E"/>
                </a:solidFill>
              </a:rPr>
              <a:t>Diagnosis:</a:t>
            </a:r>
          </a:p>
          <a:p>
            <a:pPr algn="l"/>
            <a:r>
              <a:rPr lang="en-US" sz="2800" dirty="0" smtClean="0">
                <a:solidFill>
                  <a:schemeClr val="tx1"/>
                </a:solidFill>
              </a:rPr>
              <a:t>-Isolation of microbes from clinical specimens and food </a:t>
            </a:r>
          </a:p>
          <a:p>
            <a:pPr algn="l"/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 samples(same species identification).</a:t>
            </a:r>
          </a:p>
          <a:p>
            <a:pPr algn="l"/>
            <a:endParaRPr lang="en-US" sz="2800" dirty="0">
              <a:solidFill>
                <a:schemeClr val="tx1"/>
              </a:solidFill>
            </a:endParaRPr>
          </a:p>
          <a:p>
            <a:pPr algn="l"/>
            <a:r>
              <a:rPr lang="en-US" sz="2800" dirty="0" smtClean="0">
                <a:solidFill>
                  <a:srgbClr val="0070C0"/>
                </a:solidFill>
              </a:rPr>
              <a:t>-Phage typing.</a:t>
            </a:r>
          </a:p>
          <a:p>
            <a:pPr algn="l"/>
            <a:r>
              <a:rPr lang="en-US" sz="2800" dirty="0" smtClean="0">
                <a:solidFill>
                  <a:srgbClr val="0070C0"/>
                </a:solidFill>
              </a:rPr>
              <a:t>-Biotyping.</a:t>
            </a:r>
            <a:endParaRPr lang="en-US" sz="2800" dirty="0">
              <a:solidFill>
                <a:srgbClr val="0070C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0836" y="3504334"/>
            <a:ext cx="46482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Users\nmansour\Desktop\B.cereu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0836" y="1845685"/>
            <a:ext cx="4648200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nmansour\Desktop\Bacillus-Cereus3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038600"/>
            <a:ext cx="3124200" cy="2361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754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1"/>
            <a:ext cx="8686800" cy="6095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US" sz="3000" b="1" dirty="0" smtClean="0">
                <a:solidFill>
                  <a:srgbClr val="0070C0"/>
                </a:solidFill>
              </a:rPr>
              <a:t>Fungal Intoxication: Mycotoxicosis:</a:t>
            </a:r>
            <a:endParaRPr lang="en-US" sz="3000" b="1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838200"/>
            <a:ext cx="8686800" cy="57912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solidFill>
                  <a:srgbClr val="338D3E"/>
                </a:solidFill>
              </a:rPr>
              <a:t>Toxins:</a:t>
            </a:r>
          </a:p>
          <a:p>
            <a:pPr algn="l"/>
            <a:r>
              <a:rPr lang="en-US" sz="2800" b="1" dirty="0" smtClean="0">
                <a:solidFill>
                  <a:srgbClr val="338D3E"/>
                </a:solidFill>
              </a:rPr>
              <a:t>1-Aflatoxins B1,B2, G1,G2</a:t>
            </a:r>
            <a:r>
              <a:rPr lang="en-US" sz="2800" b="1" dirty="0" smtClean="0">
                <a:solidFill>
                  <a:schemeClr val="tx1"/>
                </a:solidFill>
              </a:rPr>
              <a:t>: </a:t>
            </a:r>
          </a:p>
          <a:p>
            <a:pPr algn="l"/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   -Produced by </a:t>
            </a:r>
            <a:r>
              <a:rPr lang="en-US" sz="2800" i="1" dirty="0" err="1" smtClean="0">
                <a:solidFill>
                  <a:srgbClr val="0070C0"/>
                </a:solidFill>
              </a:rPr>
              <a:t>Aspergillus</a:t>
            </a:r>
            <a:r>
              <a:rPr lang="en-US" sz="2800" i="1" dirty="0" smtClean="0">
                <a:solidFill>
                  <a:srgbClr val="0070C0"/>
                </a:solidFill>
              </a:rPr>
              <a:t> </a:t>
            </a:r>
            <a:r>
              <a:rPr lang="en-US" sz="2800" i="1" dirty="0" err="1" smtClean="0">
                <a:solidFill>
                  <a:srgbClr val="0070C0"/>
                </a:solidFill>
              </a:rPr>
              <a:t>flavus</a:t>
            </a:r>
            <a:r>
              <a:rPr lang="en-US" sz="2800" dirty="0" smtClean="0">
                <a:solidFill>
                  <a:schemeClr val="tx1"/>
                </a:solidFill>
              </a:rPr>
              <a:t>.</a:t>
            </a:r>
          </a:p>
          <a:p>
            <a:pPr algn="l"/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   -Implicated food: Peanuts, Corn, grains.</a:t>
            </a:r>
          </a:p>
          <a:p>
            <a:pPr algn="l"/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   -Effect: </a:t>
            </a:r>
            <a:r>
              <a:rPr lang="en-US" sz="2800" dirty="0" smtClean="0">
                <a:solidFill>
                  <a:srgbClr val="FF0000"/>
                </a:solidFill>
              </a:rPr>
              <a:t>liver necrosis</a:t>
            </a:r>
            <a:r>
              <a:rPr lang="en-US" sz="2800" dirty="0" smtClean="0">
                <a:solidFill>
                  <a:schemeClr val="tx1"/>
                </a:solidFill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</a:rPr>
              <a:t>hepatocarcinogen</a:t>
            </a:r>
            <a:r>
              <a:rPr lang="en-US" sz="2800" dirty="0" smtClean="0">
                <a:solidFill>
                  <a:schemeClr val="tx1"/>
                </a:solidFill>
              </a:rPr>
              <a:t>.</a:t>
            </a:r>
          </a:p>
          <a:p>
            <a:pPr algn="l"/>
            <a:endParaRPr lang="en-US" sz="2800" dirty="0">
              <a:solidFill>
                <a:schemeClr val="tx1"/>
              </a:solidFill>
            </a:endParaRPr>
          </a:p>
          <a:p>
            <a:pPr algn="l"/>
            <a:r>
              <a:rPr lang="en-US" sz="2800" b="1" dirty="0" smtClean="0">
                <a:solidFill>
                  <a:srgbClr val="338D3E"/>
                </a:solidFill>
              </a:rPr>
              <a:t>2-Ergot alkaloids</a:t>
            </a:r>
            <a:r>
              <a:rPr lang="en-US" sz="2800" b="1" dirty="0" smtClean="0">
                <a:solidFill>
                  <a:schemeClr val="tx1"/>
                </a:solidFill>
              </a:rPr>
              <a:t>:</a:t>
            </a:r>
          </a:p>
          <a:p>
            <a:pPr algn="l"/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   -Produced by </a:t>
            </a:r>
            <a:r>
              <a:rPr lang="en-US" sz="2800" i="1" dirty="0" err="1" smtClean="0">
                <a:solidFill>
                  <a:srgbClr val="0070C0"/>
                </a:solidFill>
              </a:rPr>
              <a:t>Claviceps</a:t>
            </a:r>
            <a:r>
              <a:rPr lang="en-US" sz="2800" i="1" dirty="0" smtClean="0">
                <a:solidFill>
                  <a:srgbClr val="0070C0"/>
                </a:solidFill>
              </a:rPr>
              <a:t> </a:t>
            </a:r>
            <a:r>
              <a:rPr lang="en-US" sz="2800" i="1" dirty="0" err="1" smtClean="0">
                <a:solidFill>
                  <a:srgbClr val="0070C0"/>
                </a:solidFill>
              </a:rPr>
              <a:t>purpurea</a:t>
            </a:r>
            <a:r>
              <a:rPr lang="en-US" sz="2800" dirty="0" smtClean="0">
                <a:solidFill>
                  <a:schemeClr val="tx1"/>
                </a:solidFill>
              </a:rPr>
              <a:t>.</a:t>
            </a:r>
          </a:p>
          <a:p>
            <a:pPr algn="l"/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   -Implicated food: wheat, corn, rice.</a:t>
            </a:r>
          </a:p>
          <a:p>
            <a:pPr algn="l"/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   -Effect: </a:t>
            </a:r>
            <a:r>
              <a:rPr lang="en-US" sz="2800" dirty="0" smtClean="0">
                <a:solidFill>
                  <a:srgbClr val="FF0000"/>
                </a:solidFill>
              </a:rPr>
              <a:t>Arterial</a:t>
            </a:r>
            <a:r>
              <a:rPr lang="en-US" sz="2800" dirty="0" smtClean="0">
                <a:solidFill>
                  <a:schemeClr val="tx1"/>
                </a:solidFill>
              </a:rPr>
              <a:t> and </a:t>
            </a:r>
            <a:r>
              <a:rPr lang="en-US" sz="2800" dirty="0" smtClean="0">
                <a:solidFill>
                  <a:srgbClr val="FF0000"/>
                </a:solidFill>
              </a:rPr>
              <a:t>venous vasoconstriction</a:t>
            </a:r>
            <a:r>
              <a:rPr lang="en-US" sz="2800" dirty="0" smtClean="0">
                <a:solidFill>
                  <a:schemeClr val="tx1"/>
                </a:solidFill>
              </a:rPr>
              <a:t>. </a:t>
            </a:r>
          </a:p>
          <a:p>
            <a:pPr algn="l"/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                 </a:t>
            </a:r>
            <a:r>
              <a:rPr lang="en-US" sz="2800" dirty="0" smtClean="0">
                <a:solidFill>
                  <a:srgbClr val="FF0000"/>
                </a:solidFill>
              </a:rPr>
              <a:t>Endothelial cell damage</a:t>
            </a:r>
            <a:r>
              <a:rPr lang="en-US" sz="2800" dirty="0" smtClean="0">
                <a:solidFill>
                  <a:schemeClr val="tx1"/>
                </a:solidFill>
              </a:rPr>
              <a:t>. 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94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1"/>
            <a:ext cx="45719" cy="76199"/>
          </a:xfrm>
        </p:spPr>
        <p:txBody>
          <a:bodyPr>
            <a:normAutofit fontScale="90000"/>
          </a:bodyPr>
          <a:lstStyle/>
          <a:p>
            <a:pPr algn="l"/>
            <a:r>
              <a:rPr lang="en-US" sz="800" dirty="0" smtClean="0"/>
              <a:t>N</a:t>
            </a:r>
            <a:endParaRPr lang="en-US" sz="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52400"/>
            <a:ext cx="8610600" cy="64008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solidFill>
                  <a:srgbClr val="338D3E"/>
                </a:solidFill>
              </a:rPr>
              <a:t>3-Tricothecene: </a:t>
            </a:r>
          </a:p>
          <a:p>
            <a:pPr algn="l"/>
            <a:r>
              <a:rPr lang="en-US" sz="2800" dirty="0"/>
              <a:t> </a:t>
            </a:r>
            <a:r>
              <a:rPr lang="en-US" sz="2800" dirty="0" smtClean="0"/>
              <a:t>  </a:t>
            </a:r>
            <a:r>
              <a:rPr lang="en-US" sz="2800" dirty="0" smtClean="0">
                <a:solidFill>
                  <a:schemeClr val="tx1"/>
                </a:solidFill>
              </a:rPr>
              <a:t>-Produced by </a:t>
            </a:r>
            <a:r>
              <a:rPr lang="en-US" sz="2800" i="1" dirty="0" err="1" smtClean="0">
                <a:solidFill>
                  <a:srgbClr val="0070C0"/>
                </a:solidFill>
              </a:rPr>
              <a:t>Fusarium</a:t>
            </a:r>
            <a:r>
              <a:rPr lang="en-US" sz="2800" dirty="0" smtClean="0">
                <a:solidFill>
                  <a:schemeClr val="tx1"/>
                </a:solidFill>
              </a:rPr>
              <a:t> species.</a:t>
            </a:r>
          </a:p>
          <a:p>
            <a:pPr algn="l"/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  -Implicated food: Corn, rice, wheat.</a:t>
            </a:r>
          </a:p>
          <a:p>
            <a:pPr algn="l"/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  -Effect: </a:t>
            </a:r>
            <a:r>
              <a:rPr lang="en-US" sz="2800" dirty="0" smtClean="0">
                <a:solidFill>
                  <a:srgbClr val="FF0000"/>
                </a:solidFill>
              </a:rPr>
              <a:t>inhibition of DNA replication </a:t>
            </a:r>
            <a:r>
              <a:rPr lang="en-US" sz="2800" dirty="0" smtClean="0">
                <a:solidFill>
                  <a:schemeClr val="tx1"/>
                </a:solidFill>
              </a:rPr>
              <a:t>and </a:t>
            </a:r>
            <a:r>
              <a:rPr lang="en-US" sz="2800" dirty="0" smtClean="0">
                <a:solidFill>
                  <a:srgbClr val="FF0000"/>
                </a:solidFill>
              </a:rPr>
              <a:t>mRNA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</a:p>
          <a:p>
            <a:pPr algn="l"/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                </a:t>
            </a:r>
            <a:r>
              <a:rPr lang="en-US" sz="2800" dirty="0" smtClean="0">
                <a:solidFill>
                  <a:srgbClr val="FF0000"/>
                </a:solidFill>
              </a:rPr>
              <a:t>transcription</a:t>
            </a:r>
            <a:r>
              <a:rPr lang="en-US" sz="2800" dirty="0" smtClean="0">
                <a:solidFill>
                  <a:schemeClr val="tx1"/>
                </a:solidFill>
              </a:rPr>
              <a:t> in the epithelial lining of </a:t>
            </a:r>
          </a:p>
          <a:p>
            <a:pPr algn="l"/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                GIT and bone marrow.</a:t>
            </a:r>
          </a:p>
          <a:p>
            <a:pPr algn="l"/>
            <a:endParaRPr lang="en-US" sz="2800" dirty="0">
              <a:solidFill>
                <a:schemeClr val="tx1"/>
              </a:solidFill>
            </a:endParaRPr>
          </a:p>
          <a:p>
            <a:pPr algn="l"/>
            <a:r>
              <a:rPr lang="en-US" sz="2800" b="1" dirty="0" smtClean="0">
                <a:solidFill>
                  <a:srgbClr val="338D3E"/>
                </a:solidFill>
              </a:rPr>
              <a:t>4-Ochratoxins A,B,C:</a:t>
            </a:r>
          </a:p>
          <a:p>
            <a:pPr algn="l"/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   -Produced by </a:t>
            </a:r>
            <a:r>
              <a:rPr lang="en-US" sz="2800" i="1" dirty="0" err="1" smtClean="0">
                <a:solidFill>
                  <a:srgbClr val="0070C0"/>
                </a:solidFill>
              </a:rPr>
              <a:t>Aspergillus</a:t>
            </a:r>
            <a:r>
              <a:rPr lang="en-US" sz="2800" dirty="0" smtClean="0">
                <a:solidFill>
                  <a:schemeClr val="tx1"/>
                </a:solidFill>
              </a:rPr>
              <a:t> species.   Food: Corn, rice.</a:t>
            </a:r>
          </a:p>
          <a:p>
            <a:pPr algn="l"/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   -Effect: </a:t>
            </a:r>
            <a:r>
              <a:rPr lang="en-US" sz="2800" dirty="0" smtClean="0">
                <a:solidFill>
                  <a:srgbClr val="FF0000"/>
                </a:solidFill>
              </a:rPr>
              <a:t>Destruction of proximal tubules of kidney</a:t>
            </a:r>
            <a:r>
              <a:rPr lang="en-US" sz="2800" dirty="0" smtClean="0">
                <a:solidFill>
                  <a:schemeClr val="tx1"/>
                </a:solidFill>
              </a:rPr>
              <a:t>; </a:t>
            </a:r>
          </a:p>
          <a:p>
            <a:pPr algn="l"/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                 decreased electrolytes absorption, </a:t>
            </a:r>
          </a:p>
          <a:p>
            <a:pPr algn="l"/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                 increased water excretion. 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58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28601"/>
            <a:ext cx="45719" cy="76199"/>
          </a:xfrm>
        </p:spPr>
        <p:txBody>
          <a:bodyPr>
            <a:normAutofit fontScale="90000"/>
          </a:bodyPr>
          <a:lstStyle/>
          <a:p>
            <a:pPr algn="l"/>
            <a:r>
              <a:rPr lang="en-US" sz="800" dirty="0" smtClean="0"/>
              <a:t>N</a:t>
            </a:r>
            <a:endParaRPr lang="en-US" sz="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52400"/>
            <a:ext cx="8610600" cy="6477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solidFill>
                  <a:srgbClr val="0070C0"/>
                </a:solidFill>
              </a:rPr>
              <a:t>Foodborne disease outbreak:</a:t>
            </a:r>
          </a:p>
          <a:p>
            <a:pPr algn="l">
              <a:lnSpc>
                <a:spcPct val="150000"/>
              </a:lnSpc>
            </a:pPr>
            <a:r>
              <a:rPr lang="en-US" sz="2800" dirty="0" smtClean="0">
                <a:solidFill>
                  <a:schemeClr val="tx1"/>
                </a:solidFill>
              </a:rPr>
              <a:t>Gastrointestinal illness of </a:t>
            </a:r>
            <a:r>
              <a:rPr lang="en-US" sz="2800" dirty="0" smtClean="0">
                <a:solidFill>
                  <a:srgbClr val="0070C0"/>
                </a:solidFill>
              </a:rPr>
              <a:t>two</a:t>
            </a:r>
            <a:r>
              <a:rPr lang="en-US" sz="2800" dirty="0" smtClean="0">
                <a:solidFill>
                  <a:schemeClr val="tx1"/>
                </a:solidFill>
              </a:rPr>
              <a:t> or </a:t>
            </a:r>
            <a:r>
              <a:rPr lang="en-US" sz="2800" dirty="0" smtClean="0">
                <a:solidFill>
                  <a:srgbClr val="0070C0"/>
                </a:solidFill>
              </a:rPr>
              <a:t>more persons </a:t>
            </a:r>
            <a:r>
              <a:rPr lang="en-US" sz="2800" dirty="0" smtClean="0">
                <a:solidFill>
                  <a:schemeClr val="tx1"/>
                </a:solidFill>
              </a:rPr>
              <a:t>who experience </a:t>
            </a:r>
            <a:r>
              <a:rPr lang="en-US" sz="2800" dirty="0" smtClean="0">
                <a:solidFill>
                  <a:srgbClr val="0070C0"/>
                </a:solidFill>
              </a:rPr>
              <a:t>similar symptoms </a:t>
            </a:r>
            <a:r>
              <a:rPr lang="en-US" sz="2800" dirty="0" smtClean="0">
                <a:solidFill>
                  <a:schemeClr val="tx1"/>
                </a:solidFill>
              </a:rPr>
              <a:t>due to </a:t>
            </a:r>
            <a:r>
              <a:rPr lang="en-US" sz="2800" dirty="0" smtClean="0">
                <a:solidFill>
                  <a:srgbClr val="0070C0"/>
                </a:solidFill>
              </a:rPr>
              <a:t>ingestion</a:t>
            </a:r>
            <a:r>
              <a:rPr lang="en-US" sz="2800" dirty="0" smtClean="0">
                <a:solidFill>
                  <a:schemeClr val="tx1"/>
                </a:solidFill>
              </a:rPr>
              <a:t> of </a:t>
            </a:r>
            <a:r>
              <a:rPr lang="en-US" sz="2800" dirty="0" smtClean="0">
                <a:solidFill>
                  <a:srgbClr val="0070C0"/>
                </a:solidFill>
              </a:rPr>
              <a:t>contaminated food</a:t>
            </a:r>
            <a:r>
              <a:rPr lang="en-US" sz="2800" dirty="0" smtClean="0">
                <a:solidFill>
                  <a:schemeClr val="tx1"/>
                </a:solidFill>
              </a:rPr>
              <a:t> or water confirmed by epidemiological analysis results.</a:t>
            </a:r>
          </a:p>
          <a:p>
            <a:pPr algn="l">
              <a:lnSpc>
                <a:spcPct val="150000"/>
              </a:lnSpc>
            </a:pPr>
            <a:r>
              <a:rPr lang="en-US" sz="2800" b="1" dirty="0" smtClean="0">
                <a:solidFill>
                  <a:srgbClr val="0070C0"/>
                </a:solidFill>
              </a:rPr>
              <a:t>Types of Food poisoning:</a:t>
            </a:r>
          </a:p>
          <a:p>
            <a:pPr algn="l"/>
            <a:r>
              <a:rPr lang="en-US" sz="2800" b="1" dirty="0" smtClean="0">
                <a:solidFill>
                  <a:srgbClr val="0070C0"/>
                </a:solidFill>
              </a:rPr>
              <a:t>1- Intoxication: </a:t>
            </a:r>
            <a:r>
              <a:rPr lang="en-US" sz="2800" dirty="0" smtClean="0">
                <a:solidFill>
                  <a:schemeClr val="tx1"/>
                </a:solidFill>
              </a:rPr>
              <a:t>ingestion of food contaminated by </a:t>
            </a:r>
          </a:p>
          <a:p>
            <a:pPr algn="l"/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     microbial toxins.</a:t>
            </a:r>
          </a:p>
          <a:p>
            <a:pPr algn="l"/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    </a:t>
            </a:r>
            <a:r>
              <a:rPr lang="en-US" sz="2800" dirty="0">
                <a:solidFill>
                  <a:schemeClr val="tx1"/>
                </a:solidFill>
              </a:rPr>
              <a:t>C</a:t>
            </a:r>
            <a:r>
              <a:rPr lang="en-US" sz="2800" dirty="0" smtClean="0">
                <a:solidFill>
                  <a:schemeClr val="tx1"/>
                </a:solidFill>
              </a:rPr>
              <a:t>aused by: </a:t>
            </a:r>
            <a:r>
              <a:rPr lang="en-US" sz="2800" i="1" dirty="0" smtClean="0">
                <a:solidFill>
                  <a:srgbClr val="338D3E"/>
                </a:solidFill>
              </a:rPr>
              <a:t>Staphylococcus aureus</a:t>
            </a:r>
            <a:r>
              <a:rPr lang="en-US" sz="2800" dirty="0" smtClean="0">
                <a:solidFill>
                  <a:schemeClr val="tx1"/>
                </a:solidFill>
              </a:rPr>
              <a:t>, </a:t>
            </a:r>
            <a:r>
              <a:rPr lang="en-US" sz="2800" i="1" dirty="0" smtClean="0">
                <a:solidFill>
                  <a:srgbClr val="338D3E"/>
                </a:solidFill>
              </a:rPr>
              <a:t>Clostridium </a:t>
            </a:r>
          </a:p>
          <a:p>
            <a:pPr algn="l"/>
            <a:r>
              <a:rPr lang="en-US" sz="2800" i="1" dirty="0">
                <a:solidFill>
                  <a:srgbClr val="338D3E"/>
                </a:solidFill>
              </a:rPr>
              <a:t> </a:t>
            </a:r>
            <a:r>
              <a:rPr lang="en-US" sz="2800" i="1" dirty="0" smtClean="0">
                <a:solidFill>
                  <a:srgbClr val="338D3E"/>
                </a:solidFill>
              </a:rPr>
              <a:t>                         perfringens</a:t>
            </a:r>
            <a:r>
              <a:rPr lang="en-US" sz="2800" dirty="0" smtClean="0">
                <a:solidFill>
                  <a:schemeClr val="tx1"/>
                </a:solidFill>
              </a:rPr>
              <a:t>, </a:t>
            </a:r>
            <a:r>
              <a:rPr lang="en-US" sz="2800" i="1" dirty="0" smtClean="0">
                <a:solidFill>
                  <a:srgbClr val="338D3E"/>
                </a:solidFill>
              </a:rPr>
              <a:t>Clostridium botulinum</a:t>
            </a:r>
            <a:r>
              <a:rPr lang="en-US" sz="2800" dirty="0" smtClean="0">
                <a:solidFill>
                  <a:schemeClr val="tx1"/>
                </a:solidFill>
              </a:rPr>
              <a:t>,</a:t>
            </a:r>
          </a:p>
          <a:p>
            <a:pPr algn="l"/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                         </a:t>
            </a:r>
            <a:r>
              <a:rPr lang="en-US" sz="2800" i="1" dirty="0" smtClean="0">
                <a:solidFill>
                  <a:srgbClr val="338D3E"/>
                </a:solidFill>
              </a:rPr>
              <a:t>Bacillus cereus</a:t>
            </a:r>
            <a:r>
              <a:rPr lang="en-US" sz="2800" dirty="0" smtClean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5475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flipV="1">
            <a:off x="685800" y="182882"/>
            <a:ext cx="45719" cy="45719"/>
          </a:xfrm>
        </p:spPr>
        <p:txBody>
          <a:bodyPr>
            <a:normAutofit fontScale="90000"/>
          </a:bodyPr>
          <a:lstStyle/>
          <a:p>
            <a:pPr algn="l"/>
            <a:r>
              <a:rPr lang="en-US" sz="800" dirty="0" smtClean="0"/>
              <a:t>N</a:t>
            </a:r>
            <a:endParaRPr lang="en-US" sz="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52400"/>
            <a:ext cx="8610600" cy="6477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sz="2800" dirty="0" smtClean="0">
                <a:solidFill>
                  <a:schemeClr val="tx1"/>
                </a:solidFill>
              </a:rPr>
              <a:t>Intoxication is mainly characterized by short incubation period, upper gastrointestinal symptoms such as nausea and vomiting. </a:t>
            </a:r>
          </a:p>
          <a:p>
            <a:pPr algn="l"/>
            <a:endParaRPr lang="en-US" sz="800" b="1" dirty="0" smtClean="0">
              <a:solidFill>
                <a:srgbClr val="0070C0"/>
              </a:solidFill>
            </a:endParaRPr>
          </a:p>
          <a:p>
            <a:pPr algn="l"/>
            <a:r>
              <a:rPr lang="en-US" sz="2800" b="1" dirty="0" smtClean="0">
                <a:solidFill>
                  <a:srgbClr val="0070C0"/>
                </a:solidFill>
              </a:rPr>
              <a:t>2- Food poisoning caused by microbial entry:</a:t>
            </a:r>
          </a:p>
          <a:p>
            <a:pPr algn="l"/>
            <a:r>
              <a:rPr lang="en-US" sz="2800" dirty="0"/>
              <a:t> </a:t>
            </a:r>
            <a:r>
              <a:rPr lang="en-US" sz="2800" dirty="0" smtClean="0"/>
              <a:t>    </a:t>
            </a:r>
            <a:r>
              <a:rPr lang="en-US" sz="2800" dirty="0" smtClean="0">
                <a:solidFill>
                  <a:schemeClr val="tx1"/>
                </a:solidFill>
              </a:rPr>
              <a:t>Due to ingestion of food contaminated by microbes or </a:t>
            </a:r>
          </a:p>
          <a:p>
            <a:pPr algn="l"/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    microbes and their toxins.</a:t>
            </a:r>
          </a:p>
          <a:p>
            <a:pPr algn="l"/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    Caused by </a:t>
            </a:r>
            <a:r>
              <a:rPr lang="en-US" sz="2800" i="1" dirty="0" smtClean="0">
                <a:solidFill>
                  <a:srgbClr val="338D3E"/>
                </a:solidFill>
              </a:rPr>
              <a:t>Vibrio</a:t>
            </a:r>
            <a:r>
              <a:rPr lang="en-US" sz="2800" dirty="0" smtClean="0">
                <a:solidFill>
                  <a:schemeClr val="tx1"/>
                </a:solidFill>
              </a:rPr>
              <a:t> species, </a:t>
            </a:r>
            <a:r>
              <a:rPr lang="en-US" sz="2800" dirty="0" smtClean="0">
                <a:solidFill>
                  <a:srgbClr val="338D3E"/>
                </a:solidFill>
              </a:rPr>
              <a:t>ETEC</a:t>
            </a:r>
            <a:r>
              <a:rPr lang="en-US" sz="2800" dirty="0" smtClean="0">
                <a:solidFill>
                  <a:schemeClr val="tx1"/>
                </a:solidFill>
              </a:rPr>
              <a:t>, </a:t>
            </a:r>
            <a:r>
              <a:rPr lang="en-US" sz="2800" dirty="0" smtClean="0">
                <a:solidFill>
                  <a:srgbClr val="338D3E"/>
                </a:solidFill>
              </a:rPr>
              <a:t>EPEC</a:t>
            </a:r>
            <a:r>
              <a:rPr lang="en-US" sz="2800" dirty="0" smtClean="0">
                <a:solidFill>
                  <a:schemeClr val="tx1"/>
                </a:solidFill>
              </a:rPr>
              <a:t>, </a:t>
            </a:r>
            <a:r>
              <a:rPr lang="en-US" sz="2800" i="1" dirty="0" smtClean="0">
                <a:solidFill>
                  <a:srgbClr val="338D3E"/>
                </a:solidFill>
              </a:rPr>
              <a:t>Salmonella</a:t>
            </a:r>
            <a:r>
              <a:rPr lang="en-US" sz="2800" dirty="0" smtClean="0">
                <a:solidFill>
                  <a:schemeClr val="tx1"/>
                </a:solidFill>
              </a:rPr>
              <a:t>, </a:t>
            </a:r>
          </a:p>
          <a:p>
            <a:pPr algn="l"/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                        </a:t>
            </a:r>
            <a:r>
              <a:rPr lang="en-US" sz="2800" i="1" dirty="0" smtClean="0">
                <a:solidFill>
                  <a:srgbClr val="338D3E"/>
                </a:solidFill>
              </a:rPr>
              <a:t>Campylobacter</a:t>
            </a:r>
            <a:r>
              <a:rPr lang="en-US" sz="2800" dirty="0" smtClean="0">
                <a:solidFill>
                  <a:schemeClr val="tx1"/>
                </a:solidFill>
              </a:rPr>
              <a:t>, and others.</a:t>
            </a:r>
          </a:p>
          <a:p>
            <a:pPr algn="l"/>
            <a:r>
              <a:rPr lang="en-US" sz="2800" dirty="0" smtClean="0">
                <a:solidFill>
                  <a:schemeClr val="tx1"/>
                </a:solidFill>
              </a:rPr>
              <a:t>     This type is mainly characterized by longer incubation</a:t>
            </a:r>
          </a:p>
          <a:p>
            <a:pPr algn="l"/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     period, fever, and lower gastrointestinal symptoms. </a:t>
            </a:r>
          </a:p>
          <a:p>
            <a:pPr algn="l"/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    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38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28601"/>
            <a:ext cx="8686800" cy="457199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en-US" sz="3000" b="1" dirty="0" smtClean="0"/>
              <a:t>Types of foodborne Intoxication:</a:t>
            </a:r>
            <a:endParaRPr lang="en-US" sz="3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762000"/>
            <a:ext cx="8686800" cy="5867400"/>
          </a:xfrm>
          <a:solidFill>
            <a:schemeClr val="bg1">
              <a:lumMod val="95000"/>
            </a:schemeClr>
          </a:solidFill>
        </p:spPr>
        <p:txBody>
          <a:bodyPr>
            <a:normAutofit fontScale="92500" lnSpcReduction="10000"/>
          </a:bodyPr>
          <a:lstStyle/>
          <a:p>
            <a:pPr algn="l"/>
            <a:r>
              <a:rPr lang="en-US" sz="3000" b="1" i="1" dirty="0" smtClean="0">
                <a:solidFill>
                  <a:srgbClr val="0070C0"/>
                </a:solidFill>
              </a:rPr>
              <a:t>Staphylococcus aureus </a:t>
            </a:r>
            <a:r>
              <a:rPr lang="en-US" sz="3000" b="1" dirty="0" smtClean="0">
                <a:solidFill>
                  <a:srgbClr val="0070C0"/>
                </a:solidFill>
              </a:rPr>
              <a:t>toxigenic disease:</a:t>
            </a:r>
          </a:p>
          <a:p>
            <a:pPr lvl="0" algn="l"/>
            <a:r>
              <a:rPr lang="en-US" sz="2600" b="1" u="sng" dirty="0" smtClean="0">
                <a:solidFill>
                  <a:srgbClr val="338D3E"/>
                </a:solidFill>
              </a:rPr>
              <a:t>Implicated </a:t>
            </a:r>
            <a:r>
              <a:rPr lang="en-US" sz="2600" b="1" u="sng" dirty="0">
                <a:solidFill>
                  <a:srgbClr val="338D3E"/>
                </a:solidFill>
              </a:rPr>
              <a:t>food:</a:t>
            </a:r>
          </a:p>
          <a:p>
            <a:pPr marL="457200" lvl="0" indent="-457200" algn="l">
              <a:buFontTx/>
              <a:buChar char="-"/>
            </a:pPr>
            <a:r>
              <a:rPr lang="en-US" sz="2600" dirty="0">
                <a:solidFill>
                  <a:prstClr val="black"/>
                </a:solidFill>
              </a:rPr>
              <a:t>Carbohydrate rich food: </a:t>
            </a:r>
            <a:r>
              <a:rPr lang="en-US" sz="2600" dirty="0" smtClean="0">
                <a:solidFill>
                  <a:srgbClr val="0070C0"/>
                </a:solidFill>
              </a:rPr>
              <a:t>Cake</a:t>
            </a:r>
            <a:r>
              <a:rPr lang="en-US" sz="2600" dirty="0">
                <a:solidFill>
                  <a:srgbClr val="0070C0"/>
                </a:solidFill>
              </a:rPr>
              <a:t>, P</a:t>
            </a:r>
            <a:r>
              <a:rPr lang="en-US" sz="2600" dirty="0" smtClean="0">
                <a:solidFill>
                  <a:srgbClr val="0070C0"/>
                </a:solidFill>
              </a:rPr>
              <a:t>asta, Potato, Salads.  </a:t>
            </a:r>
            <a:endParaRPr lang="en-US" sz="2600" dirty="0">
              <a:solidFill>
                <a:srgbClr val="0070C0"/>
              </a:solidFill>
            </a:endParaRPr>
          </a:p>
          <a:p>
            <a:pPr marL="457200" lvl="0" indent="-457200" algn="l">
              <a:buFontTx/>
              <a:buChar char="-"/>
            </a:pPr>
            <a:r>
              <a:rPr lang="en-US" sz="2600" dirty="0" smtClean="0">
                <a:solidFill>
                  <a:prstClr val="black"/>
                </a:solidFill>
              </a:rPr>
              <a:t>Protein </a:t>
            </a:r>
            <a:r>
              <a:rPr lang="en-US" sz="2600" dirty="0">
                <a:solidFill>
                  <a:prstClr val="black"/>
                </a:solidFill>
              </a:rPr>
              <a:t>rich food: </a:t>
            </a:r>
            <a:r>
              <a:rPr lang="en-US" sz="2600" dirty="0">
                <a:solidFill>
                  <a:srgbClr val="0070C0"/>
                </a:solidFill>
              </a:rPr>
              <a:t>B</a:t>
            </a:r>
            <a:r>
              <a:rPr lang="en-US" sz="2600" dirty="0" smtClean="0">
                <a:solidFill>
                  <a:srgbClr val="0070C0"/>
                </a:solidFill>
              </a:rPr>
              <a:t>eef or Pork-meat</a:t>
            </a:r>
            <a:r>
              <a:rPr lang="en-US" sz="2600" dirty="0" smtClean="0">
                <a:solidFill>
                  <a:prstClr val="black"/>
                </a:solidFill>
              </a:rPr>
              <a:t>, </a:t>
            </a:r>
            <a:r>
              <a:rPr lang="en-US" sz="2600" dirty="0">
                <a:solidFill>
                  <a:srgbClr val="0070C0"/>
                </a:solidFill>
              </a:rPr>
              <a:t>M</a:t>
            </a:r>
            <a:r>
              <a:rPr lang="en-US" sz="2600" dirty="0" smtClean="0">
                <a:solidFill>
                  <a:srgbClr val="0070C0"/>
                </a:solidFill>
              </a:rPr>
              <a:t>ayonnaise</a:t>
            </a:r>
            <a:r>
              <a:rPr lang="en-US" sz="2600" dirty="0">
                <a:solidFill>
                  <a:srgbClr val="0070C0"/>
                </a:solidFill>
              </a:rPr>
              <a:t>, </a:t>
            </a:r>
            <a:r>
              <a:rPr lang="en-US" sz="2600" dirty="0" smtClean="0">
                <a:solidFill>
                  <a:srgbClr val="0070C0"/>
                </a:solidFill>
              </a:rPr>
              <a:t>Milk </a:t>
            </a:r>
            <a:r>
              <a:rPr lang="en-US" sz="2600" dirty="0">
                <a:solidFill>
                  <a:srgbClr val="0070C0"/>
                </a:solidFill>
              </a:rPr>
              <a:t>and its </a:t>
            </a:r>
            <a:r>
              <a:rPr lang="en-US" sz="2600" dirty="0" smtClean="0">
                <a:solidFill>
                  <a:srgbClr val="0070C0"/>
                </a:solidFill>
              </a:rPr>
              <a:t>   products </a:t>
            </a:r>
            <a:r>
              <a:rPr lang="en-US" sz="2600" dirty="0">
                <a:solidFill>
                  <a:prstClr val="black"/>
                </a:solidFill>
              </a:rPr>
              <a:t>(e.g. ice-cream</a:t>
            </a:r>
            <a:r>
              <a:rPr lang="en-US" sz="2600" dirty="0" smtClean="0">
                <a:solidFill>
                  <a:prstClr val="black"/>
                </a:solidFill>
              </a:rPr>
              <a:t>).</a:t>
            </a:r>
            <a:r>
              <a:rPr lang="en-US" sz="2800" b="1" dirty="0" smtClean="0">
                <a:solidFill>
                  <a:schemeClr val="tx1"/>
                </a:solidFill>
              </a:rPr>
              <a:t>   </a:t>
            </a:r>
          </a:p>
          <a:p>
            <a:pPr lvl="0" algn="l"/>
            <a:r>
              <a:rPr lang="en-US" sz="2800" b="1" u="sng" dirty="0" smtClean="0">
                <a:solidFill>
                  <a:srgbClr val="338D3E"/>
                </a:solidFill>
              </a:rPr>
              <a:t>Source </a:t>
            </a:r>
            <a:r>
              <a:rPr lang="en-US" sz="2800" b="1" u="sng" dirty="0">
                <a:solidFill>
                  <a:srgbClr val="338D3E"/>
                </a:solidFill>
              </a:rPr>
              <a:t>of food contamination:</a:t>
            </a:r>
          </a:p>
          <a:p>
            <a:pPr lvl="0" algn="l"/>
            <a:r>
              <a:rPr lang="en-US" sz="2800" dirty="0" smtClean="0">
                <a:solidFill>
                  <a:prstClr val="black"/>
                </a:solidFill>
              </a:rPr>
              <a:t>- Usually </a:t>
            </a:r>
            <a:r>
              <a:rPr lang="en-US" sz="2800" dirty="0">
                <a:solidFill>
                  <a:prstClr val="black"/>
                </a:solidFill>
              </a:rPr>
              <a:t>a </a:t>
            </a:r>
            <a:r>
              <a:rPr lang="en-US" sz="2800" dirty="0" smtClean="0">
                <a:solidFill>
                  <a:srgbClr val="0070C0"/>
                </a:solidFill>
              </a:rPr>
              <a:t>carrier persons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>
                <a:solidFill>
                  <a:prstClr val="black"/>
                </a:solidFill>
              </a:rPr>
              <a:t>such as </a:t>
            </a:r>
            <a:r>
              <a:rPr lang="en-US" sz="2800" dirty="0" smtClean="0">
                <a:solidFill>
                  <a:prstClr val="black"/>
                </a:solidFill>
              </a:rPr>
              <a:t>food-handlers</a:t>
            </a:r>
            <a:r>
              <a:rPr lang="en-US" sz="2800" dirty="0">
                <a:solidFill>
                  <a:prstClr val="black"/>
                </a:solidFill>
              </a:rPr>
              <a:t>.</a:t>
            </a:r>
          </a:p>
          <a:p>
            <a:pPr lvl="0" algn="l"/>
            <a:r>
              <a:rPr lang="en-US" sz="2800" dirty="0" smtClean="0">
                <a:solidFill>
                  <a:prstClr val="black"/>
                </a:solidFill>
              </a:rPr>
              <a:t>- The </a:t>
            </a:r>
            <a:r>
              <a:rPr lang="en-US" sz="2800" dirty="0">
                <a:solidFill>
                  <a:prstClr val="black"/>
                </a:solidFill>
              </a:rPr>
              <a:t>organism grows in the food and produces the toxin.</a:t>
            </a:r>
          </a:p>
          <a:p>
            <a:pPr lvl="4" algn="l"/>
            <a:endParaRPr lang="en-US" sz="700" dirty="0">
              <a:solidFill>
                <a:prstClr val="black"/>
              </a:solidFill>
            </a:endParaRPr>
          </a:p>
          <a:p>
            <a:pPr lvl="0" algn="l"/>
            <a:r>
              <a:rPr lang="en-US" sz="2800" b="1" dirty="0" smtClean="0">
                <a:solidFill>
                  <a:srgbClr val="FF0000"/>
                </a:solidFill>
              </a:rPr>
              <a:t>Incubation </a:t>
            </a:r>
            <a:r>
              <a:rPr lang="en-US" sz="2800" b="1" dirty="0">
                <a:solidFill>
                  <a:srgbClr val="FF0000"/>
                </a:solidFill>
              </a:rPr>
              <a:t>period: </a:t>
            </a:r>
            <a:r>
              <a:rPr lang="en-US" sz="2800" dirty="0" smtClean="0">
                <a:solidFill>
                  <a:prstClr val="black"/>
                </a:solidFill>
              </a:rPr>
              <a:t>Very </a:t>
            </a:r>
            <a:r>
              <a:rPr lang="en-US" sz="2800" dirty="0">
                <a:solidFill>
                  <a:prstClr val="black"/>
                </a:solidFill>
              </a:rPr>
              <a:t>short (1 – 6 </a:t>
            </a:r>
            <a:r>
              <a:rPr lang="en-US" sz="2800" dirty="0" smtClean="0">
                <a:solidFill>
                  <a:prstClr val="black"/>
                </a:solidFill>
              </a:rPr>
              <a:t>hours)</a:t>
            </a:r>
            <a:endParaRPr lang="en-US" sz="2800" dirty="0">
              <a:solidFill>
                <a:prstClr val="black"/>
              </a:solidFill>
            </a:endParaRPr>
          </a:p>
          <a:p>
            <a:pPr lvl="0" algn="l"/>
            <a:r>
              <a:rPr lang="en-US" sz="2800" b="1" dirty="0" smtClean="0">
                <a:solidFill>
                  <a:srgbClr val="FF0000"/>
                </a:solidFill>
              </a:rPr>
              <a:t>Symptoms: 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</a:p>
          <a:p>
            <a:pPr lvl="0" algn="l"/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Appear during 6 hours (epidemiological clue) :</a:t>
            </a:r>
          </a:p>
          <a:p>
            <a:pPr lvl="0" algn="l"/>
            <a:r>
              <a:rPr lang="en-US" sz="2800" dirty="0" smtClean="0">
                <a:solidFill>
                  <a:prstClr val="black"/>
                </a:solidFill>
              </a:rPr>
              <a:t> Vomiting</a:t>
            </a:r>
            <a:r>
              <a:rPr lang="en-US" sz="2800" dirty="0">
                <a:solidFill>
                  <a:prstClr val="black"/>
                </a:solidFill>
              </a:rPr>
              <a:t>, nausea and diarrhea but no fever</a:t>
            </a:r>
            <a:r>
              <a:rPr lang="en-US" sz="2800" dirty="0" smtClean="0">
                <a:solidFill>
                  <a:prstClr val="black"/>
                </a:solidFill>
              </a:rPr>
              <a:t>.</a:t>
            </a:r>
            <a:endParaRPr lang="en-US" sz="2800" dirty="0">
              <a:solidFill>
                <a:prstClr val="black"/>
              </a:solidFill>
            </a:endParaRPr>
          </a:p>
          <a:p>
            <a:pPr lvl="0" algn="l"/>
            <a:r>
              <a:rPr lang="en-US" sz="2800" b="1" dirty="0">
                <a:solidFill>
                  <a:srgbClr val="FF0000"/>
                </a:solidFill>
              </a:rPr>
              <a:t>Duration of illness: </a:t>
            </a:r>
            <a:r>
              <a:rPr lang="en-US" sz="2800" dirty="0">
                <a:solidFill>
                  <a:prstClr val="black"/>
                </a:solidFill>
              </a:rPr>
              <a:t>24 – 48 </a:t>
            </a:r>
            <a:r>
              <a:rPr lang="en-US" sz="2800" dirty="0" err="1">
                <a:solidFill>
                  <a:prstClr val="black"/>
                </a:solidFill>
              </a:rPr>
              <a:t>hrs</a:t>
            </a:r>
            <a:r>
              <a:rPr lang="en-US" sz="2800" dirty="0">
                <a:solidFill>
                  <a:prstClr val="black"/>
                </a:solidFill>
              </a:rPr>
              <a:t> (self limited). 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46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flipV="1">
            <a:off x="304800" y="182882"/>
            <a:ext cx="45719" cy="45719"/>
          </a:xfrm>
        </p:spPr>
        <p:txBody>
          <a:bodyPr>
            <a:normAutofit fontScale="90000"/>
          </a:bodyPr>
          <a:lstStyle/>
          <a:p>
            <a:pPr algn="l"/>
            <a:r>
              <a:rPr lang="en-US" sz="800" dirty="0" smtClean="0"/>
              <a:t>N</a:t>
            </a:r>
            <a:endParaRPr lang="en-US" sz="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52400"/>
            <a:ext cx="8610600" cy="6477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lvl="0" algn="l"/>
            <a:r>
              <a:rPr lang="en-US" sz="3000" b="1" dirty="0" smtClean="0">
                <a:solidFill>
                  <a:srgbClr val="338D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Enterotoxins: </a:t>
            </a:r>
          </a:p>
          <a:p>
            <a:pPr lvl="0" algn="l"/>
            <a:r>
              <a:rPr lang="en-US" sz="2800" b="1" dirty="0" smtClean="0">
                <a:solidFill>
                  <a:srgbClr val="338D3E"/>
                </a:solidFill>
              </a:rPr>
              <a:t>1-</a:t>
            </a:r>
            <a:r>
              <a:rPr lang="en-US" sz="2800" b="1" dirty="0" smtClean="0">
                <a:solidFill>
                  <a:srgbClr val="338D3E"/>
                </a:solidFill>
                <a:latin typeface="Times New Roman" pitchFamily="18" charset="0"/>
                <a:cs typeface="Times New Roman" pitchFamily="18" charset="0"/>
              </a:rPr>
              <a:t>Enterotoxins</a:t>
            </a:r>
            <a:r>
              <a:rPr lang="en-US" sz="2800" dirty="0" smtClean="0">
                <a:solidFill>
                  <a:srgbClr val="338D3E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>
                <a:solidFill>
                  <a:srgbClr val="338D3E"/>
                </a:solidFill>
                <a:latin typeface="Times New Roman" pitchFamily="18" charset="0"/>
                <a:cs typeface="Times New Roman" pitchFamily="18" charset="0"/>
              </a:rPr>
              <a:t>A, B, C, D, E, </a:t>
            </a:r>
            <a:r>
              <a:rPr lang="en-US" sz="2800" dirty="0" smtClean="0">
                <a:solidFill>
                  <a:srgbClr val="338D3E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800" dirty="0">
                <a:solidFill>
                  <a:srgbClr val="338D3E"/>
                </a:solidFill>
                <a:latin typeface="Times New Roman" pitchFamily="18" charset="0"/>
                <a:cs typeface="Times New Roman" pitchFamily="18" charset="0"/>
              </a:rPr>
              <a:t>G.</a:t>
            </a:r>
          </a:p>
          <a:p>
            <a:pPr lvl="0" algn="l"/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-Produced by 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65%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n-US" sz="2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Staphylococcus </a:t>
            </a:r>
            <a:r>
              <a:rPr lang="en-US" sz="2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aureus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l"/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Heat-stable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resist 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~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 minutes of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boiling 100ᵒC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lvl="0" algn="l"/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Resistant to hydrolysis by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gastric proteases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/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-Do not change the characters of food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(taste, color, or odor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l"/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-Enterotoxin </a:t>
            </a:r>
            <a:r>
              <a:rPr lang="en-US" sz="2800" b="1" dirty="0" smtClean="0">
                <a:solidFill>
                  <a:srgbClr val="338D3E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is the 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most common 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type.</a:t>
            </a:r>
          </a:p>
          <a:p>
            <a:pPr lvl="0" algn="l"/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-Enterotoxin </a:t>
            </a:r>
            <a:r>
              <a:rPr lang="en-US" sz="2800" b="1" dirty="0" smtClean="0">
                <a:solidFill>
                  <a:srgbClr val="338D3E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800" b="1" dirty="0" smtClean="0">
                <a:solidFill>
                  <a:srgbClr val="338D3E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are associated with 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contaminated </a:t>
            </a:r>
          </a:p>
          <a:p>
            <a:pPr lvl="0" algn="l"/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milk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l"/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-Toxins cause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Watery diarrhea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; could cause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dehydration</a:t>
            </a:r>
          </a:p>
          <a:p>
            <a:pPr lvl="0" algn="l"/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-Enterotoxin </a:t>
            </a:r>
            <a:r>
              <a:rPr lang="en-US" sz="2800" b="1" dirty="0" smtClean="0">
                <a:solidFill>
                  <a:srgbClr val="338D3E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is associated with </a:t>
            </a:r>
            <a:r>
              <a:rPr lang="en-US" sz="2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Staphylococcus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l"/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seudomembrance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nterocolitis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3353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flipV="1">
            <a:off x="228600" y="106682"/>
            <a:ext cx="45719" cy="45719"/>
          </a:xfrm>
        </p:spPr>
        <p:txBody>
          <a:bodyPr>
            <a:normAutofit fontScale="90000"/>
          </a:bodyPr>
          <a:lstStyle/>
          <a:p>
            <a:pPr algn="l"/>
            <a:r>
              <a:rPr lang="en-US" sz="800" dirty="0" smtClean="0"/>
              <a:t>N</a:t>
            </a:r>
            <a:endParaRPr lang="en-US" sz="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52400"/>
            <a:ext cx="8686800" cy="6477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algn="l"/>
            <a:r>
              <a:rPr lang="en-US" sz="2800" b="1" dirty="0" smtClean="0">
                <a:solidFill>
                  <a:srgbClr val="338D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2-Enterotoxin F</a:t>
            </a:r>
            <a:r>
              <a:rPr lang="en-US" sz="2800" dirty="0" smtClean="0">
                <a:solidFill>
                  <a:srgbClr val="338D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2800" dirty="0" smtClean="0">
                <a:solidFill>
                  <a:srgbClr val="338D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338D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pyrogenic exotoxin c</a:t>
            </a:r>
            <a:r>
              <a:rPr lang="en-US" sz="2800" dirty="0" smtClean="0">
                <a:solidFill>
                  <a:srgbClr val="338D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   </a:t>
            </a:r>
            <a:r>
              <a:rPr lang="en-US" sz="2800" dirty="0" smtClean="0">
                <a:solidFill>
                  <a:schemeClr val="tx1"/>
                </a:solidFill>
              </a:rPr>
              <a:t>(</a:t>
            </a:r>
            <a:r>
              <a:rPr lang="en-US" sz="2800" dirty="0" smtClean="0">
                <a:solidFill>
                  <a:srgbClr val="FF0000"/>
                </a:solidFill>
              </a:rPr>
              <a:t>Toxic-Shock Syndrome toxin-1</a:t>
            </a:r>
            <a:r>
              <a:rPr lang="en-US" sz="2800" dirty="0" smtClean="0">
                <a:solidFill>
                  <a:schemeClr val="tx1"/>
                </a:solidFill>
              </a:rPr>
              <a:t>):</a:t>
            </a:r>
          </a:p>
          <a:p>
            <a:pPr algn="l"/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  -Mainly produced during </a:t>
            </a:r>
            <a:r>
              <a:rPr lang="en-US" sz="2800" i="1" dirty="0" smtClean="0">
                <a:solidFill>
                  <a:srgbClr val="0070C0"/>
                </a:solidFill>
              </a:rPr>
              <a:t>Staphylococcus aureus </a:t>
            </a:r>
            <a:r>
              <a:rPr lang="en-US" sz="2800" dirty="0" smtClean="0">
                <a:solidFill>
                  <a:schemeClr val="tx1"/>
                </a:solidFill>
              </a:rPr>
              <a:t>growth</a:t>
            </a:r>
          </a:p>
          <a:p>
            <a:pPr algn="l"/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    inside the GIT.</a:t>
            </a:r>
          </a:p>
          <a:p>
            <a:pPr algn="l"/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  -If released in bloodstream, these toxins will cause sepsis</a:t>
            </a:r>
          </a:p>
          <a:p>
            <a:pPr algn="l"/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    , septic shock, and MODS.</a:t>
            </a:r>
          </a:p>
          <a:p>
            <a:pPr algn="l"/>
            <a:endParaRPr lang="en-US" sz="2800" dirty="0">
              <a:solidFill>
                <a:schemeClr val="tx1"/>
              </a:solidFill>
            </a:endParaRPr>
          </a:p>
          <a:p>
            <a:pPr algn="l"/>
            <a:r>
              <a:rPr lang="en-US" sz="2800" b="1" dirty="0" smtClean="0">
                <a:solidFill>
                  <a:srgbClr val="338D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Diagnosis: </a:t>
            </a:r>
          </a:p>
          <a:p>
            <a:pPr algn="l"/>
            <a:r>
              <a:rPr lang="en-US" sz="2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-Vomiting, nausea, abdominal cramps, followed by   </a:t>
            </a:r>
          </a:p>
          <a:p>
            <a:pPr algn="l"/>
            <a:r>
              <a:rPr lang="en-US" sz="28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 diarrhea.</a:t>
            </a:r>
          </a:p>
          <a:p>
            <a:pPr algn="l"/>
            <a:r>
              <a:rPr lang="en-US" sz="2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-Abdominal pain or inflammation are absent. </a:t>
            </a:r>
          </a:p>
          <a:p>
            <a:pPr algn="l"/>
            <a:r>
              <a:rPr lang="en-US" sz="2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-History of eating meats of high salt content.  </a:t>
            </a:r>
            <a:endParaRPr lang="en-US" sz="28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2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1"/>
            <a:ext cx="76200" cy="76199"/>
          </a:xfrm>
        </p:spPr>
        <p:txBody>
          <a:bodyPr>
            <a:normAutofit fontScale="90000"/>
          </a:bodyPr>
          <a:lstStyle/>
          <a:p>
            <a:pPr algn="l"/>
            <a:r>
              <a:rPr lang="en-US" sz="800" dirty="0" smtClean="0"/>
              <a:t>N</a:t>
            </a:r>
            <a:endParaRPr lang="en-US" sz="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52400"/>
            <a:ext cx="8610600" cy="6477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chemeClr val="tx1"/>
                </a:solidFill>
              </a:rPr>
              <a:t>-History of ingesting food with high sugar content may be </a:t>
            </a:r>
          </a:p>
          <a:p>
            <a:pPr algn="l"/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 helpful.</a:t>
            </a:r>
          </a:p>
          <a:p>
            <a:pPr algn="l"/>
            <a:r>
              <a:rPr lang="en-US" sz="2800" b="1" dirty="0" smtClean="0">
                <a:solidFill>
                  <a:srgbClr val="338D3E"/>
                </a:solidFill>
              </a:rPr>
              <a:t>-Laboratory diagnosis:</a:t>
            </a:r>
          </a:p>
          <a:p>
            <a:pPr algn="l"/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S</a:t>
            </a:r>
            <a:r>
              <a:rPr lang="en-US" sz="2800" dirty="0" smtClean="0">
                <a:solidFill>
                  <a:schemeClr val="tx1"/>
                </a:solidFill>
              </a:rPr>
              <a:t>pecimens: Swabs from vomitus, implicated food, Skin of </a:t>
            </a:r>
          </a:p>
          <a:p>
            <a:pPr algn="l"/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                       food-handler, Nasal swabs of carriers.</a:t>
            </a:r>
          </a:p>
          <a:p>
            <a:pPr algn="l"/>
            <a:endParaRPr lang="en-US" sz="2800" dirty="0" smtClean="0">
              <a:solidFill>
                <a:schemeClr val="tx1"/>
              </a:solidFill>
            </a:endParaRPr>
          </a:p>
          <a:p>
            <a:pPr algn="l"/>
            <a:r>
              <a:rPr lang="en-US" sz="2800" dirty="0" smtClean="0">
                <a:solidFill>
                  <a:srgbClr val="0070C0"/>
                </a:solidFill>
              </a:rPr>
              <a:t>-Phage typing.</a:t>
            </a:r>
          </a:p>
          <a:p>
            <a:pPr algn="l"/>
            <a:r>
              <a:rPr lang="en-US" sz="2800" dirty="0" smtClean="0">
                <a:solidFill>
                  <a:srgbClr val="0070C0"/>
                </a:solidFill>
              </a:rPr>
              <a:t>-Biotyping.   </a:t>
            </a:r>
          </a:p>
          <a:p>
            <a:pPr algn="l"/>
            <a:endParaRPr lang="en-US" sz="2800" dirty="0" smtClean="0">
              <a:solidFill>
                <a:schemeClr val="tx1"/>
              </a:solidFill>
            </a:endParaRPr>
          </a:p>
          <a:p>
            <a:pPr algn="l"/>
            <a:r>
              <a:rPr lang="en-US" sz="2800" dirty="0"/>
              <a:t> </a:t>
            </a:r>
            <a:r>
              <a:rPr lang="en-US" sz="2800" dirty="0" smtClean="0"/>
              <a:t>                                     </a:t>
            </a:r>
            <a:endParaRPr lang="en-US" sz="2800" dirty="0"/>
          </a:p>
        </p:txBody>
      </p:sp>
      <p:pic>
        <p:nvPicPr>
          <p:cNvPr id="4" name="Picture 2" descr="C:\Users\nmansour\Desktop\x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895600"/>
            <a:ext cx="29718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nmansour\Desktop\x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895600"/>
            <a:ext cx="28956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940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28601"/>
            <a:ext cx="8610600" cy="5333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US" sz="2800" b="1" i="1" dirty="0" smtClean="0">
                <a:solidFill>
                  <a:srgbClr val="0070C0"/>
                </a:solidFill>
              </a:rPr>
              <a:t>Clostridium perfringens </a:t>
            </a:r>
            <a:r>
              <a:rPr lang="en-US" sz="2800" b="1" dirty="0" smtClean="0">
                <a:solidFill>
                  <a:srgbClr val="0070C0"/>
                </a:solidFill>
              </a:rPr>
              <a:t>intoxication: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838200"/>
            <a:ext cx="8610600" cy="5715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rgbClr val="338D3E"/>
                </a:solidFill>
              </a:rPr>
              <a:t>Implicated food: </a:t>
            </a:r>
            <a:r>
              <a:rPr lang="en-US" sz="2800" dirty="0" smtClean="0">
                <a:solidFill>
                  <a:schemeClr val="tx1"/>
                </a:solidFill>
              </a:rPr>
              <a:t>Poultry, meat, Pork-meat.</a:t>
            </a:r>
          </a:p>
          <a:p>
            <a:pPr algn="l"/>
            <a:r>
              <a:rPr lang="en-US" sz="2800" dirty="0" smtClean="0">
                <a:solidFill>
                  <a:schemeClr val="tx1"/>
                </a:solidFill>
              </a:rPr>
              <a:t>-Cooked-meat that </a:t>
            </a:r>
            <a:r>
              <a:rPr lang="en-US" sz="2800" dirty="0" smtClean="0">
                <a:solidFill>
                  <a:srgbClr val="0070C0"/>
                </a:solidFill>
              </a:rPr>
              <a:t>not-refrigerated</a:t>
            </a:r>
            <a:r>
              <a:rPr lang="en-US" sz="2800" dirty="0" smtClean="0">
                <a:solidFill>
                  <a:schemeClr val="tx1"/>
                </a:solidFill>
              </a:rPr>
              <a:t> could carry microbial</a:t>
            </a:r>
          </a:p>
          <a:p>
            <a:pPr algn="l"/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 spores; </a:t>
            </a:r>
            <a:r>
              <a:rPr lang="en-US" sz="2800" dirty="0" smtClean="0">
                <a:solidFill>
                  <a:srgbClr val="0070C0"/>
                </a:solidFill>
              </a:rPr>
              <a:t>spore germination </a:t>
            </a:r>
            <a:r>
              <a:rPr lang="en-US" sz="2800" dirty="0" smtClean="0">
                <a:solidFill>
                  <a:schemeClr val="tx1"/>
                </a:solidFill>
              </a:rPr>
              <a:t>due to </a:t>
            </a:r>
            <a:r>
              <a:rPr lang="en-US" sz="2800" dirty="0" smtClean="0">
                <a:solidFill>
                  <a:srgbClr val="0070C0"/>
                </a:solidFill>
              </a:rPr>
              <a:t>exposure to gastric </a:t>
            </a:r>
          </a:p>
          <a:p>
            <a:pPr algn="l"/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smtClean="0">
                <a:solidFill>
                  <a:srgbClr val="0070C0"/>
                </a:solidFill>
              </a:rPr>
              <a:t> acid</a:t>
            </a:r>
            <a:r>
              <a:rPr lang="en-US" sz="2800" dirty="0" smtClean="0">
                <a:solidFill>
                  <a:schemeClr val="tx1"/>
                </a:solidFill>
              </a:rPr>
              <a:t>; toxin production. </a:t>
            </a:r>
          </a:p>
          <a:p>
            <a:pPr algn="l"/>
            <a:r>
              <a:rPr lang="en-US" sz="2800" b="1" dirty="0" smtClean="0">
                <a:solidFill>
                  <a:srgbClr val="338D3E"/>
                </a:solidFill>
              </a:rPr>
              <a:t>-Types of Toxins:</a:t>
            </a:r>
          </a:p>
          <a:p>
            <a:pPr algn="l"/>
            <a:r>
              <a:rPr lang="en-US" sz="2800" dirty="0">
                <a:solidFill>
                  <a:srgbClr val="338D3E"/>
                </a:solidFill>
              </a:rPr>
              <a:t> </a:t>
            </a:r>
            <a:r>
              <a:rPr lang="en-US" sz="2800" b="1" dirty="0" smtClean="0">
                <a:solidFill>
                  <a:srgbClr val="338D3E"/>
                </a:solidFill>
              </a:rPr>
              <a:t>1-Enterotoxin:</a:t>
            </a:r>
            <a:r>
              <a:rPr lang="en-US" sz="2800" dirty="0" smtClean="0">
                <a:solidFill>
                  <a:srgbClr val="338D3E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Heat-labile:</a:t>
            </a:r>
          </a:p>
          <a:p>
            <a:pPr algn="l"/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    </a:t>
            </a:r>
            <a:r>
              <a:rPr lang="en-US" sz="2800" dirty="0" smtClean="0">
                <a:solidFill>
                  <a:schemeClr val="tx1"/>
                </a:solidFill>
              </a:rPr>
              <a:t>-Maximal activity in </a:t>
            </a:r>
            <a:r>
              <a:rPr lang="en-US" sz="2800" dirty="0" smtClean="0">
                <a:solidFill>
                  <a:srgbClr val="0070C0"/>
                </a:solidFill>
              </a:rPr>
              <a:t>ileum</a:t>
            </a:r>
            <a:r>
              <a:rPr lang="en-US" sz="2800" dirty="0" smtClean="0">
                <a:solidFill>
                  <a:schemeClr val="tx1"/>
                </a:solidFill>
              </a:rPr>
              <a:t>.</a:t>
            </a:r>
          </a:p>
          <a:p>
            <a:pPr algn="l"/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    -</a:t>
            </a:r>
            <a:r>
              <a:rPr lang="en-US" sz="2800" dirty="0" smtClean="0">
                <a:solidFill>
                  <a:srgbClr val="0070C0"/>
                </a:solidFill>
              </a:rPr>
              <a:t>Inhibits glucose and ions transport</a:t>
            </a:r>
            <a:r>
              <a:rPr lang="en-US" sz="2800" dirty="0" smtClean="0">
                <a:solidFill>
                  <a:schemeClr val="tx1"/>
                </a:solidFill>
              </a:rPr>
              <a:t>; damage of </a:t>
            </a:r>
          </a:p>
          <a:p>
            <a:pPr algn="l"/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       intestinal epithelial cells; </a:t>
            </a:r>
            <a:r>
              <a:rPr lang="en-US" sz="2800" dirty="0" smtClean="0">
                <a:solidFill>
                  <a:srgbClr val="0070C0"/>
                </a:solidFill>
              </a:rPr>
              <a:t>loss of protein</a:t>
            </a:r>
            <a:r>
              <a:rPr lang="en-US" sz="2800" dirty="0" smtClean="0">
                <a:solidFill>
                  <a:schemeClr val="tx1"/>
                </a:solidFill>
              </a:rPr>
              <a:t>.</a:t>
            </a:r>
          </a:p>
          <a:p>
            <a:pPr algn="l"/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    -It can be detected in stool, and </a:t>
            </a:r>
            <a:r>
              <a:rPr lang="en-US" sz="2800" dirty="0" smtClean="0">
                <a:solidFill>
                  <a:srgbClr val="0070C0"/>
                </a:solidFill>
              </a:rPr>
              <a:t>anti-toxin antibodies</a:t>
            </a:r>
          </a:p>
          <a:p>
            <a:pPr algn="l"/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      present in patient serum.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05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1"/>
            <a:ext cx="45719" cy="76199"/>
          </a:xfrm>
        </p:spPr>
        <p:txBody>
          <a:bodyPr>
            <a:normAutofit fontScale="90000"/>
          </a:bodyPr>
          <a:lstStyle/>
          <a:p>
            <a:pPr algn="l"/>
            <a:r>
              <a:rPr lang="en-US" sz="800" dirty="0" smtClean="0"/>
              <a:t>N</a:t>
            </a:r>
            <a:endParaRPr lang="en-US" sz="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52400"/>
            <a:ext cx="8610600" cy="6477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rgbClr val="0070C0"/>
                </a:solidFill>
              </a:rPr>
              <a:t>Effect:</a:t>
            </a:r>
            <a:r>
              <a:rPr lang="en-US" sz="2800" dirty="0" smtClean="0">
                <a:solidFill>
                  <a:schemeClr val="tx1"/>
                </a:solidFill>
              </a:rPr>
              <a:t> Watery diarrhea without nausea or vomiting</a:t>
            </a:r>
            <a:endParaRPr lang="en-US" dirty="0"/>
          </a:p>
          <a:p>
            <a:pPr algn="l"/>
            <a:r>
              <a:rPr lang="en-US" sz="2800" b="1" dirty="0" smtClean="0">
                <a:solidFill>
                  <a:srgbClr val="338D3E"/>
                </a:solidFill>
              </a:rPr>
              <a:t>2- Exotoxins: </a:t>
            </a:r>
          </a:p>
          <a:p>
            <a:pPr algn="l"/>
            <a:r>
              <a:rPr lang="en-US" sz="2800" dirty="0" smtClean="0">
                <a:solidFill>
                  <a:schemeClr val="tx1"/>
                </a:solidFill>
              </a:rPr>
              <a:t>  -Alpha-toxin ;(</a:t>
            </a:r>
            <a:r>
              <a:rPr lang="en-US" sz="2800" dirty="0" smtClean="0">
                <a:solidFill>
                  <a:srgbClr val="FF0000"/>
                </a:solidFill>
              </a:rPr>
              <a:t>lecithinase</a:t>
            </a:r>
            <a:r>
              <a:rPr lang="en-US" sz="2800" dirty="0" smtClean="0">
                <a:solidFill>
                  <a:schemeClr val="tx1"/>
                </a:solidFill>
              </a:rPr>
              <a:t>).</a:t>
            </a:r>
          </a:p>
          <a:p>
            <a:pPr algn="l"/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 -</a:t>
            </a:r>
            <a:r>
              <a:rPr lang="en-US" sz="2800" dirty="0" smtClean="0">
                <a:solidFill>
                  <a:srgbClr val="FF0000"/>
                </a:solidFill>
              </a:rPr>
              <a:t>Heat-stable</a:t>
            </a:r>
            <a:r>
              <a:rPr lang="en-US" sz="2800" dirty="0" smtClean="0">
                <a:solidFill>
                  <a:schemeClr val="tx1"/>
                </a:solidFill>
              </a:rPr>
              <a:t>.</a:t>
            </a:r>
          </a:p>
          <a:p>
            <a:pPr lvl="0" algn="l"/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 -</a:t>
            </a:r>
            <a:r>
              <a:rPr lang="en-US" sz="2800" b="1" dirty="0" smtClean="0">
                <a:solidFill>
                  <a:srgbClr val="0070C0"/>
                </a:solidFill>
              </a:rPr>
              <a:t>Effect</a:t>
            </a:r>
            <a:r>
              <a:rPr lang="en-US" sz="2800" dirty="0" smtClean="0">
                <a:solidFill>
                  <a:schemeClr val="tx1"/>
                </a:solidFill>
              </a:rPr>
              <a:t>:</a:t>
            </a:r>
          </a:p>
          <a:p>
            <a:pPr lvl="0" algn="l"/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   </a:t>
            </a:r>
            <a:r>
              <a:rPr lang="en-US" sz="2600" dirty="0">
                <a:solidFill>
                  <a:prstClr val="black"/>
                </a:solidFill>
              </a:rPr>
              <a:t>-</a:t>
            </a:r>
            <a:r>
              <a:rPr lang="en-US" sz="2600" b="1" dirty="0">
                <a:solidFill>
                  <a:prstClr val="black"/>
                </a:solidFill>
              </a:rPr>
              <a:t>Disease</a:t>
            </a:r>
            <a:r>
              <a:rPr lang="en-US" sz="2600" dirty="0">
                <a:solidFill>
                  <a:prstClr val="black"/>
                </a:solidFill>
              </a:rPr>
              <a:t>: </a:t>
            </a:r>
            <a:r>
              <a:rPr lang="en-US" sz="2600" dirty="0">
                <a:solidFill>
                  <a:srgbClr val="FF0000"/>
                </a:solidFill>
              </a:rPr>
              <a:t>Enteritis necroticans</a:t>
            </a:r>
            <a:r>
              <a:rPr lang="en-US" sz="2600" dirty="0" smtClean="0">
                <a:solidFill>
                  <a:prstClr val="black"/>
                </a:solidFill>
              </a:rPr>
              <a:t>.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</a:p>
          <a:p>
            <a:pPr lvl="0" algn="l"/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   -</a:t>
            </a:r>
            <a:r>
              <a:rPr lang="en-US" sz="2600" dirty="0" smtClean="0">
                <a:solidFill>
                  <a:prstClr val="black"/>
                </a:solidFill>
              </a:rPr>
              <a:t>Damage </a:t>
            </a:r>
            <a:r>
              <a:rPr lang="en-US" sz="2600" dirty="0">
                <a:solidFill>
                  <a:prstClr val="black"/>
                </a:solidFill>
              </a:rPr>
              <a:t>of </a:t>
            </a:r>
            <a:r>
              <a:rPr lang="en-US" sz="2600" dirty="0" smtClean="0">
                <a:solidFill>
                  <a:prstClr val="black"/>
                </a:solidFill>
              </a:rPr>
              <a:t>phospholipids </a:t>
            </a:r>
            <a:r>
              <a:rPr lang="en-US" sz="2600" dirty="0">
                <a:solidFill>
                  <a:prstClr val="black"/>
                </a:solidFill>
              </a:rPr>
              <a:t>in mammalian cell membrane </a:t>
            </a:r>
            <a:endParaRPr lang="en-US" sz="2600" dirty="0" smtClean="0">
              <a:solidFill>
                <a:prstClr val="black"/>
              </a:solidFill>
            </a:endParaRPr>
          </a:p>
          <a:p>
            <a:pPr lvl="0" algn="l"/>
            <a:r>
              <a:rPr lang="en-US" sz="2600" dirty="0">
                <a:solidFill>
                  <a:prstClr val="black"/>
                </a:solidFill>
              </a:rPr>
              <a:t> </a:t>
            </a:r>
            <a:r>
              <a:rPr lang="en-US" sz="2600" dirty="0" smtClean="0">
                <a:solidFill>
                  <a:prstClr val="black"/>
                </a:solidFill>
              </a:rPr>
              <a:t>     causing erythrocyte </a:t>
            </a:r>
            <a:r>
              <a:rPr lang="en-US" sz="2600" dirty="0">
                <a:solidFill>
                  <a:prstClr val="black"/>
                </a:solidFill>
              </a:rPr>
              <a:t>,leukocytes, endothelial cells, </a:t>
            </a:r>
            <a:r>
              <a:rPr lang="en-US" sz="2600" dirty="0" smtClean="0">
                <a:solidFill>
                  <a:prstClr val="black"/>
                </a:solidFill>
              </a:rPr>
              <a:t>and   </a:t>
            </a:r>
          </a:p>
          <a:p>
            <a:pPr lvl="0" algn="l"/>
            <a:r>
              <a:rPr lang="en-US" sz="2600" dirty="0">
                <a:solidFill>
                  <a:prstClr val="black"/>
                </a:solidFill>
              </a:rPr>
              <a:t> </a:t>
            </a:r>
            <a:r>
              <a:rPr lang="en-US" sz="2600" dirty="0" smtClean="0">
                <a:solidFill>
                  <a:prstClr val="black"/>
                </a:solidFill>
              </a:rPr>
              <a:t>     platelets </a:t>
            </a:r>
            <a:r>
              <a:rPr lang="en-US" sz="2600" dirty="0">
                <a:solidFill>
                  <a:prstClr val="black"/>
                </a:solidFill>
              </a:rPr>
              <a:t>lysis</a:t>
            </a:r>
            <a:r>
              <a:rPr lang="en-US" sz="2600" dirty="0" smtClean="0">
                <a:solidFill>
                  <a:prstClr val="black"/>
                </a:solidFill>
              </a:rPr>
              <a:t>.</a:t>
            </a:r>
          </a:p>
          <a:p>
            <a:pPr lvl="0" algn="l"/>
            <a:r>
              <a:rPr lang="en-US" sz="2600" dirty="0">
                <a:solidFill>
                  <a:prstClr val="black"/>
                </a:solidFill>
              </a:rPr>
              <a:t> </a:t>
            </a:r>
            <a:r>
              <a:rPr lang="en-US" sz="2600" dirty="0" smtClean="0">
                <a:solidFill>
                  <a:prstClr val="black"/>
                </a:solidFill>
              </a:rPr>
              <a:t>   - </a:t>
            </a:r>
            <a:r>
              <a:rPr lang="en-US" sz="2600" dirty="0" smtClean="0">
                <a:solidFill>
                  <a:srgbClr val="FF0000"/>
                </a:solidFill>
              </a:rPr>
              <a:t>Intestinal necrosis </a:t>
            </a:r>
            <a:r>
              <a:rPr lang="en-US" sz="2600" dirty="0" smtClean="0">
                <a:solidFill>
                  <a:prstClr val="black"/>
                </a:solidFill>
              </a:rPr>
              <a:t>with </a:t>
            </a:r>
            <a:r>
              <a:rPr lang="en-US" sz="2600" dirty="0" smtClean="0">
                <a:solidFill>
                  <a:srgbClr val="FF0000"/>
                </a:solidFill>
              </a:rPr>
              <a:t>bloody diarrhea</a:t>
            </a:r>
            <a:r>
              <a:rPr lang="en-US" sz="2600" dirty="0" smtClean="0">
                <a:solidFill>
                  <a:prstClr val="black"/>
                </a:solidFill>
              </a:rPr>
              <a:t>. </a:t>
            </a:r>
          </a:p>
          <a:p>
            <a:pPr lvl="0" algn="l"/>
            <a:r>
              <a:rPr lang="en-US" sz="2600" dirty="0" smtClean="0">
                <a:solidFill>
                  <a:prstClr val="black"/>
                </a:solidFill>
              </a:rPr>
              <a:t>    - If the toxin released in bloodstream; </a:t>
            </a:r>
            <a:r>
              <a:rPr lang="en-US" sz="2600" dirty="0" smtClean="0">
                <a:solidFill>
                  <a:srgbClr val="FF0000"/>
                </a:solidFill>
              </a:rPr>
              <a:t>sepsis</a:t>
            </a:r>
            <a:r>
              <a:rPr lang="en-US" sz="2600" dirty="0" smtClean="0">
                <a:solidFill>
                  <a:prstClr val="black"/>
                </a:solidFill>
              </a:rPr>
              <a:t> and </a:t>
            </a:r>
            <a:r>
              <a:rPr lang="en-US" sz="2600" dirty="0" smtClean="0">
                <a:solidFill>
                  <a:srgbClr val="FF0000"/>
                </a:solidFill>
              </a:rPr>
              <a:t>septic</a:t>
            </a:r>
          </a:p>
          <a:p>
            <a:pPr lvl="0" algn="l"/>
            <a:r>
              <a:rPr lang="en-US" sz="2600" dirty="0">
                <a:solidFill>
                  <a:prstClr val="black"/>
                </a:solidFill>
              </a:rPr>
              <a:t> </a:t>
            </a:r>
            <a:r>
              <a:rPr lang="en-US" sz="2600" dirty="0" smtClean="0">
                <a:solidFill>
                  <a:prstClr val="black"/>
                </a:solidFill>
              </a:rPr>
              <a:t>      </a:t>
            </a:r>
            <a:r>
              <a:rPr lang="en-US" sz="2600" dirty="0" smtClean="0">
                <a:solidFill>
                  <a:srgbClr val="FF0000"/>
                </a:solidFill>
              </a:rPr>
              <a:t>shock</a:t>
            </a:r>
            <a:r>
              <a:rPr lang="en-US" sz="2600" dirty="0" smtClean="0">
                <a:solidFill>
                  <a:prstClr val="black"/>
                </a:solidFill>
              </a:rPr>
              <a:t>; </a:t>
            </a:r>
            <a:r>
              <a:rPr lang="en-US" sz="2600" dirty="0" smtClean="0">
                <a:solidFill>
                  <a:srgbClr val="0070C0"/>
                </a:solidFill>
              </a:rPr>
              <a:t>Mortality rate: </a:t>
            </a:r>
            <a:r>
              <a:rPr lang="en-US" sz="2600" dirty="0" smtClean="0">
                <a:solidFill>
                  <a:srgbClr val="FF0000"/>
                </a:solidFill>
              </a:rPr>
              <a:t>40%.</a:t>
            </a:r>
          </a:p>
          <a:p>
            <a:pPr lvl="0" algn="l"/>
            <a:r>
              <a:rPr lang="en-US" sz="2600" dirty="0">
                <a:solidFill>
                  <a:prstClr val="black"/>
                </a:solidFill>
              </a:rPr>
              <a:t> </a:t>
            </a:r>
            <a:r>
              <a:rPr lang="en-US" sz="2600" dirty="0" smtClean="0">
                <a:solidFill>
                  <a:prstClr val="black"/>
                </a:solidFill>
              </a:rPr>
              <a:t>   </a:t>
            </a:r>
            <a:endParaRPr lang="en-US" sz="2800" dirty="0" smtClean="0">
              <a:solidFill>
                <a:schemeClr val="tx1"/>
              </a:solidFill>
            </a:endParaRPr>
          </a:p>
          <a:p>
            <a:pPr algn="l"/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11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1279</Words>
  <Application>Microsoft Office PowerPoint</Application>
  <PresentationFormat>On-screen Show (4:3)</PresentationFormat>
  <Paragraphs>210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Foodborne diseases:</vt:lpstr>
      <vt:lpstr>N</vt:lpstr>
      <vt:lpstr>N</vt:lpstr>
      <vt:lpstr>Types of foodborne Intoxication:</vt:lpstr>
      <vt:lpstr>N</vt:lpstr>
      <vt:lpstr>N</vt:lpstr>
      <vt:lpstr>N</vt:lpstr>
      <vt:lpstr>Clostridium perfringens intoxication:</vt:lpstr>
      <vt:lpstr>N</vt:lpstr>
      <vt:lpstr>N</vt:lpstr>
      <vt:lpstr>Clostridium botulinum intoxication: Botulism:</vt:lpstr>
      <vt:lpstr>N</vt:lpstr>
      <vt:lpstr> Effect of botulinum toxin: </vt:lpstr>
      <vt:lpstr>N</vt:lpstr>
      <vt:lpstr>Bacillus cereus intoxication:</vt:lpstr>
      <vt:lpstr>N</vt:lpstr>
      <vt:lpstr>N</vt:lpstr>
      <vt:lpstr>Fungal Intoxication: Mycotoxicosis:</vt:lpstr>
      <vt:lpstr>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Foodborne diseases:</dc:title>
  <dc:creator>Dr.Nemr Mansour</dc:creator>
  <cp:lastModifiedBy>Dr.Nemr Mansour</cp:lastModifiedBy>
  <cp:revision>48</cp:revision>
  <dcterms:created xsi:type="dcterms:W3CDTF">2014-03-31T08:46:01Z</dcterms:created>
  <dcterms:modified xsi:type="dcterms:W3CDTF">2014-03-31T20:28:42Z</dcterms:modified>
</cp:coreProperties>
</file>