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9" r:id="rId13"/>
    <p:sldId id="290" r:id="rId14"/>
    <p:sldId id="291" r:id="rId15"/>
    <p:sldId id="292" r:id="rId16"/>
    <p:sldId id="293" r:id="rId17"/>
    <p:sldId id="267" r:id="rId18"/>
    <p:sldId id="283" r:id="rId19"/>
    <p:sldId id="277" r:id="rId20"/>
    <p:sldId id="284" r:id="rId21"/>
    <p:sldId id="270" r:id="rId22"/>
    <p:sldId id="285" r:id="rId23"/>
    <p:sldId id="273" r:id="rId24"/>
    <p:sldId id="286" r:id="rId25"/>
    <p:sldId id="287" r:id="rId26"/>
    <p:sldId id="288" r:id="rId27"/>
    <p:sldId id="271" r:id="rId28"/>
    <p:sldId id="272" r:id="rId29"/>
    <p:sldId id="274" r:id="rId30"/>
    <p:sldId id="275" r:id="rId31"/>
    <p:sldId id="296" r:id="rId32"/>
    <p:sldId id="294" r:id="rId33"/>
    <p:sldId id="295" r:id="rId34"/>
    <p:sldId id="297" r:id="rId35"/>
    <p:sldId id="278"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85C03DBD-7B36-4E74-965F-7D0945A30C8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C03DBD-7B36-4E74-965F-7D0945A30C8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C03DBD-7B36-4E74-965F-7D0945A30C8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C03DBD-7B36-4E74-965F-7D0945A30C8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C03DBD-7B36-4E74-965F-7D0945A30C8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5C03DBD-7B36-4E74-965F-7D0945A30C8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5C03DBD-7B36-4E74-965F-7D0945A30C8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5C03DBD-7B36-4E74-965F-7D0945A30C8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5C03DBD-7B36-4E74-965F-7D0945A30C8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5C03DBD-7B36-4E74-965F-7D0945A30C8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4FC17E-8AD9-459E-B0C8-AC4EAF476E17}" type="datetimeFigureOut">
              <a:rPr lang="ar-SA" smtClean="0"/>
              <a:pPr/>
              <a:t>06/07/1436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85C03DBD-7B36-4E74-965F-7D0945A30C87}"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4FC17E-8AD9-459E-B0C8-AC4EAF476E17}" type="datetimeFigureOut">
              <a:rPr lang="ar-SA" smtClean="0"/>
              <a:pPr/>
              <a:t>06/07/1436</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C03DBD-7B36-4E74-965F-7D0945A30C87}"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err="1" smtClean="0"/>
              <a:t>Apraoche</a:t>
            </a:r>
            <a:r>
              <a:rPr lang="en-US" dirty="0" smtClean="0"/>
              <a:t> to headache</a:t>
            </a:r>
            <a:endParaRPr lang="ar-SA" dirty="0"/>
          </a:p>
        </p:txBody>
      </p:sp>
      <p:sp>
        <p:nvSpPr>
          <p:cNvPr id="3" name="عنوان فرعي 2"/>
          <p:cNvSpPr>
            <a:spLocks noGrp="1"/>
          </p:cNvSpPr>
          <p:nvPr>
            <p:ph type="subTitle" idx="1"/>
          </p:nvPr>
        </p:nvSpPr>
        <p:spPr/>
        <p:txBody>
          <a:bodyPr/>
          <a:lstStyle/>
          <a:p>
            <a:r>
              <a:rPr lang="en-US" dirty="0" smtClean="0"/>
              <a:t>Dr. </a:t>
            </a:r>
            <a:r>
              <a:rPr lang="en-US" dirty="0" err="1" smtClean="0"/>
              <a:t>Hossam</a:t>
            </a:r>
            <a:r>
              <a:rPr lang="en-US" dirty="0" smtClean="0"/>
              <a:t> Hassan</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Other Primary Headaches</a:t>
            </a:r>
            <a:endParaRPr lang="ar-SA" dirty="0"/>
          </a:p>
        </p:txBody>
      </p:sp>
      <p:sp>
        <p:nvSpPr>
          <p:cNvPr id="3" name="عنصر نائب للمحتوى 2"/>
          <p:cNvSpPr>
            <a:spLocks noGrp="1"/>
          </p:cNvSpPr>
          <p:nvPr>
            <p:ph idx="1"/>
          </p:nvPr>
        </p:nvSpPr>
        <p:spPr/>
        <p:txBody>
          <a:bodyPr/>
          <a:lstStyle/>
          <a:p>
            <a:pPr algn="l">
              <a:buNone/>
            </a:pPr>
            <a:r>
              <a:rPr lang="en-US" dirty="0"/>
              <a:t>The fourth category of primary headaches encompasses a wide range of diagnoses including primary cough headache, </a:t>
            </a:r>
            <a:r>
              <a:rPr lang="en-US" dirty="0" err="1"/>
              <a:t>exertional</a:t>
            </a:r>
            <a:r>
              <a:rPr lang="en-US" dirty="0"/>
              <a:t> headache, headache associated with sexual activity, and thunderclap headache. </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Differential Diagnosis</a:t>
            </a:r>
            <a:endParaRPr lang="ar-SA" dirty="0"/>
          </a:p>
        </p:txBody>
      </p:sp>
      <p:sp>
        <p:nvSpPr>
          <p:cNvPr id="3" name="عنصر نائب للمحتوى 2"/>
          <p:cNvSpPr>
            <a:spLocks noGrp="1"/>
          </p:cNvSpPr>
          <p:nvPr>
            <p:ph idx="1"/>
          </p:nvPr>
        </p:nvSpPr>
        <p:spPr/>
        <p:txBody>
          <a:bodyPr/>
          <a:lstStyle/>
          <a:p>
            <a:pPr algn="l">
              <a:buNone/>
            </a:pPr>
            <a:r>
              <a:rPr lang="en-US" dirty="0"/>
              <a:t>The priority of emergency clinicians is not to diagnose primary headache disorders, but rather to rule out or treat secondary causes of headaches that pose an immediate threat to the lives and welfare of patients. </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endParaRPr lang="ar-SA" dirty="0" smtClean="0"/>
          </a:p>
          <a:p>
            <a:pPr algn="l">
              <a:buNone/>
            </a:pPr>
            <a:r>
              <a:rPr lang="en-US" b="1" dirty="0" smtClean="0"/>
              <a:t>Tension-Type Headache</a:t>
            </a:r>
          </a:p>
          <a:p>
            <a:pPr algn="l">
              <a:buNone/>
            </a:pPr>
            <a:endParaRPr lang="ar-SA" dirty="0" smtClean="0"/>
          </a:p>
          <a:p>
            <a:pPr algn="l">
              <a:buNone/>
            </a:pPr>
            <a:r>
              <a:rPr lang="en-US" dirty="0" smtClean="0"/>
              <a:t>1. At least 10 episodes of headache attacks lasting from 30 minutes to 7 days</a:t>
            </a:r>
          </a:p>
          <a:p>
            <a:pPr algn="l">
              <a:buNone/>
            </a:pPr>
            <a:endParaRPr lang="ar-SA" dirty="0" smtClean="0"/>
          </a:p>
          <a:p>
            <a:pPr algn="l">
              <a:buNone/>
            </a:pPr>
            <a:r>
              <a:rPr lang="en-US" dirty="0" smtClean="0"/>
              <a:t>2. At least 2 of the following </a:t>
            </a:r>
            <a:r>
              <a:rPr lang="en-US" dirty="0" err="1" smtClean="0"/>
              <a:t>criteria:Pressing</a:t>
            </a:r>
            <a:r>
              <a:rPr lang="en-US" dirty="0" smtClean="0"/>
              <a:t>/tightening (</a:t>
            </a:r>
            <a:r>
              <a:rPr lang="en-US" dirty="0" err="1" smtClean="0"/>
              <a:t>nonpulsatile</a:t>
            </a:r>
            <a:r>
              <a:rPr lang="en-US" dirty="0" smtClean="0"/>
              <a:t>) quality</a:t>
            </a:r>
          </a:p>
          <a:p>
            <a:pPr algn="l">
              <a:buNone/>
            </a:pPr>
            <a:r>
              <a:rPr lang="en-US" dirty="0" smtClean="0"/>
              <a:t>Mild or moderate intensity (may inhibit but does not prohibit activity)</a:t>
            </a:r>
          </a:p>
          <a:p>
            <a:pPr algn="l">
              <a:buNone/>
            </a:pPr>
            <a:r>
              <a:rPr lang="en-US" dirty="0" smtClean="0"/>
              <a:t>Bilateral location</a:t>
            </a:r>
          </a:p>
          <a:p>
            <a:pPr algn="l">
              <a:buNone/>
            </a:pPr>
            <a:r>
              <a:rPr lang="en-US" dirty="0" smtClean="0"/>
              <a:t>No aggravation by walking, stairs, or similar routine physical activity</a:t>
            </a:r>
          </a:p>
          <a:p>
            <a:pPr algn="l">
              <a:buNone/>
            </a:pPr>
            <a:endParaRPr lang="ar-SA" dirty="0" smtClean="0"/>
          </a:p>
          <a:p>
            <a:pPr algn="l">
              <a:buNone/>
            </a:pPr>
            <a:endParaRPr lang="ar-SA" dirty="0" smtClean="0"/>
          </a:p>
          <a:p>
            <a:pPr algn="l">
              <a:buNone/>
            </a:pPr>
            <a:r>
              <a:rPr lang="en-US" dirty="0" smtClean="0"/>
              <a:t>3. Both of the </a:t>
            </a:r>
            <a:r>
              <a:rPr lang="en-US" dirty="0" err="1" smtClean="0"/>
              <a:t>following:No</a:t>
            </a:r>
            <a:r>
              <a:rPr lang="en-US" dirty="0" smtClean="0"/>
              <a:t> nausea or vomiting (anorexia may occur)</a:t>
            </a:r>
          </a:p>
          <a:p>
            <a:pPr algn="l">
              <a:buNone/>
            </a:pPr>
            <a:r>
              <a:rPr lang="en-US" dirty="0" smtClean="0"/>
              <a:t>Photophobia and </a:t>
            </a:r>
            <a:r>
              <a:rPr lang="en-US" dirty="0" err="1" smtClean="0"/>
              <a:t>phonophobia</a:t>
            </a:r>
            <a:r>
              <a:rPr lang="en-US" dirty="0" smtClean="0"/>
              <a:t> are absent, or one but not both are present</a:t>
            </a:r>
          </a:p>
          <a:p>
            <a:pPr algn="l">
              <a:buNone/>
            </a:pPr>
            <a:endParaRPr lang="ar-SA" dirty="0" smtClean="0"/>
          </a:p>
          <a:p>
            <a:pPr>
              <a:buNone/>
            </a:pPr>
            <a:r>
              <a:rPr lang="ar-SA" dirty="0" smtClean="0"/>
              <a:t>	</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endParaRPr lang="ar-SA" dirty="0" smtClean="0"/>
          </a:p>
          <a:p>
            <a:pPr algn="l">
              <a:buNone/>
            </a:pPr>
            <a:r>
              <a:rPr lang="en-US" b="1" dirty="0" smtClean="0"/>
              <a:t>Migraine Without Aura</a:t>
            </a:r>
          </a:p>
          <a:p>
            <a:pPr algn="l">
              <a:buNone/>
            </a:pPr>
            <a:endParaRPr lang="ar-SA" dirty="0" smtClean="0"/>
          </a:p>
          <a:p>
            <a:pPr algn="l">
              <a:buNone/>
            </a:pPr>
            <a:r>
              <a:rPr lang="en-US" dirty="0" smtClean="0"/>
              <a:t>1. At least 5 headache attacks lasting 4 to 72 hours (untreated or unsuccessfully treated), which have at least 2 of the 4 following </a:t>
            </a:r>
            <a:r>
              <a:rPr lang="en-US" dirty="0" err="1" smtClean="0"/>
              <a:t>characteristics:Unilateral</a:t>
            </a:r>
            <a:r>
              <a:rPr lang="en-US" dirty="0" smtClean="0"/>
              <a:t> location</a:t>
            </a:r>
          </a:p>
          <a:p>
            <a:pPr algn="l">
              <a:buNone/>
            </a:pPr>
            <a:r>
              <a:rPr lang="en-US" dirty="0" smtClean="0"/>
              <a:t>Pulsating quality</a:t>
            </a:r>
          </a:p>
          <a:p>
            <a:pPr algn="l">
              <a:buNone/>
            </a:pPr>
            <a:r>
              <a:rPr lang="en-US" dirty="0" smtClean="0"/>
              <a:t>Moderate or severe intensity (inhibits or prohibits daily activities)</a:t>
            </a:r>
          </a:p>
          <a:p>
            <a:pPr algn="l">
              <a:buNone/>
            </a:pPr>
            <a:r>
              <a:rPr lang="en-US" dirty="0" smtClean="0"/>
              <a:t>Aggravated by walking, stairs, or similar routine physical activity</a:t>
            </a:r>
          </a:p>
          <a:p>
            <a:pPr algn="l">
              <a:buNone/>
            </a:pPr>
            <a:endParaRPr lang="ar-SA" dirty="0" smtClean="0"/>
          </a:p>
          <a:p>
            <a:pPr algn="l">
              <a:buNone/>
            </a:pPr>
            <a:endParaRPr lang="ar-SA" dirty="0" smtClean="0"/>
          </a:p>
          <a:p>
            <a:pPr algn="l">
              <a:buNone/>
            </a:pPr>
            <a:r>
              <a:rPr lang="en-US" dirty="0" smtClean="0"/>
              <a:t>2. During headache, at least 1 of the 2 following symptoms </a:t>
            </a:r>
            <a:r>
              <a:rPr lang="en-US" dirty="0" err="1" smtClean="0"/>
              <a:t>occur:Phonophobia</a:t>
            </a:r>
            <a:r>
              <a:rPr lang="en-US" dirty="0" smtClean="0"/>
              <a:t> and photophobia</a:t>
            </a:r>
          </a:p>
          <a:p>
            <a:pPr algn="l">
              <a:buNone/>
            </a:pPr>
            <a:r>
              <a:rPr lang="en-US" dirty="0" smtClean="0"/>
              <a:t>Nausea and/or vomiting</a:t>
            </a:r>
          </a:p>
          <a:p>
            <a:pPr algn="l">
              <a:buNone/>
            </a:pPr>
            <a:endParaRPr lang="ar-SA" dirty="0" smtClean="0"/>
          </a:p>
          <a:p>
            <a:pPr algn="l">
              <a:buNone/>
            </a:pPr>
            <a:r>
              <a:rPr lang="ar-SA" dirty="0" smtClean="0"/>
              <a:t>	</a:t>
            </a:r>
          </a:p>
          <a:p>
            <a:pPr algn="l">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endParaRPr lang="ar-SA" dirty="0" smtClean="0"/>
          </a:p>
          <a:p>
            <a:pPr algn="l">
              <a:buNone/>
            </a:pPr>
            <a:r>
              <a:rPr lang="en-US" b="1" dirty="0" smtClean="0"/>
              <a:t>Migraine Without Aura</a:t>
            </a:r>
          </a:p>
          <a:p>
            <a:pPr algn="l">
              <a:buNone/>
            </a:pPr>
            <a:endParaRPr lang="ar-SA" dirty="0" smtClean="0"/>
          </a:p>
          <a:p>
            <a:pPr algn="l">
              <a:buNone/>
            </a:pPr>
            <a:r>
              <a:rPr lang="en-US" dirty="0" smtClean="0"/>
              <a:t>1. At least 5 headache attacks lasting 4 to 72 hours (untreated or unsuccessfully treated), which have at least 2 of the 4 following </a:t>
            </a:r>
            <a:r>
              <a:rPr lang="en-US" dirty="0" err="1" smtClean="0"/>
              <a:t>characteristics:Unilateral</a:t>
            </a:r>
            <a:r>
              <a:rPr lang="en-US" dirty="0" smtClean="0"/>
              <a:t> location</a:t>
            </a:r>
          </a:p>
          <a:p>
            <a:pPr algn="l">
              <a:buNone/>
            </a:pPr>
            <a:r>
              <a:rPr lang="en-US" dirty="0" smtClean="0"/>
              <a:t>Pulsating quality</a:t>
            </a:r>
          </a:p>
          <a:p>
            <a:pPr algn="l">
              <a:buNone/>
            </a:pPr>
            <a:r>
              <a:rPr lang="en-US" dirty="0" smtClean="0"/>
              <a:t>Moderate or severe intensity (inhibits or prohibits daily activities)</a:t>
            </a:r>
          </a:p>
          <a:p>
            <a:pPr algn="l">
              <a:buNone/>
            </a:pPr>
            <a:r>
              <a:rPr lang="en-US" dirty="0" smtClean="0"/>
              <a:t>Aggravated by walking, stairs, or similar routine physical activity</a:t>
            </a:r>
          </a:p>
          <a:p>
            <a:pPr algn="l">
              <a:buNone/>
            </a:pPr>
            <a:endParaRPr lang="ar-SA" dirty="0" smtClean="0"/>
          </a:p>
          <a:p>
            <a:pPr algn="l">
              <a:buNone/>
            </a:pPr>
            <a:endParaRPr lang="ar-SA" dirty="0" smtClean="0"/>
          </a:p>
          <a:p>
            <a:pPr algn="l">
              <a:buNone/>
            </a:pPr>
            <a:r>
              <a:rPr lang="en-US" dirty="0" smtClean="0"/>
              <a:t>2. During headache, at least 1 of the 2 following symptoms </a:t>
            </a:r>
            <a:r>
              <a:rPr lang="en-US" dirty="0" err="1" smtClean="0"/>
              <a:t>occur:Phonophobia</a:t>
            </a:r>
            <a:r>
              <a:rPr lang="en-US" dirty="0" smtClean="0"/>
              <a:t> and photophobia</a:t>
            </a:r>
          </a:p>
          <a:p>
            <a:pPr algn="l">
              <a:buNone/>
            </a:pPr>
            <a:r>
              <a:rPr lang="en-US" dirty="0" smtClean="0"/>
              <a:t>Nausea and/or vomiting</a:t>
            </a:r>
          </a:p>
          <a:p>
            <a:pPr algn="l">
              <a:buNone/>
            </a:pPr>
            <a:endParaRPr lang="ar-SA" dirty="0" smtClean="0"/>
          </a:p>
          <a:p>
            <a:pPr algn="l">
              <a:buNone/>
            </a:pPr>
            <a:r>
              <a:rPr lang="ar-SA" dirty="0" smtClean="0"/>
              <a:t>	</a:t>
            </a:r>
          </a:p>
          <a:p>
            <a:pPr algn="l">
              <a:buNone/>
            </a:pP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endParaRPr lang="ar-SA" dirty="0" smtClean="0"/>
          </a:p>
          <a:p>
            <a:pPr algn="l">
              <a:buNone/>
            </a:pPr>
            <a:r>
              <a:rPr lang="en-US" b="1" dirty="0" smtClean="0"/>
              <a:t>Cluster Headache</a:t>
            </a:r>
          </a:p>
          <a:p>
            <a:pPr algn="l">
              <a:buNone/>
            </a:pPr>
            <a:endParaRPr lang="ar-SA" dirty="0" smtClean="0"/>
          </a:p>
          <a:p>
            <a:pPr marL="514350" indent="-514350" algn="l">
              <a:buAutoNum type="arabicPeriod"/>
            </a:pPr>
            <a:r>
              <a:rPr lang="en-US" dirty="0" smtClean="0"/>
              <a:t>At </a:t>
            </a:r>
            <a:r>
              <a:rPr lang="en-US" dirty="0" smtClean="0"/>
              <a:t>least 5 attacks of severe unilateral orbital, </a:t>
            </a:r>
            <a:r>
              <a:rPr lang="en-US" dirty="0" err="1" smtClean="0"/>
              <a:t>supraorbital</a:t>
            </a:r>
            <a:r>
              <a:rPr lang="en-US" dirty="0" smtClean="0"/>
              <a:t>, and/or temporal pain lasting 15 to 180 minutes untreated, with 1 or more of the following signs occurring on the same side as the pain</a:t>
            </a:r>
            <a:r>
              <a:rPr lang="en-US" dirty="0" smtClean="0"/>
              <a:t>:</a:t>
            </a:r>
          </a:p>
          <a:p>
            <a:pPr marL="514350" indent="-514350" algn="l">
              <a:buAutoNum type="arabicPeriod"/>
            </a:pPr>
            <a:r>
              <a:rPr lang="en-US" dirty="0" err="1" smtClean="0"/>
              <a:t>Conjunctival</a:t>
            </a:r>
            <a:r>
              <a:rPr lang="en-US" dirty="0" smtClean="0"/>
              <a:t> </a:t>
            </a:r>
            <a:r>
              <a:rPr lang="en-US" dirty="0" smtClean="0"/>
              <a:t>injection</a:t>
            </a:r>
          </a:p>
          <a:p>
            <a:pPr algn="l">
              <a:buNone/>
            </a:pPr>
            <a:r>
              <a:rPr lang="en-US" dirty="0" err="1" smtClean="0"/>
              <a:t>Lacrimation</a:t>
            </a:r>
            <a:endParaRPr lang="en-US" dirty="0" smtClean="0"/>
          </a:p>
          <a:p>
            <a:pPr algn="l">
              <a:buNone/>
            </a:pPr>
            <a:r>
              <a:rPr lang="en-US" dirty="0" smtClean="0"/>
              <a:t>Nasal congestion</a:t>
            </a:r>
          </a:p>
          <a:p>
            <a:pPr algn="l">
              <a:buNone/>
            </a:pPr>
            <a:r>
              <a:rPr lang="en-US" dirty="0" err="1" smtClean="0"/>
              <a:t>Rhinorrhea</a:t>
            </a:r>
            <a:endParaRPr lang="en-US" dirty="0" smtClean="0"/>
          </a:p>
          <a:p>
            <a:pPr algn="l">
              <a:buNone/>
            </a:pPr>
            <a:r>
              <a:rPr lang="en-US" dirty="0" smtClean="0"/>
              <a:t>Forehead and facial sweating</a:t>
            </a:r>
          </a:p>
          <a:p>
            <a:pPr algn="l">
              <a:buNone/>
            </a:pPr>
            <a:r>
              <a:rPr lang="en-US" dirty="0" err="1" smtClean="0"/>
              <a:t>Miosis</a:t>
            </a:r>
            <a:endParaRPr lang="en-US" dirty="0" smtClean="0"/>
          </a:p>
          <a:p>
            <a:pPr algn="l">
              <a:buNone/>
            </a:pPr>
            <a:r>
              <a:rPr lang="en-US" dirty="0" err="1" smtClean="0"/>
              <a:t>Ptosis</a:t>
            </a:r>
            <a:endParaRPr lang="en-US" dirty="0" smtClean="0"/>
          </a:p>
          <a:p>
            <a:pPr algn="l">
              <a:buNone/>
            </a:pPr>
            <a:r>
              <a:rPr lang="en-US" dirty="0" smtClean="0"/>
              <a:t>Eyelid edema</a:t>
            </a:r>
          </a:p>
          <a:p>
            <a:pPr algn="l">
              <a:buNone/>
            </a:pPr>
            <a:endParaRPr lang="ar-SA" dirty="0" smtClean="0"/>
          </a:p>
          <a:p>
            <a:pPr algn="l">
              <a:buNone/>
            </a:pPr>
            <a:endParaRPr lang="ar-SA" dirty="0" smtClean="0"/>
          </a:p>
          <a:p>
            <a:pPr algn="l">
              <a:buNone/>
            </a:pPr>
            <a:r>
              <a:rPr lang="en-US" dirty="0" smtClean="0"/>
              <a:t>2. Frequency of attacks is from 1 every other day to 8 per day</a:t>
            </a:r>
          </a:p>
          <a:p>
            <a:pPr algn="l">
              <a:buNone/>
            </a:pPr>
            <a:r>
              <a:rPr lang="ar-SA" dirty="0" smtClean="0"/>
              <a:t>	</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endParaRPr lang="ar-SA" dirty="0" smtClean="0"/>
          </a:p>
          <a:p>
            <a:pPr algn="l">
              <a:buNone/>
            </a:pPr>
            <a:r>
              <a:rPr lang="en-US" b="1" dirty="0" smtClean="0"/>
              <a:t>Other Primary Headaches</a:t>
            </a:r>
          </a:p>
          <a:p>
            <a:pPr algn="l">
              <a:buNone/>
            </a:pPr>
            <a:r>
              <a:rPr lang="en-US" dirty="0" smtClean="0"/>
              <a:t>Includes: </a:t>
            </a:r>
          </a:p>
          <a:p>
            <a:pPr algn="l">
              <a:buNone/>
            </a:pPr>
            <a:r>
              <a:rPr lang="en-US" dirty="0" smtClean="0"/>
              <a:t>Primary </a:t>
            </a:r>
            <a:r>
              <a:rPr lang="en-US" dirty="0" err="1" smtClean="0"/>
              <a:t>exertional</a:t>
            </a:r>
            <a:r>
              <a:rPr lang="en-US" dirty="0" smtClean="0"/>
              <a:t> headache</a:t>
            </a:r>
          </a:p>
          <a:p>
            <a:pPr algn="l">
              <a:buNone/>
            </a:pPr>
            <a:r>
              <a:rPr lang="en-US" dirty="0" err="1" smtClean="0"/>
              <a:t>Hypnic</a:t>
            </a:r>
            <a:r>
              <a:rPr lang="en-US" dirty="0" smtClean="0"/>
              <a:t> headache</a:t>
            </a:r>
          </a:p>
          <a:p>
            <a:pPr algn="l">
              <a:buNone/>
            </a:pPr>
            <a:r>
              <a:rPr lang="en-US" dirty="0" smtClean="0"/>
              <a:t>Primary thunderclap headache</a:t>
            </a:r>
          </a:p>
          <a:p>
            <a:pPr algn="l">
              <a:buNone/>
            </a:pPr>
            <a:r>
              <a:rPr lang="en-US" dirty="0" smtClean="0"/>
              <a:t>Primary headache associated with sexual activity</a:t>
            </a:r>
          </a:p>
          <a:p>
            <a:pPr algn="l">
              <a:buNone/>
            </a:pPr>
            <a:r>
              <a:rPr lang="ar-SA" dirty="0" smtClean="0"/>
              <a:t>	</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t>
            </a:r>
            <a:r>
              <a:rPr lang="en-US" b="1" dirty="0" smtClean="0"/>
              <a:t>Secondary Headache Causes</a:t>
            </a:r>
            <a:br>
              <a:rPr lang="en-US" b="1" dirty="0" smtClean="0"/>
            </a:br>
            <a:r>
              <a:rPr lang="en-US" b="1" dirty="0" smtClean="0"/>
              <a:t>And red flag	</a:t>
            </a:r>
            <a:endParaRPr lang="ar-SA" dirty="0"/>
          </a:p>
        </p:txBody>
      </p:sp>
      <p:sp>
        <p:nvSpPr>
          <p:cNvPr id="3" name="عنصر نائب للمحتوى 2"/>
          <p:cNvSpPr>
            <a:spLocks noGrp="1"/>
          </p:cNvSpPr>
          <p:nvPr>
            <p:ph idx="1"/>
          </p:nvPr>
        </p:nvSpPr>
        <p:spPr/>
        <p:txBody>
          <a:bodyPr numCol="2">
            <a:normAutofit fontScale="77500" lnSpcReduction="20000"/>
          </a:bodyPr>
          <a:lstStyle/>
          <a:p>
            <a:pPr algn="ctr">
              <a:buNone/>
            </a:pPr>
            <a:endParaRPr lang="en-US" dirty="0"/>
          </a:p>
          <a:p>
            <a:pPr algn="l">
              <a:buNone/>
            </a:pPr>
            <a:r>
              <a:rPr lang="en-US" dirty="0" err="1">
                <a:solidFill>
                  <a:srgbClr val="FF0000"/>
                </a:solidFill>
              </a:rPr>
              <a:t>Intracerebral</a:t>
            </a:r>
            <a:r>
              <a:rPr lang="en-US" dirty="0">
                <a:solidFill>
                  <a:srgbClr val="FF0000"/>
                </a:solidFill>
              </a:rPr>
              <a:t> </a:t>
            </a:r>
            <a:r>
              <a:rPr lang="en-US" dirty="0" smtClean="0">
                <a:solidFill>
                  <a:srgbClr val="FF0000"/>
                </a:solidFill>
              </a:rPr>
              <a:t>tumor</a:t>
            </a:r>
          </a:p>
          <a:p>
            <a:pPr algn="l">
              <a:buNone/>
            </a:pPr>
            <a:r>
              <a:rPr lang="en-US" dirty="0"/>
              <a:t>	Chronic progressive headaches, </a:t>
            </a:r>
            <a:r>
              <a:rPr lang="en-US" dirty="0" err="1"/>
              <a:t>papilledema</a:t>
            </a:r>
            <a:r>
              <a:rPr lang="en-US" dirty="0"/>
              <a:t>, history of malignancy 	</a:t>
            </a:r>
          </a:p>
          <a:p>
            <a:pPr algn="l">
              <a:buNone/>
            </a:pPr>
            <a:r>
              <a:rPr lang="en-US" dirty="0" err="1">
                <a:solidFill>
                  <a:srgbClr val="FF0000"/>
                </a:solidFill>
              </a:rPr>
              <a:t>Cerebellar</a:t>
            </a:r>
            <a:r>
              <a:rPr lang="en-US" dirty="0">
                <a:solidFill>
                  <a:srgbClr val="FF0000"/>
                </a:solidFill>
              </a:rPr>
              <a:t> </a:t>
            </a:r>
            <a:r>
              <a:rPr lang="en-US" dirty="0" smtClean="0">
                <a:solidFill>
                  <a:srgbClr val="FF0000"/>
                </a:solidFill>
              </a:rPr>
              <a:t>infarction</a:t>
            </a:r>
          </a:p>
          <a:p>
            <a:pPr algn="l">
              <a:buNone/>
            </a:pPr>
            <a:r>
              <a:rPr lang="en-US" dirty="0"/>
              <a:t>	Ataxia, </a:t>
            </a:r>
            <a:r>
              <a:rPr lang="en-US" dirty="0" err="1"/>
              <a:t>dysmetria</a:t>
            </a:r>
            <a:r>
              <a:rPr lang="en-US" dirty="0"/>
              <a:t>, vertigo, vomiting	</a:t>
            </a:r>
          </a:p>
          <a:p>
            <a:pPr algn="l">
              <a:buNone/>
            </a:pPr>
            <a:r>
              <a:rPr lang="ar-SA" dirty="0" smtClean="0"/>
              <a:t> </a:t>
            </a:r>
            <a:r>
              <a:rPr lang="en-US" dirty="0" smtClean="0">
                <a:solidFill>
                  <a:srgbClr val="FF0000"/>
                </a:solidFill>
              </a:rPr>
              <a:t>Idiopathic intracranial hypertension </a:t>
            </a:r>
            <a:endParaRPr lang="en-US" dirty="0">
              <a:solidFill>
                <a:srgbClr val="FF0000"/>
              </a:solidFill>
            </a:endParaRPr>
          </a:p>
          <a:p>
            <a:pPr algn="l">
              <a:buNone/>
            </a:pPr>
            <a:r>
              <a:rPr lang="en-US" dirty="0"/>
              <a:t>	</a:t>
            </a:r>
            <a:r>
              <a:rPr lang="en-US" dirty="0" err="1"/>
              <a:t>Papilledema</a:t>
            </a:r>
            <a:r>
              <a:rPr lang="en-US" dirty="0"/>
              <a:t>, worse when lying flat, obesity	</a:t>
            </a:r>
          </a:p>
          <a:p>
            <a:pPr algn="l">
              <a:buNone/>
            </a:pPr>
            <a:r>
              <a:rPr lang="en-US" dirty="0"/>
              <a:t>	</a:t>
            </a:r>
            <a:endParaRPr lang="en-US" dirty="0" smtClean="0"/>
          </a:p>
          <a:p>
            <a:pPr algn="l">
              <a:buNone/>
            </a:pPr>
            <a:endParaRPr lang="en-US" dirty="0" smtClean="0"/>
          </a:p>
          <a:p>
            <a:pPr algn="l">
              <a:buNone/>
            </a:pPr>
            <a:endParaRPr lang="en-US" dirty="0" smtClean="0"/>
          </a:p>
          <a:p>
            <a:pPr algn="l">
              <a:buNone/>
            </a:pPr>
            <a:endParaRPr lang="en-US" dirty="0" smtClean="0"/>
          </a:p>
          <a:p>
            <a:pPr algn="l">
              <a:buNone/>
            </a:pPr>
            <a:endParaRPr lang="en-US" dirty="0" smtClean="0"/>
          </a:p>
          <a:p>
            <a:pPr algn="l">
              <a:buNone/>
            </a:pPr>
            <a:endParaRPr lang="ar-SA" dirty="0" smtClean="0"/>
          </a:p>
          <a:p>
            <a:pPr algn="l">
              <a:buNone/>
            </a:pPr>
            <a:r>
              <a:rPr lang="en-US" dirty="0" smtClean="0">
                <a:solidFill>
                  <a:srgbClr val="FF0000"/>
                </a:solidFill>
              </a:rPr>
              <a:t>Pituitary apoplexy</a:t>
            </a:r>
          </a:p>
          <a:p>
            <a:pPr algn="l">
              <a:buNone/>
            </a:pPr>
            <a:endParaRPr lang="ar-SA" dirty="0" smtClean="0"/>
          </a:p>
          <a:p>
            <a:pPr algn="l">
              <a:buNone/>
            </a:pPr>
            <a:r>
              <a:rPr lang="en-US" dirty="0" smtClean="0"/>
              <a:t>Hypotension</a:t>
            </a:r>
            <a:r>
              <a:rPr lang="en-US" dirty="0"/>
              <a:t>, hypoglycemia, </a:t>
            </a:r>
            <a:r>
              <a:rPr lang="en-US" dirty="0" err="1"/>
              <a:t>hyponatremia</a:t>
            </a:r>
            <a:r>
              <a:rPr lang="en-US" dirty="0"/>
              <a:t>, visual field deficit, history of pituitary tumor	</a:t>
            </a:r>
          </a:p>
          <a:p>
            <a:pPr algn="l">
              <a:buNone/>
            </a:pPr>
            <a:r>
              <a:rPr lang="en-US" dirty="0">
                <a:solidFill>
                  <a:srgbClr val="FF0000"/>
                </a:solidFill>
              </a:rPr>
              <a:t>Pre-</a:t>
            </a:r>
            <a:r>
              <a:rPr lang="en-US" dirty="0" err="1">
                <a:solidFill>
                  <a:srgbClr val="FF0000"/>
                </a:solidFill>
              </a:rPr>
              <a:t>eclampsia</a:t>
            </a:r>
            <a:r>
              <a:rPr lang="en-US" dirty="0"/>
              <a:t>	</a:t>
            </a:r>
            <a:endParaRPr lang="en-US" dirty="0" smtClean="0"/>
          </a:p>
          <a:p>
            <a:pPr algn="l">
              <a:buNone/>
            </a:pPr>
            <a:r>
              <a:rPr lang="en-US" dirty="0" smtClean="0"/>
              <a:t>Hypertension</a:t>
            </a:r>
            <a:r>
              <a:rPr lang="en-US" dirty="0"/>
              <a:t>, </a:t>
            </a:r>
            <a:r>
              <a:rPr lang="en-US" dirty="0" err="1"/>
              <a:t>proteinuria</a:t>
            </a:r>
            <a:r>
              <a:rPr lang="en-US" dirty="0"/>
              <a:t>, </a:t>
            </a:r>
            <a:r>
              <a:rPr lang="en-US" dirty="0" smtClean="0"/>
              <a:t>nondependent</a:t>
            </a:r>
          </a:p>
          <a:p>
            <a:pPr algn="l">
              <a:buNone/>
            </a:pPr>
            <a:r>
              <a:rPr lang="en-US" dirty="0" smtClean="0"/>
              <a:t>Edema, </a:t>
            </a:r>
            <a:r>
              <a:rPr lang="en-US" dirty="0" err="1" smtClean="0"/>
              <a:t>pregnency</a:t>
            </a:r>
            <a:endParaRPr lang="en-US" dirty="0" smtClean="0"/>
          </a:p>
          <a:p>
            <a:pPr algn="l">
              <a:buNone/>
            </a:pPr>
            <a:endParaRPr lang="en-US" dirty="0" smtClean="0"/>
          </a:p>
          <a:p>
            <a:pPr algn="l">
              <a:buNone/>
            </a:pPr>
            <a:endParaRPr lang="en-US" dirty="0" smtClean="0"/>
          </a:p>
          <a:p>
            <a:pPr algn="l">
              <a:buNone/>
            </a:pPr>
            <a:r>
              <a:rPr lang="en-US" dirty="0"/>
              <a:t>	</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Secondary Headache Causes</a:t>
            </a:r>
            <a:br>
              <a:rPr lang="en-US" b="1" dirty="0" smtClean="0"/>
            </a:br>
            <a:r>
              <a:rPr lang="en-US" b="1" dirty="0" smtClean="0"/>
              <a:t>And red flag	</a:t>
            </a:r>
            <a:endParaRPr lang="ar-SA" dirty="0"/>
          </a:p>
        </p:txBody>
      </p:sp>
      <p:sp>
        <p:nvSpPr>
          <p:cNvPr id="3" name="عنصر نائب للمحتوى 2"/>
          <p:cNvSpPr>
            <a:spLocks noGrp="1"/>
          </p:cNvSpPr>
          <p:nvPr>
            <p:ph idx="1"/>
          </p:nvPr>
        </p:nvSpPr>
        <p:spPr/>
        <p:txBody>
          <a:bodyPr>
            <a:normAutofit/>
          </a:bodyPr>
          <a:lstStyle/>
          <a:p>
            <a:pPr algn="l">
              <a:buNone/>
            </a:pPr>
            <a:r>
              <a:rPr lang="en-US" dirty="0" smtClean="0">
                <a:solidFill>
                  <a:srgbClr val="FF0000"/>
                </a:solidFill>
              </a:rPr>
              <a:t>Hypertensive encephalopathy</a:t>
            </a:r>
          </a:p>
          <a:p>
            <a:pPr algn="l">
              <a:buNone/>
            </a:pPr>
            <a:r>
              <a:rPr lang="en-US" dirty="0" smtClean="0"/>
              <a:t>	Altered mental status, hypertensive, neurologic signs in </a:t>
            </a:r>
            <a:r>
              <a:rPr lang="en-US" dirty="0" err="1" smtClean="0"/>
              <a:t>nonanatomic</a:t>
            </a:r>
            <a:r>
              <a:rPr lang="en-US" dirty="0" smtClean="0"/>
              <a:t> distribution	</a:t>
            </a:r>
          </a:p>
          <a:p>
            <a:pPr algn="l">
              <a:buNone/>
            </a:pPr>
            <a:r>
              <a:rPr lang="en-US" dirty="0" smtClean="0">
                <a:solidFill>
                  <a:srgbClr val="FF0000"/>
                </a:solidFill>
              </a:rPr>
              <a:t>Subdural </a:t>
            </a:r>
            <a:r>
              <a:rPr lang="en-US" dirty="0" err="1" smtClean="0">
                <a:solidFill>
                  <a:srgbClr val="FF0000"/>
                </a:solidFill>
              </a:rPr>
              <a:t>hematom</a:t>
            </a:r>
            <a:r>
              <a:rPr lang="en-US" dirty="0" smtClean="0"/>
              <a:t>	</a:t>
            </a:r>
          </a:p>
          <a:p>
            <a:pPr algn="l">
              <a:buNone/>
            </a:pPr>
            <a:r>
              <a:rPr lang="en-US" dirty="0" smtClean="0"/>
              <a:t>Trauma, </a:t>
            </a:r>
            <a:r>
              <a:rPr lang="en-US" dirty="0" err="1" smtClean="0"/>
              <a:t>coagulopathy</a:t>
            </a:r>
            <a:r>
              <a:rPr lang="en-US" dirty="0" smtClean="0"/>
              <a:t>	</a:t>
            </a:r>
          </a:p>
          <a:p>
            <a:pPr algn="l">
              <a:buNone/>
            </a:pPr>
            <a:r>
              <a:rPr lang="en-US" dirty="0" err="1" smtClean="0">
                <a:solidFill>
                  <a:srgbClr val="FF0000"/>
                </a:solidFill>
              </a:rPr>
              <a:t>Intracerebral</a:t>
            </a:r>
            <a:r>
              <a:rPr lang="en-US" dirty="0" smtClean="0">
                <a:solidFill>
                  <a:srgbClr val="FF0000"/>
                </a:solidFill>
              </a:rPr>
              <a:t> hemorrhage</a:t>
            </a:r>
          </a:p>
          <a:p>
            <a:pPr algn="l">
              <a:buNone/>
            </a:pPr>
            <a:r>
              <a:rPr lang="en-US" dirty="0" smtClean="0"/>
              <a:t>	Hypertension, cerebral aneurysm, </a:t>
            </a:r>
            <a:r>
              <a:rPr lang="en-US" dirty="0" err="1" smtClean="0"/>
              <a:t>arteriovenous</a:t>
            </a:r>
            <a:r>
              <a:rPr lang="en-US" dirty="0" smtClean="0"/>
              <a:t> malformation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Secondary Headache Causes</a:t>
            </a:r>
            <a:br>
              <a:rPr lang="en-US" b="1" dirty="0" smtClean="0"/>
            </a:br>
            <a:r>
              <a:rPr lang="en-US" b="1" dirty="0" smtClean="0"/>
              <a:t>And red flag	</a:t>
            </a:r>
            <a:endParaRPr lang="ar-SA" dirty="0"/>
          </a:p>
        </p:txBody>
      </p:sp>
      <p:sp>
        <p:nvSpPr>
          <p:cNvPr id="3" name="عنصر نائب للمحتوى 2"/>
          <p:cNvSpPr>
            <a:spLocks noGrp="1"/>
          </p:cNvSpPr>
          <p:nvPr>
            <p:ph idx="1"/>
          </p:nvPr>
        </p:nvSpPr>
        <p:spPr/>
        <p:txBody>
          <a:bodyPr>
            <a:normAutofit lnSpcReduction="10000"/>
          </a:bodyPr>
          <a:lstStyle/>
          <a:p>
            <a:pPr algn="l">
              <a:buNone/>
            </a:pPr>
            <a:endParaRPr lang="en-US" dirty="0" smtClean="0"/>
          </a:p>
          <a:p>
            <a:pPr algn="l">
              <a:buNone/>
            </a:pPr>
            <a:r>
              <a:rPr lang="en-US" dirty="0" smtClean="0">
                <a:solidFill>
                  <a:srgbClr val="FF0000"/>
                </a:solidFill>
              </a:rPr>
              <a:t>Subarachnoid </a:t>
            </a:r>
            <a:r>
              <a:rPr lang="en-US" dirty="0" err="1" smtClean="0">
                <a:solidFill>
                  <a:srgbClr val="FF0000"/>
                </a:solidFill>
              </a:rPr>
              <a:t>Hge</a:t>
            </a:r>
            <a:endParaRPr lang="en-US" dirty="0" smtClean="0">
              <a:solidFill>
                <a:srgbClr val="FF0000"/>
              </a:solidFill>
            </a:endParaRPr>
          </a:p>
          <a:p>
            <a:pPr algn="l">
              <a:buNone/>
            </a:pPr>
            <a:r>
              <a:rPr lang="en-US" dirty="0" smtClean="0"/>
              <a:t>	Thunderclap (sudden, severe onset) headache	</a:t>
            </a:r>
          </a:p>
          <a:p>
            <a:pPr algn="l">
              <a:buNone/>
            </a:pPr>
            <a:r>
              <a:rPr lang="en-US" dirty="0" smtClean="0">
                <a:solidFill>
                  <a:srgbClr val="FF0000"/>
                </a:solidFill>
              </a:rPr>
              <a:t>Meningitis</a:t>
            </a:r>
          </a:p>
          <a:p>
            <a:pPr algn="l">
              <a:buNone/>
            </a:pPr>
            <a:r>
              <a:rPr lang="en-US" dirty="0" smtClean="0"/>
              <a:t>	Fever, neck stiffness, </a:t>
            </a:r>
            <a:r>
              <a:rPr lang="en-US" dirty="0" err="1" smtClean="0"/>
              <a:t>immunosuppression</a:t>
            </a:r>
            <a:r>
              <a:rPr lang="en-US" dirty="0" smtClean="0"/>
              <a:t>	</a:t>
            </a:r>
          </a:p>
          <a:p>
            <a:pPr algn="l">
              <a:buNone/>
            </a:pPr>
            <a:r>
              <a:rPr lang="fr-FR" dirty="0" smtClean="0">
                <a:solidFill>
                  <a:srgbClr val="FF0000"/>
                </a:solidFill>
              </a:rPr>
              <a:t>Temporal </a:t>
            </a:r>
            <a:r>
              <a:rPr lang="fr-FR" dirty="0" err="1" smtClean="0">
                <a:solidFill>
                  <a:srgbClr val="FF0000"/>
                </a:solidFill>
              </a:rPr>
              <a:t>arteritis</a:t>
            </a:r>
            <a:endParaRPr lang="fr-FR" dirty="0" smtClean="0">
              <a:solidFill>
                <a:srgbClr val="FF0000"/>
              </a:solidFill>
            </a:endParaRPr>
          </a:p>
          <a:p>
            <a:pPr algn="l">
              <a:buNone/>
            </a:pPr>
            <a:r>
              <a:rPr lang="fr-FR" dirty="0" smtClean="0"/>
              <a:t>	</a:t>
            </a:r>
            <a:r>
              <a:rPr lang="fr-FR" dirty="0" err="1" smtClean="0"/>
              <a:t>Jaw</a:t>
            </a:r>
            <a:r>
              <a:rPr lang="fr-FR" dirty="0" smtClean="0"/>
              <a:t> claudication, vision changes, </a:t>
            </a:r>
            <a:r>
              <a:rPr lang="fr-FR" dirty="0" err="1" smtClean="0"/>
              <a:t>polymyalgia</a:t>
            </a:r>
            <a:r>
              <a:rPr lang="fr-FR" dirty="0" smtClean="0"/>
              <a:t> </a:t>
            </a:r>
            <a:r>
              <a:rPr lang="fr-FR" dirty="0" err="1" smtClean="0"/>
              <a:t>rheumatica</a:t>
            </a:r>
            <a:r>
              <a:rPr lang="fr-FR" dirty="0" smtClean="0"/>
              <a:t>	</a:t>
            </a:r>
          </a:p>
          <a:p>
            <a:pPr algn="l">
              <a:buNone/>
            </a:pPr>
            <a:r>
              <a:rPr lang="en-US" dirty="0" smtClean="0">
                <a:solidFill>
                  <a:srgbClr val="FF0000"/>
                </a:solidFill>
              </a:rPr>
              <a:t>Carbon monoxide poisoning</a:t>
            </a:r>
          </a:p>
          <a:p>
            <a:pPr algn="l">
              <a:buNone/>
            </a:pPr>
            <a:r>
              <a:rPr lang="en-US" dirty="0" smtClean="0"/>
              <a:t>	Waxing and waning headache, cluster of cases	</a:t>
            </a:r>
          </a:p>
          <a:p>
            <a:pPr algn="l">
              <a:buNone/>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a:buNone/>
            </a:pPr>
            <a:r>
              <a:rPr lang="en-US" i="1" dirty="0"/>
              <a:t>46-year-old female with a history of migraine headaches who presents with a severe, constant pain that started suddenly while running. She admits this “feels different than my normal headaches.” On examination, she appears ill and is vomiting. Her neurologic examination demonstrates mild neck stiffness. She asks for a refill of her </a:t>
            </a:r>
            <a:r>
              <a:rPr lang="en-US" i="1" dirty="0" err="1"/>
              <a:t>sumatriptan</a:t>
            </a:r>
            <a:r>
              <a:rPr lang="en-US" i="1" dirty="0"/>
              <a:t>, which “always works for my headaches.” </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Secondary Headache Causes</a:t>
            </a:r>
            <a:br>
              <a:rPr lang="en-US" b="1" dirty="0" smtClean="0"/>
            </a:br>
            <a:r>
              <a:rPr lang="en-US" b="1" dirty="0" smtClean="0"/>
              <a:t>And red flag	</a:t>
            </a:r>
            <a:endParaRPr lang="ar-SA" dirty="0"/>
          </a:p>
        </p:txBody>
      </p:sp>
      <p:sp>
        <p:nvSpPr>
          <p:cNvPr id="3" name="عنصر نائب للمحتوى 2"/>
          <p:cNvSpPr>
            <a:spLocks noGrp="1"/>
          </p:cNvSpPr>
          <p:nvPr>
            <p:ph idx="1"/>
          </p:nvPr>
        </p:nvSpPr>
        <p:spPr/>
        <p:txBody>
          <a:bodyPr>
            <a:normAutofit/>
          </a:bodyPr>
          <a:lstStyle/>
          <a:p>
            <a:pPr algn="l">
              <a:buNone/>
            </a:pPr>
            <a:r>
              <a:rPr lang="en-US" dirty="0" smtClean="0">
                <a:solidFill>
                  <a:srgbClr val="FF0000"/>
                </a:solidFill>
              </a:rPr>
              <a:t>Acute glaucoma</a:t>
            </a:r>
          </a:p>
          <a:p>
            <a:pPr algn="l">
              <a:buNone/>
            </a:pPr>
            <a:r>
              <a:rPr lang="en-US" dirty="0" smtClean="0"/>
              <a:t>	Unilateral vision change, eye pain, and redness	</a:t>
            </a:r>
          </a:p>
          <a:p>
            <a:pPr algn="l">
              <a:buNone/>
            </a:pPr>
            <a:r>
              <a:rPr lang="en-US" dirty="0" smtClean="0">
                <a:solidFill>
                  <a:srgbClr val="FF0000"/>
                </a:solidFill>
              </a:rPr>
              <a:t>Cervical artery dissection</a:t>
            </a:r>
          </a:p>
          <a:p>
            <a:pPr algn="l">
              <a:buNone/>
            </a:pPr>
            <a:r>
              <a:rPr lang="en-US" dirty="0" smtClean="0"/>
              <a:t>	Neck pain, trauma, stroke symptoms, Horner syndrome	</a:t>
            </a:r>
          </a:p>
          <a:p>
            <a:pPr algn="l">
              <a:buNone/>
            </a:pPr>
            <a:r>
              <a:rPr lang="en-US" dirty="0" smtClean="0">
                <a:solidFill>
                  <a:srgbClr val="FF0000"/>
                </a:solidFill>
              </a:rPr>
              <a:t>Venous sinus thrombosis</a:t>
            </a:r>
          </a:p>
          <a:p>
            <a:pPr algn="l">
              <a:buNone/>
            </a:pPr>
            <a:r>
              <a:rPr lang="en-US" dirty="0" smtClean="0"/>
              <a:t>	Pregnancy, postpartum, </a:t>
            </a:r>
            <a:r>
              <a:rPr lang="en-US" dirty="0" err="1" smtClean="0"/>
              <a:t>hypercoagulable</a:t>
            </a:r>
            <a:r>
              <a:rPr lang="en-US" dirty="0" smtClean="0"/>
              <a:t>, oral contraceptive </a:t>
            </a:r>
            <a:endParaRPr lang="ar-SA" dirty="0" smtClean="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Red-Flag Signs And Symptoms Of Dangerous Secondary Headaches</a:t>
            </a:r>
            <a:endParaRPr lang="ar-SA" dirty="0"/>
          </a:p>
        </p:txBody>
      </p:sp>
      <p:sp>
        <p:nvSpPr>
          <p:cNvPr id="3" name="عنصر نائب للمحتوى 2"/>
          <p:cNvSpPr>
            <a:spLocks noGrp="1"/>
          </p:cNvSpPr>
          <p:nvPr>
            <p:ph idx="1"/>
          </p:nvPr>
        </p:nvSpPr>
        <p:spPr/>
        <p:txBody>
          <a:bodyPr>
            <a:normAutofit fontScale="92500" lnSpcReduction="10000"/>
          </a:bodyPr>
          <a:lstStyle/>
          <a:p>
            <a:endParaRPr lang="ar-SA" dirty="0"/>
          </a:p>
          <a:p>
            <a:pPr algn="l">
              <a:buNone/>
            </a:pPr>
            <a:r>
              <a:rPr lang="en-US" dirty="0"/>
              <a:t>New headache in patient older than 50 years of age </a:t>
            </a:r>
          </a:p>
          <a:p>
            <a:pPr algn="l">
              <a:buNone/>
            </a:pPr>
            <a:endParaRPr lang="ar-SA" dirty="0"/>
          </a:p>
          <a:p>
            <a:pPr algn="l">
              <a:buNone/>
            </a:pPr>
            <a:r>
              <a:rPr lang="en-US" dirty="0"/>
              <a:t>• Maximal intensity within minutes of onset (thunderclap headache) </a:t>
            </a:r>
          </a:p>
          <a:p>
            <a:pPr algn="l">
              <a:buNone/>
            </a:pPr>
            <a:endParaRPr lang="ar-SA" dirty="0"/>
          </a:p>
          <a:p>
            <a:pPr algn="l">
              <a:buNone/>
            </a:pPr>
            <a:r>
              <a:rPr lang="en-US" dirty="0"/>
              <a:t>• Posterior headache with neck pain or stiffness </a:t>
            </a:r>
          </a:p>
          <a:p>
            <a:pPr algn="l">
              <a:buNone/>
            </a:pPr>
            <a:endParaRPr lang="ar-SA" dirty="0"/>
          </a:p>
          <a:p>
            <a:pPr algn="l">
              <a:buNone/>
            </a:pPr>
            <a:r>
              <a:rPr lang="en-US" dirty="0"/>
              <a:t>• Change in vision </a:t>
            </a:r>
          </a:p>
          <a:p>
            <a:pPr algn="l">
              <a:buNone/>
            </a:pPr>
            <a:endParaRPr lang="ar-SA" dirty="0"/>
          </a:p>
          <a:p>
            <a:pPr algn="l">
              <a:buNone/>
            </a:pPr>
            <a:r>
              <a:rPr lang="en-US" dirty="0"/>
              <a:t>• Change in consciousness</a:t>
            </a:r>
          </a:p>
          <a:p>
            <a:pPr algn="l">
              <a:buNone/>
            </a:pPr>
            <a:endParaRPr lang="ar-SA" dirty="0"/>
          </a:p>
          <a:p>
            <a:pPr algn="l">
              <a:buNone/>
            </a:pPr>
            <a:endParaRPr lang="en-US" dirty="0"/>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Red-Flag Signs And Symptoms Of Dangerous Secondary Headaches</a:t>
            </a:r>
            <a:endParaRPr lang="ar-SA" dirty="0"/>
          </a:p>
        </p:txBody>
      </p:sp>
      <p:sp>
        <p:nvSpPr>
          <p:cNvPr id="3" name="عنصر نائب للمحتوى 2"/>
          <p:cNvSpPr>
            <a:spLocks noGrp="1"/>
          </p:cNvSpPr>
          <p:nvPr>
            <p:ph idx="1"/>
          </p:nvPr>
        </p:nvSpPr>
        <p:spPr/>
        <p:txBody>
          <a:bodyPr>
            <a:normAutofit fontScale="92500" lnSpcReduction="20000"/>
          </a:bodyPr>
          <a:lstStyle/>
          <a:p>
            <a:pPr algn="l">
              <a:buNone/>
            </a:pPr>
            <a:r>
              <a:rPr lang="en-US" dirty="0" smtClean="0"/>
              <a:t>• Syncope </a:t>
            </a:r>
          </a:p>
          <a:p>
            <a:pPr algn="l">
              <a:buNone/>
            </a:pPr>
            <a:endParaRPr lang="ar-SA" dirty="0" smtClean="0"/>
          </a:p>
          <a:p>
            <a:pPr algn="l">
              <a:buNone/>
            </a:pPr>
            <a:r>
              <a:rPr lang="en-US" dirty="0" smtClean="0"/>
              <a:t>• History of HIV or </a:t>
            </a:r>
            <a:r>
              <a:rPr lang="en-US" dirty="0" err="1" smtClean="0"/>
              <a:t>immunocompromise</a:t>
            </a:r>
            <a:endParaRPr lang="en-US" dirty="0" smtClean="0"/>
          </a:p>
          <a:p>
            <a:pPr algn="l">
              <a:buNone/>
            </a:pPr>
            <a:endParaRPr lang="ar-SA" dirty="0" smtClean="0"/>
          </a:p>
          <a:p>
            <a:pPr algn="l">
              <a:buNone/>
            </a:pPr>
            <a:r>
              <a:rPr lang="en-US" dirty="0" smtClean="0"/>
              <a:t>• History of malignancy</a:t>
            </a:r>
          </a:p>
          <a:p>
            <a:pPr algn="l">
              <a:buNone/>
            </a:pPr>
            <a:endParaRPr lang="ar-SA" dirty="0" smtClean="0"/>
          </a:p>
          <a:p>
            <a:pPr algn="l">
              <a:buNone/>
            </a:pPr>
            <a:r>
              <a:rPr lang="en-US" dirty="0" smtClean="0"/>
              <a:t>• Pregnancy or postpartum</a:t>
            </a:r>
          </a:p>
          <a:p>
            <a:pPr algn="l">
              <a:buNone/>
            </a:pPr>
            <a:endParaRPr lang="ar-SA" dirty="0" smtClean="0"/>
          </a:p>
          <a:p>
            <a:pPr algn="l">
              <a:buNone/>
            </a:pPr>
            <a:r>
              <a:rPr lang="en-US" dirty="0" smtClean="0"/>
              <a:t>• History of neurosurgery or cerebral shunt</a:t>
            </a:r>
          </a:p>
          <a:p>
            <a:pPr algn="l">
              <a:buNone/>
            </a:pPr>
            <a:endParaRPr lang="ar-SA" dirty="0" smtClean="0"/>
          </a:p>
          <a:p>
            <a:pPr algn="l">
              <a:buNone/>
            </a:pPr>
            <a:r>
              <a:rPr lang="en-US" dirty="0" smtClean="0"/>
              <a:t>• Headache with seizure</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Example Physical Examination For Emergency Patient With Headache</a:t>
            </a:r>
            <a:endParaRPr lang="ar-SA" dirty="0"/>
          </a:p>
        </p:txBody>
      </p:sp>
      <p:sp>
        <p:nvSpPr>
          <p:cNvPr id="3" name="عنصر نائب للمحتوى 2"/>
          <p:cNvSpPr>
            <a:spLocks noGrp="1"/>
          </p:cNvSpPr>
          <p:nvPr>
            <p:ph idx="1"/>
          </p:nvPr>
        </p:nvSpPr>
        <p:spPr/>
        <p:txBody>
          <a:bodyPr>
            <a:normAutofit lnSpcReduction="10000"/>
          </a:bodyPr>
          <a:lstStyle/>
          <a:p>
            <a:pPr algn="l">
              <a:buNone/>
            </a:pPr>
            <a:endParaRPr lang="ar-SA" dirty="0"/>
          </a:p>
          <a:p>
            <a:pPr algn="l">
              <a:buNone/>
            </a:pPr>
            <a:r>
              <a:rPr lang="en-US" dirty="0"/>
              <a:t>Neurologic	</a:t>
            </a:r>
          </a:p>
          <a:p>
            <a:pPr algn="l">
              <a:buNone/>
            </a:pPr>
            <a:r>
              <a:rPr lang="en-US" dirty="0"/>
              <a:t>Visual fields, </a:t>
            </a:r>
            <a:r>
              <a:rPr lang="en-US" dirty="0" err="1"/>
              <a:t>extraocular</a:t>
            </a:r>
            <a:r>
              <a:rPr lang="en-US" dirty="0"/>
              <a:t> movements, facial symmetry, tongue position</a:t>
            </a:r>
          </a:p>
          <a:p>
            <a:pPr algn="l">
              <a:buNone/>
            </a:pPr>
            <a:r>
              <a:rPr lang="en-US" dirty="0"/>
              <a:t>Strength and sensation in all 4 extremities</a:t>
            </a:r>
          </a:p>
          <a:p>
            <a:pPr algn="l">
              <a:buNone/>
            </a:pPr>
            <a:r>
              <a:rPr lang="en-US" dirty="0"/>
              <a:t>Gait, tandem gait, finger-to-nose, heel-to-shin performance</a:t>
            </a:r>
          </a:p>
          <a:p>
            <a:pPr algn="l">
              <a:buNone/>
            </a:pPr>
            <a:r>
              <a:rPr lang="en-US" dirty="0"/>
              <a:t>Mental status</a:t>
            </a:r>
          </a:p>
          <a:p>
            <a:pPr algn="l">
              <a:buNone/>
            </a:pPr>
            <a:r>
              <a:rPr lang="ar-SA" dirty="0"/>
              <a:t>	</a:t>
            </a:r>
          </a:p>
          <a:p>
            <a:pPr algn="l">
              <a:buNone/>
            </a:pPr>
            <a:r>
              <a:rPr lang="ar-SA"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Example Physical Examination For Emergency Patient With Headache</a:t>
            </a:r>
            <a:endParaRPr lang="ar-SA" dirty="0"/>
          </a:p>
        </p:txBody>
      </p:sp>
      <p:sp>
        <p:nvSpPr>
          <p:cNvPr id="3" name="عنصر نائب للمحتوى 2"/>
          <p:cNvSpPr>
            <a:spLocks noGrp="1"/>
          </p:cNvSpPr>
          <p:nvPr>
            <p:ph idx="1"/>
          </p:nvPr>
        </p:nvSpPr>
        <p:spPr/>
        <p:txBody>
          <a:bodyPr/>
          <a:lstStyle/>
          <a:p>
            <a:pPr algn="l">
              <a:buNone/>
            </a:pPr>
            <a:r>
              <a:rPr lang="en-US" dirty="0" smtClean="0"/>
              <a:t>Ophthalmologic	</a:t>
            </a:r>
          </a:p>
          <a:p>
            <a:pPr algn="l">
              <a:buNone/>
            </a:pPr>
            <a:r>
              <a:rPr lang="en-US" dirty="0" smtClean="0"/>
              <a:t>Visual acuity, </a:t>
            </a:r>
            <a:r>
              <a:rPr lang="en-US" dirty="0" err="1" smtClean="0"/>
              <a:t>pupillary</a:t>
            </a:r>
            <a:r>
              <a:rPr lang="en-US" dirty="0" smtClean="0"/>
              <a:t> response, intraocular pressure, </a:t>
            </a:r>
            <a:r>
              <a:rPr lang="en-US" dirty="0" err="1" smtClean="0"/>
              <a:t>fundoscopy</a:t>
            </a:r>
            <a:r>
              <a:rPr lang="en-US" dirty="0" smtClean="0"/>
              <a:t>, swinging flashlight test (to assess afferent nerve function)</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Example Physical Examination For Emergency Patient With Headache</a:t>
            </a:r>
            <a:endParaRPr lang="ar-SA" dirty="0"/>
          </a:p>
        </p:txBody>
      </p:sp>
      <p:sp>
        <p:nvSpPr>
          <p:cNvPr id="3" name="عنصر نائب للمحتوى 2"/>
          <p:cNvSpPr>
            <a:spLocks noGrp="1"/>
          </p:cNvSpPr>
          <p:nvPr>
            <p:ph idx="1"/>
          </p:nvPr>
        </p:nvSpPr>
        <p:spPr/>
        <p:txBody>
          <a:bodyPr/>
          <a:lstStyle/>
          <a:p>
            <a:pPr algn="l">
              <a:buNone/>
            </a:pPr>
            <a:r>
              <a:rPr lang="en-US" dirty="0" smtClean="0"/>
              <a:t>	Head and neck</a:t>
            </a:r>
            <a:endParaRPr lang="ar-SA" dirty="0" smtClean="0"/>
          </a:p>
          <a:p>
            <a:pPr algn="l">
              <a:buNone/>
            </a:pPr>
            <a:endParaRPr lang="en-US" dirty="0" smtClean="0"/>
          </a:p>
          <a:p>
            <a:pPr algn="l">
              <a:buNone/>
            </a:pPr>
            <a:r>
              <a:rPr lang="en-US" dirty="0" smtClean="0"/>
              <a:t>Tenderness over temporal artery, </a:t>
            </a:r>
            <a:r>
              <a:rPr lang="en-US" dirty="0" err="1" smtClean="0"/>
              <a:t>temporomandibular</a:t>
            </a:r>
            <a:r>
              <a:rPr lang="en-US" dirty="0" smtClean="0"/>
              <a:t> joint, mouth/dentition</a:t>
            </a:r>
          </a:p>
          <a:p>
            <a:pPr algn="l">
              <a:buNone/>
            </a:pPr>
            <a:r>
              <a:rPr lang="en-US" dirty="0" err="1" smtClean="0"/>
              <a:t>Nuchal</a:t>
            </a:r>
            <a:r>
              <a:rPr lang="en-US" dirty="0" smtClean="0"/>
              <a:t> rigidity, jolt accentuation of headache, tenderness/bruits over carotid</a:t>
            </a:r>
          </a:p>
          <a:p>
            <a:pPr algn="l">
              <a:buNone/>
            </a:pPr>
            <a:r>
              <a:rPr lang="ar-SA" dirty="0" smtClean="0"/>
              <a:t>	</a:t>
            </a:r>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Example Physical Examination For Emergency Patient With Headache</a:t>
            </a:r>
            <a:endParaRPr lang="ar-SA" dirty="0"/>
          </a:p>
        </p:txBody>
      </p:sp>
      <p:sp>
        <p:nvSpPr>
          <p:cNvPr id="3" name="عنصر نائب للمحتوى 2"/>
          <p:cNvSpPr>
            <a:spLocks noGrp="1"/>
          </p:cNvSpPr>
          <p:nvPr>
            <p:ph idx="1"/>
          </p:nvPr>
        </p:nvSpPr>
        <p:spPr/>
        <p:txBody>
          <a:bodyPr/>
          <a:lstStyle/>
          <a:p>
            <a:pPr algn="l">
              <a:buNone/>
            </a:pPr>
            <a:r>
              <a:rPr lang="en-US" dirty="0" smtClean="0"/>
              <a:t>Chest and abdomen	</a:t>
            </a:r>
          </a:p>
          <a:p>
            <a:pPr algn="l">
              <a:buNone/>
            </a:pPr>
            <a:r>
              <a:rPr lang="en-US" dirty="0" smtClean="0"/>
              <a:t>Heart rate and rhythm, murmur, equal pulses, focal abdominal tenderness</a:t>
            </a:r>
          </a:p>
          <a:p>
            <a:r>
              <a:rPr lang="ar-SA" dirty="0" smtClean="0"/>
              <a:t>	</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Diagnostic Studies</a:t>
            </a:r>
            <a:endParaRPr lang="ar-SA" dirty="0"/>
          </a:p>
        </p:txBody>
      </p:sp>
      <p:sp>
        <p:nvSpPr>
          <p:cNvPr id="3" name="عنصر نائب للمحتوى 2"/>
          <p:cNvSpPr>
            <a:spLocks noGrp="1"/>
          </p:cNvSpPr>
          <p:nvPr>
            <p:ph idx="1"/>
          </p:nvPr>
        </p:nvSpPr>
        <p:spPr/>
        <p:txBody>
          <a:bodyPr>
            <a:normAutofit/>
          </a:bodyPr>
          <a:lstStyle/>
          <a:p>
            <a:pPr algn="l">
              <a:buNone/>
            </a:pPr>
            <a:r>
              <a:rPr lang="en-US" dirty="0"/>
              <a:t>The most common studies include </a:t>
            </a:r>
            <a:r>
              <a:rPr lang="en-US" dirty="0" err="1"/>
              <a:t>noncontrast</a:t>
            </a:r>
            <a:r>
              <a:rPr lang="en-US" dirty="0"/>
              <a:t> head computed tomography (CT), magnetic resonance imaging (MRI)/magnetic resonance </a:t>
            </a:r>
            <a:r>
              <a:rPr lang="en-US" dirty="0" err="1"/>
              <a:t>venography</a:t>
            </a:r>
            <a:r>
              <a:rPr lang="en-US" dirty="0"/>
              <a:t> (MRV) brain, lumbar puncture with cerebrospinal fluid analysis, visual acuity and intraocular pressure, erythrocyte sedimentation rate, and </a:t>
            </a:r>
            <a:r>
              <a:rPr lang="en-US" dirty="0" err="1"/>
              <a:t>carboxyhemoglobin</a:t>
            </a:r>
            <a:r>
              <a:rPr lang="en-US" dirty="0"/>
              <a:t>. These tests should be used in a selective fashion to rule out specific secondary causes suspected by history and examination. </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l">
              <a:buNone/>
            </a:pPr>
            <a:r>
              <a:rPr lang="en-US" dirty="0"/>
              <a:t>Given the difficulty of accurately diagnosing specific primary headache disorders in the ED, combined with the danger of mislabeling a patient with a chronic headache condition and thereby facilitating future anchoring bias, we </a:t>
            </a:r>
            <a:r>
              <a:rPr lang="en-US" dirty="0" smtClean="0"/>
              <a:t>recommend  </a:t>
            </a:r>
            <a:r>
              <a:rPr lang="en-US" dirty="0"/>
              <a:t>that emergency clinicians do not need to classify patients with specific primary headache disorders; it is enough to say that a patient does not have a dangerous secondary headache etiology and to diagnose simply as primary headache. </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Excluding Secondary Causes Of Headache, By Study</a:t>
            </a:r>
            <a:endParaRPr lang="ar-SA" dirty="0"/>
          </a:p>
        </p:txBody>
      </p:sp>
      <p:sp>
        <p:nvSpPr>
          <p:cNvPr id="3" name="عنصر نائب للمحتوى 2"/>
          <p:cNvSpPr>
            <a:spLocks noGrp="1"/>
          </p:cNvSpPr>
          <p:nvPr>
            <p:ph idx="1"/>
          </p:nvPr>
        </p:nvSpPr>
        <p:spPr/>
        <p:txBody>
          <a:bodyPr>
            <a:normAutofit fontScale="85000" lnSpcReduction="10000"/>
          </a:bodyPr>
          <a:lstStyle/>
          <a:p>
            <a:endParaRPr lang="ar-SA" dirty="0"/>
          </a:p>
          <a:p>
            <a:pPr algn="l">
              <a:buNone/>
            </a:pPr>
            <a:r>
              <a:rPr lang="en-US" b="1" dirty="0" smtClean="0"/>
              <a:t>        </a:t>
            </a:r>
            <a:r>
              <a:rPr lang="en-US" b="1" dirty="0" smtClean="0">
                <a:solidFill>
                  <a:srgbClr val="FF0000"/>
                </a:solidFill>
              </a:rPr>
              <a:t>Test</a:t>
            </a:r>
            <a:r>
              <a:rPr lang="en-US" b="1" dirty="0" smtClean="0"/>
              <a:t>   </a:t>
            </a:r>
            <a:r>
              <a:rPr lang="en-US" b="1" dirty="0"/>
              <a:t>	</a:t>
            </a:r>
            <a:r>
              <a:rPr lang="en-US" b="1" dirty="0" smtClean="0"/>
              <a:t> Secondary </a:t>
            </a:r>
            <a:r>
              <a:rPr lang="en-US" b="1" dirty="0"/>
              <a:t>Cause	</a:t>
            </a:r>
          </a:p>
          <a:p>
            <a:pPr algn="l">
              <a:buNone/>
            </a:pPr>
            <a:r>
              <a:rPr lang="en-US" dirty="0" err="1">
                <a:solidFill>
                  <a:srgbClr val="FF0000"/>
                </a:solidFill>
              </a:rPr>
              <a:t>Noncontrast</a:t>
            </a:r>
            <a:r>
              <a:rPr lang="en-US" dirty="0">
                <a:solidFill>
                  <a:srgbClr val="FF0000"/>
                </a:solidFill>
              </a:rPr>
              <a:t> CT </a:t>
            </a:r>
            <a:r>
              <a:rPr lang="en-US" dirty="0" smtClean="0">
                <a:solidFill>
                  <a:srgbClr val="FF0000"/>
                </a:solidFill>
              </a:rPr>
              <a:t>head </a:t>
            </a:r>
            <a:r>
              <a:rPr lang="en-US" dirty="0"/>
              <a:t>	</a:t>
            </a:r>
            <a:r>
              <a:rPr lang="en-US" dirty="0" smtClean="0"/>
              <a:t>  Trauma</a:t>
            </a:r>
            <a:r>
              <a:rPr lang="en-US" dirty="0"/>
              <a:t>, SAH, CNS tumor/mass	</a:t>
            </a:r>
          </a:p>
          <a:p>
            <a:pPr algn="l">
              <a:buNone/>
            </a:pPr>
            <a:r>
              <a:rPr lang="en-US" dirty="0">
                <a:solidFill>
                  <a:srgbClr val="FF0000"/>
                </a:solidFill>
              </a:rPr>
              <a:t>MRI/MRV brain</a:t>
            </a:r>
            <a:r>
              <a:rPr lang="en-US" dirty="0"/>
              <a:t>	Cerebral/dural venous thrombosis, pituitary apoplexy, hypertensive encephalopathy </a:t>
            </a:r>
            <a:r>
              <a:rPr lang="en-US" dirty="0" smtClean="0"/>
              <a:t>        </a:t>
            </a:r>
            <a:r>
              <a:rPr lang="en-US" dirty="0"/>
              <a:t>	</a:t>
            </a:r>
          </a:p>
          <a:p>
            <a:pPr algn="l">
              <a:buNone/>
            </a:pPr>
            <a:r>
              <a:rPr lang="en-US" dirty="0" smtClean="0"/>
              <a:t> </a:t>
            </a:r>
            <a:r>
              <a:rPr lang="en-US" dirty="0"/>
              <a:t>	</a:t>
            </a:r>
            <a:endParaRPr lang="en-US" dirty="0" smtClean="0"/>
          </a:p>
          <a:p>
            <a:pPr algn="l">
              <a:buNone/>
            </a:pPr>
            <a:r>
              <a:rPr lang="en-US" dirty="0" smtClean="0"/>
              <a:t>Meningitis</a:t>
            </a:r>
            <a:r>
              <a:rPr lang="en-US" dirty="0"/>
              <a:t>, SAH, idiopathic intracranial </a:t>
            </a:r>
            <a:r>
              <a:rPr lang="en-US" dirty="0" smtClean="0"/>
              <a:t>hypertension</a:t>
            </a:r>
            <a:r>
              <a:rPr lang="ar-SA" dirty="0" smtClean="0"/>
              <a:t>     </a:t>
            </a:r>
            <a:r>
              <a:rPr lang="en-US" dirty="0"/>
              <a:t>	</a:t>
            </a:r>
          </a:p>
          <a:p>
            <a:pPr algn="l">
              <a:buNone/>
            </a:pPr>
            <a:r>
              <a:rPr lang="en-US" dirty="0"/>
              <a:t>	</a:t>
            </a:r>
            <a:endParaRPr lang="en-US" dirty="0" smtClean="0"/>
          </a:p>
          <a:p>
            <a:pPr algn="l">
              <a:buNone/>
            </a:pPr>
            <a:r>
              <a:rPr lang="en-US" dirty="0" smtClean="0">
                <a:solidFill>
                  <a:srgbClr val="FF0000"/>
                </a:solidFill>
              </a:rPr>
              <a:t>                                                              Lumbar </a:t>
            </a:r>
            <a:r>
              <a:rPr lang="en-US" dirty="0" smtClean="0">
                <a:solidFill>
                  <a:srgbClr val="FF0000"/>
                </a:solidFill>
              </a:rPr>
              <a:t>puncture</a:t>
            </a:r>
            <a:endParaRPr lang="en-US" dirty="0" smtClean="0"/>
          </a:p>
          <a:p>
            <a:pPr algn="l">
              <a:buNone/>
            </a:pPr>
            <a:r>
              <a:rPr lang="ar-SA" dirty="0" smtClean="0">
                <a:solidFill>
                  <a:srgbClr val="FF0000"/>
                </a:solidFill>
              </a:rPr>
              <a:t>              </a:t>
            </a:r>
            <a:r>
              <a:rPr lang="en-US" dirty="0" smtClean="0">
                <a:solidFill>
                  <a:srgbClr val="FF0000"/>
                </a:solidFill>
              </a:rPr>
              <a:t>visual </a:t>
            </a:r>
            <a:r>
              <a:rPr lang="en-US" dirty="0" err="1" smtClean="0">
                <a:solidFill>
                  <a:srgbClr val="FF0000"/>
                </a:solidFill>
              </a:rPr>
              <a:t>acuty</a:t>
            </a:r>
            <a:r>
              <a:rPr lang="en-US" dirty="0" smtClean="0">
                <a:solidFill>
                  <a:srgbClr val="FF0000"/>
                </a:solidFill>
              </a:rPr>
              <a:t> with ICP</a:t>
            </a:r>
            <a:r>
              <a:rPr lang="ar-SA" dirty="0" smtClean="0">
                <a:solidFill>
                  <a:srgbClr val="FF0000"/>
                </a:solidFill>
              </a:rPr>
              <a:t>              </a:t>
            </a:r>
            <a:r>
              <a:rPr lang="en-US" dirty="0" smtClean="0">
                <a:solidFill>
                  <a:srgbClr val="FF0000"/>
                </a:solidFill>
              </a:rPr>
              <a:t>  </a:t>
            </a:r>
            <a:r>
              <a:rPr lang="en-US" dirty="0" smtClean="0"/>
              <a:t>Acute glaucoma</a:t>
            </a:r>
            <a:r>
              <a:rPr lang="en-US" dirty="0"/>
              <a:t>	</a:t>
            </a:r>
          </a:p>
          <a:p>
            <a:pPr algn="l">
              <a:buNone/>
            </a:pPr>
            <a:r>
              <a:rPr lang="en-US" dirty="0" smtClean="0">
                <a:solidFill>
                  <a:srgbClr val="FF0000"/>
                </a:solidFill>
              </a:rPr>
              <a:t>  Erythrocyte </a:t>
            </a:r>
            <a:r>
              <a:rPr lang="en-US" dirty="0">
                <a:solidFill>
                  <a:srgbClr val="FF0000"/>
                </a:solidFill>
              </a:rPr>
              <a:t>sedimentation rate</a:t>
            </a:r>
            <a:r>
              <a:rPr lang="en-US" dirty="0"/>
              <a:t>	Temporal arteritis	</a:t>
            </a:r>
          </a:p>
          <a:p>
            <a:pPr algn="l">
              <a:buNone/>
            </a:pPr>
            <a:r>
              <a:rPr lang="en-US" dirty="0" smtClean="0">
                <a:solidFill>
                  <a:srgbClr val="FF0000"/>
                </a:solidFill>
              </a:rPr>
              <a:t>     </a:t>
            </a:r>
            <a:r>
              <a:rPr lang="en-US" dirty="0" err="1" smtClean="0">
                <a:solidFill>
                  <a:srgbClr val="FF0000"/>
                </a:solidFill>
              </a:rPr>
              <a:t>Carboxyhemoglobin</a:t>
            </a:r>
            <a:r>
              <a:rPr lang="en-US" dirty="0" smtClean="0">
                <a:solidFill>
                  <a:srgbClr val="FF0000"/>
                </a:solidFill>
              </a:rPr>
              <a:t>    </a:t>
            </a:r>
            <a:r>
              <a:rPr lang="en-US" dirty="0"/>
              <a:t>	Carbon </a:t>
            </a:r>
            <a:r>
              <a:rPr lang="en-US" dirty="0" smtClean="0"/>
              <a:t>monoxide </a:t>
            </a:r>
            <a:r>
              <a:rPr lang="en-US" dirty="0"/>
              <a:t>	</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a:buNone/>
            </a:pPr>
            <a:r>
              <a:rPr lang="en-US" i="1" dirty="0"/>
              <a:t>27-year-old “frequent flyer.” She describes her typical migraine headache, not controlled with home medications. Her vital signs and examination are unremarkable. You would like to treat her quickly and effectively, knowing that, if you do not, she will make the rest of your day difficult. </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Medications For Primary </a:t>
            </a:r>
            <a:r>
              <a:rPr lang="en-US" b="1" dirty="0" smtClean="0"/>
              <a:t>Headache</a:t>
            </a:r>
            <a:endParaRPr lang="ar-SA" dirty="0"/>
          </a:p>
        </p:txBody>
      </p:sp>
      <p:sp>
        <p:nvSpPr>
          <p:cNvPr id="3" name="عنصر نائب للمحتوى 2"/>
          <p:cNvSpPr>
            <a:spLocks noGrp="1"/>
          </p:cNvSpPr>
          <p:nvPr>
            <p:ph idx="1"/>
          </p:nvPr>
        </p:nvSpPr>
        <p:spPr/>
        <p:txBody>
          <a:bodyPr>
            <a:normAutofit fontScale="62500" lnSpcReduction="20000"/>
          </a:bodyPr>
          <a:lstStyle/>
          <a:p>
            <a:endParaRPr lang="ar-SA" dirty="0"/>
          </a:p>
          <a:p>
            <a:pPr algn="l">
              <a:buNone/>
            </a:pPr>
            <a:r>
              <a:rPr lang="en-US" b="1" dirty="0"/>
              <a:t>Medication	Dose	AAN Quality of Evidence	</a:t>
            </a:r>
          </a:p>
          <a:p>
            <a:pPr algn="l">
              <a:buNone/>
            </a:pPr>
            <a:r>
              <a:rPr lang="en-US" dirty="0"/>
              <a:t>Ibuprofen	400-600 mg PO	A	</a:t>
            </a:r>
          </a:p>
          <a:p>
            <a:pPr algn="l">
              <a:buNone/>
            </a:pPr>
            <a:r>
              <a:rPr lang="it-IT" dirty="0"/>
              <a:t>Aspirin	1000 mg PO	A	</a:t>
            </a:r>
          </a:p>
          <a:p>
            <a:pPr algn="l">
              <a:buNone/>
            </a:pPr>
            <a:r>
              <a:rPr lang="pl-PL" dirty="0"/>
              <a:t>Naproxen	500-825 mg PO	B	</a:t>
            </a:r>
          </a:p>
          <a:p>
            <a:pPr algn="l">
              <a:buNone/>
            </a:pPr>
            <a:r>
              <a:rPr lang="pl-PL" dirty="0"/>
              <a:t>Ketorolac	15-30 mg IV	B	</a:t>
            </a:r>
          </a:p>
          <a:p>
            <a:pPr algn="l">
              <a:buNone/>
            </a:pPr>
            <a:r>
              <a:rPr lang="pl-PL" dirty="0"/>
              <a:t>Acetaminophen	900-1000 mg PO	B	</a:t>
            </a:r>
          </a:p>
          <a:p>
            <a:pPr algn="l">
              <a:buNone/>
            </a:pPr>
            <a:r>
              <a:rPr lang="en-US" dirty="0"/>
              <a:t>Aspirin / acetaminophen / caffeine	500 mg / 500 mg / 130 mg PO	A	</a:t>
            </a:r>
          </a:p>
          <a:p>
            <a:pPr algn="l">
              <a:buNone/>
            </a:pPr>
            <a:r>
              <a:rPr lang="nl-NL" dirty="0"/>
              <a:t>Dihydroergotamine IV	0.5-1 mg IV	B	</a:t>
            </a:r>
          </a:p>
          <a:p>
            <a:pPr algn="l">
              <a:buNone/>
            </a:pPr>
            <a:r>
              <a:rPr lang="en-US" dirty="0"/>
              <a:t>Chlorpromazine	0.1 mg/kg IV	B/C	</a:t>
            </a:r>
          </a:p>
          <a:p>
            <a:pPr algn="l">
              <a:buNone/>
            </a:pPr>
            <a:r>
              <a:rPr lang="en-US" dirty="0" err="1"/>
              <a:t>Metoclopramide</a:t>
            </a:r>
            <a:r>
              <a:rPr lang="en-US" dirty="0"/>
              <a:t>	20 mg IV	B	</a:t>
            </a:r>
          </a:p>
          <a:p>
            <a:pPr algn="l">
              <a:buNone/>
            </a:pPr>
            <a:r>
              <a:rPr lang="de-DE" dirty="0"/>
              <a:t>Prochlorperazine	10 mg IV	B	</a:t>
            </a:r>
          </a:p>
          <a:p>
            <a:pPr algn="l">
              <a:buNone/>
            </a:pPr>
            <a:r>
              <a:rPr lang="en-US" dirty="0" err="1"/>
              <a:t>Sumatriptan</a:t>
            </a:r>
            <a:r>
              <a:rPr lang="en-US" dirty="0"/>
              <a:t> SQ	6 mg SQ	A	</a:t>
            </a:r>
          </a:p>
          <a:p>
            <a:pPr algn="l">
              <a:buNone/>
            </a:pPr>
            <a:r>
              <a:rPr lang="pl-PL" dirty="0"/>
              <a:t>Sumatriptan PO	100 mg PO	A	</a:t>
            </a:r>
          </a:p>
          <a:p>
            <a:pPr algn="l">
              <a:buNone/>
            </a:pPr>
            <a:r>
              <a:rPr lang="en-US" dirty="0" err="1"/>
              <a:t>Opioids</a:t>
            </a:r>
            <a:r>
              <a:rPr lang="en-US" dirty="0"/>
              <a:t>	Varies	B	</a:t>
            </a:r>
          </a:p>
          <a:p>
            <a:pPr algn="l">
              <a:buNone/>
            </a:pPr>
            <a:r>
              <a:rPr lang="en-US" dirty="0" err="1"/>
              <a:t>Dexamethasone</a:t>
            </a:r>
            <a:r>
              <a:rPr lang="en-US" dirty="0"/>
              <a:t>	6-10 mg PO/IV	C	</a:t>
            </a:r>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3074" name="Picture 2"/>
          <p:cNvPicPr>
            <a:picLocks noGrp="1" noChangeAspect="1" noChangeArrowheads="1"/>
          </p:cNvPicPr>
          <p:nvPr>
            <p:ph idx="1"/>
          </p:nvPr>
        </p:nvPicPr>
        <p:blipFill>
          <a:blip r:embed="rId2"/>
          <a:srcRect/>
          <a:stretch>
            <a:fillRect/>
          </a:stretch>
        </p:blipFill>
        <p:spPr bwMode="auto">
          <a:xfrm>
            <a:off x="457200" y="1676400"/>
            <a:ext cx="8077200" cy="47244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1026" name="Picture 2"/>
          <p:cNvPicPr>
            <a:picLocks noGrp="1" noChangeAspect="1" noChangeArrowheads="1"/>
          </p:cNvPicPr>
          <p:nvPr>
            <p:ph idx="1"/>
          </p:nvPr>
        </p:nvPicPr>
        <p:blipFill>
          <a:blip r:embed="rId2"/>
          <a:srcRect/>
          <a:stretch>
            <a:fillRect/>
          </a:stretch>
        </p:blipFill>
        <p:spPr bwMode="auto">
          <a:xfrm>
            <a:off x="457200" y="1828801"/>
            <a:ext cx="82296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2050" name="Picture 2"/>
          <p:cNvPicPr>
            <a:picLocks noGrp="1" noChangeAspect="1" noChangeArrowheads="1"/>
          </p:cNvPicPr>
          <p:nvPr>
            <p:ph idx="1"/>
          </p:nvPr>
        </p:nvPicPr>
        <p:blipFill>
          <a:blip r:embed="rId2"/>
          <a:srcRect/>
          <a:stretch>
            <a:fillRect/>
          </a:stretch>
        </p:blipFill>
        <p:spPr bwMode="auto">
          <a:xfrm>
            <a:off x="533400" y="1905000"/>
            <a:ext cx="8077199" cy="4495799"/>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1026" name="Picture 2" descr="http://upload.wikimedia.org/wikipedia/commons/c/c1/SubarachnoidP.png"/>
          <p:cNvPicPr>
            <a:picLocks noChangeAspect="1" noChangeArrowheads="1"/>
          </p:cNvPicPr>
          <p:nvPr/>
        </p:nvPicPr>
        <p:blipFill>
          <a:blip r:embed="rId2"/>
          <a:srcRect/>
          <a:stretch>
            <a:fillRect/>
          </a:stretch>
        </p:blipFill>
        <p:spPr bwMode="auto">
          <a:xfrm>
            <a:off x="533400" y="-238125"/>
            <a:ext cx="8153400" cy="7096125"/>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endParaRPr lang="ar-SA" dirty="0" smtClean="0"/>
          </a:p>
          <a:p>
            <a:endParaRPr lang="ar-SA" dirty="0" smtClean="0"/>
          </a:p>
          <a:p>
            <a:endParaRPr lang="ar-SA" dirty="0" smtClean="0"/>
          </a:p>
          <a:p>
            <a:r>
              <a:rPr lang="en-US" dirty="0" smtClean="0"/>
              <a:t>THANK </a:t>
            </a:r>
            <a:r>
              <a:rPr lang="en-US" smtClean="0"/>
              <a:t>YOU                              </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Classification Of Headaches</a:t>
            </a:r>
            <a:endParaRPr lang="ar-SA" dirty="0"/>
          </a:p>
        </p:txBody>
      </p:sp>
      <p:sp>
        <p:nvSpPr>
          <p:cNvPr id="3" name="عنصر نائب للمحتوى 2"/>
          <p:cNvSpPr>
            <a:spLocks noGrp="1"/>
          </p:cNvSpPr>
          <p:nvPr>
            <p:ph idx="1"/>
          </p:nvPr>
        </p:nvSpPr>
        <p:spPr/>
        <p:txBody>
          <a:bodyPr/>
          <a:lstStyle/>
          <a:p>
            <a:pPr algn="l">
              <a:buNone/>
            </a:pPr>
            <a:r>
              <a:rPr lang="en-US" dirty="0"/>
              <a:t>Headaches are commonly classified into 2 groups: (1) primary headache disorders, where the etiology is unknown, and (2) secondary headache disorders, where the headache is attributed to a specific underlying cause.</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a:buNone/>
            </a:pPr>
            <a:r>
              <a:rPr lang="en-US" dirty="0"/>
              <a:t>Primary headache disorders are further subdivided into 4 categories: (1) tension-type, (2) migraine, (3) cluster, and (4) other. </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Tension-Type Headaches</a:t>
            </a:r>
            <a:endParaRPr lang="ar-SA" dirty="0"/>
          </a:p>
        </p:txBody>
      </p:sp>
      <p:sp>
        <p:nvSpPr>
          <p:cNvPr id="3" name="عنصر نائب للمحتوى 2"/>
          <p:cNvSpPr>
            <a:spLocks noGrp="1"/>
          </p:cNvSpPr>
          <p:nvPr>
            <p:ph idx="1"/>
          </p:nvPr>
        </p:nvSpPr>
        <p:spPr/>
        <p:txBody>
          <a:bodyPr/>
          <a:lstStyle/>
          <a:p>
            <a:pPr algn="l">
              <a:buNone/>
            </a:pPr>
            <a:r>
              <a:rPr lang="en-US" dirty="0"/>
              <a:t>Tension-type headaches are defined as having 2 of the following characteristics: bilateral location, </a:t>
            </a:r>
            <a:r>
              <a:rPr lang="en-US" dirty="0" err="1"/>
              <a:t>nonpulsating</a:t>
            </a:r>
            <a:r>
              <a:rPr lang="en-US" dirty="0"/>
              <a:t> quality of pain, mild to moderate intensity, and not aggravated by physical activity.</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Migraine Headaches</a:t>
            </a:r>
            <a:endParaRPr lang="ar-SA" dirty="0"/>
          </a:p>
        </p:txBody>
      </p:sp>
      <p:sp>
        <p:nvSpPr>
          <p:cNvPr id="3" name="عنصر نائب للمحتوى 2"/>
          <p:cNvSpPr>
            <a:spLocks noGrp="1"/>
          </p:cNvSpPr>
          <p:nvPr>
            <p:ph idx="1"/>
          </p:nvPr>
        </p:nvSpPr>
        <p:spPr/>
        <p:txBody>
          <a:bodyPr/>
          <a:lstStyle/>
          <a:p>
            <a:pPr algn="l">
              <a:buNone/>
            </a:pPr>
            <a:r>
              <a:rPr lang="en-US" dirty="0"/>
              <a:t>Adult women suffer migraines more frequently than men (3:1) </a:t>
            </a:r>
            <a:endParaRPr lang="en-US" dirty="0" smtClean="0"/>
          </a:p>
          <a:p>
            <a:pPr algn="l">
              <a:buNone/>
            </a:pPr>
            <a:r>
              <a:rPr lang="en-US" dirty="0"/>
              <a:t>According to the ICHD-2, migraines are typically unilateral, pounding, moderate to severe pain, worse with exercise, and often associated with nausea, vomiting, photophobia, or </a:t>
            </a:r>
            <a:r>
              <a:rPr lang="en-US" dirty="0" err="1"/>
              <a:t>phonophobia</a:t>
            </a:r>
            <a:r>
              <a:rPr lang="en-US" dirty="0"/>
              <a:t>.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a:buNone/>
            </a:pPr>
            <a:r>
              <a:rPr lang="en-US" dirty="0"/>
              <a:t>Migraines are generally subdivided into aura types and non-aura types</a:t>
            </a:r>
            <a:r>
              <a:rPr lang="en-US" dirty="0" smtClean="0"/>
              <a:t>, the </a:t>
            </a:r>
            <a:r>
              <a:rPr lang="en-US" dirty="0"/>
              <a:t>ICHD-2 lists over 20 specific subtypes of migraine. </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Cluster Headaches</a:t>
            </a:r>
            <a:endParaRPr lang="ar-SA" dirty="0"/>
          </a:p>
        </p:txBody>
      </p:sp>
      <p:sp>
        <p:nvSpPr>
          <p:cNvPr id="3" name="عنصر نائب للمحتوى 2"/>
          <p:cNvSpPr>
            <a:spLocks noGrp="1"/>
          </p:cNvSpPr>
          <p:nvPr>
            <p:ph idx="1"/>
          </p:nvPr>
        </p:nvSpPr>
        <p:spPr/>
        <p:txBody>
          <a:bodyPr>
            <a:normAutofit/>
          </a:bodyPr>
          <a:lstStyle/>
          <a:p>
            <a:endParaRPr lang="ar-SA" dirty="0"/>
          </a:p>
          <a:p>
            <a:pPr algn="l">
              <a:buNone/>
            </a:pPr>
            <a:r>
              <a:rPr lang="en-US" dirty="0" smtClean="0"/>
              <a:t>Cluster headaches are defined as severe, frequent headaches with parasympathetic autonomic features including injected sclera, </a:t>
            </a:r>
            <a:r>
              <a:rPr lang="en-US" dirty="0" err="1" smtClean="0"/>
              <a:t>lacrimation</a:t>
            </a:r>
            <a:r>
              <a:rPr lang="en-US" dirty="0" smtClean="0"/>
              <a:t>, </a:t>
            </a:r>
            <a:r>
              <a:rPr lang="en-US" dirty="0" err="1" smtClean="0"/>
              <a:t>rhi</a:t>
            </a:r>
            <a:r>
              <a:rPr lang="en-US" dirty="0" err="1"/>
              <a:t>norrhea</a:t>
            </a:r>
            <a:r>
              <a:rPr lang="en-US" dirty="0"/>
              <a:t>, facial sweating, and eyelid swelling. Pain is often so severe that patients “are usually unable to lie </a:t>
            </a:r>
            <a:r>
              <a:rPr lang="en-US" dirty="0" smtClean="0"/>
              <a:t>down. </a:t>
            </a:r>
            <a:endParaRPr lang="en-US" dirty="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375</TotalTime>
  <Words>1044</Words>
  <Application>Microsoft Office PowerPoint</Application>
  <PresentationFormat>عرض على الشاشة (3:4)‏</PresentationFormat>
  <Paragraphs>215</Paragraphs>
  <Slides>35</Slides>
  <Notes>0</Notes>
  <HiddenSlides>0</HiddenSlides>
  <MMClips>0</MMClips>
  <ScaleCrop>false</ScaleCrop>
  <HeadingPairs>
    <vt:vector size="4" baseType="variant">
      <vt:variant>
        <vt:lpstr>سمة</vt:lpstr>
      </vt:variant>
      <vt:variant>
        <vt:i4>1</vt:i4>
      </vt:variant>
      <vt:variant>
        <vt:lpstr>عناوين الشرائح</vt:lpstr>
      </vt:variant>
      <vt:variant>
        <vt:i4>35</vt:i4>
      </vt:variant>
    </vt:vector>
  </HeadingPairs>
  <TitlesOfParts>
    <vt:vector size="36" baseType="lpstr">
      <vt:lpstr>تدفق</vt:lpstr>
      <vt:lpstr>Apraoche to headache</vt:lpstr>
      <vt:lpstr>الشريحة 2</vt:lpstr>
      <vt:lpstr>الشريحة 3</vt:lpstr>
      <vt:lpstr>Classification Of Headaches</vt:lpstr>
      <vt:lpstr>الشريحة 5</vt:lpstr>
      <vt:lpstr>Tension-Type Headaches</vt:lpstr>
      <vt:lpstr>Migraine Headaches</vt:lpstr>
      <vt:lpstr>الشريحة 8</vt:lpstr>
      <vt:lpstr>Cluster Headaches</vt:lpstr>
      <vt:lpstr>Other Primary Headaches</vt:lpstr>
      <vt:lpstr>Differential Diagnosis</vt:lpstr>
      <vt:lpstr>الشريحة 12</vt:lpstr>
      <vt:lpstr>الشريحة 13</vt:lpstr>
      <vt:lpstr>الشريحة 14</vt:lpstr>
      <vt:lpstr>الشريحة 15</vt:lpstr>
      <vt:lpstr>الشريحة 16</vt:lpstr>
      <vt:lpstr> Secondary Headache Causes And red flag </vt:lpstr>
      <vt:lpstr>Secondary Headache Causes And red flag </vt:lpstr>
      <vt:lpstr>Secondary Headache Causes And red flag </vt:lpstr>
      <vt:lpstr>Secondary Headache Causes And red flag </vt:lpstr>
      <vt:lpstr>Red-Flag Signs And Symptoms Of Dangerous Secondary Headaches</vt:lpstr>
      <vt:lpstr>Red-Flag Signs And Symptoms Of Dangerous Secondary Headaches</vt:lpstr>
      <vt:lpstr>Example Physical Examination For Emergency Patient With Headache</vt:lpstr>
      <vt:lpstr>Example Physical Examination For Emergency Patient With Headache</vt:lpstr>
      <vt:lpstr>Example Physical Examination For Emergency Patient With Headache</vt:lpstr>
      <vt:lpstr>Example Physical Examination For Emergency Patient With Headache</vt:lpstr>
      <vt:lpstr>Diagnostic Studies</vt:lpstr>
      <vt:lpstr>الشريحة 28</vt:lpstr>
      <vt:lpstr>Excluding Secondary Causes Of Headache, By Study</vt:lpstr>
      <vt:lpstr>Medications For Primary Headache</vt:lpstr>
      <vt:lpstr>الشريحة 31</vt:lpstr>
      <vt:lpstr>الشريحة 32</vt:lpstr>
      <vt:lpstr>الشريحة 33</vt:lpstr>
      <vt:lpstr>الشريحة 34</vt:lpstr>
      <vt:lpstr>الشريحة 35</vt:lpstr>
    </vt:vector>
  </TitlesOfParts>
  <Company>arwa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Apraoche to headache</dc:title>
  <dc:creator>ABUMADA</dc:creator>
  <cp:lastModifiedBy>ABUMADA</cp:lastModifiedBy>
  <cp:revision>34</cp:revision>
  <dcterms:created xsi:type="dcterms:W3CDTF">2015-04-13T22:05:40Z</dcterms:created>
  <dcterms:modified xsi:type="dcterms:W3CDTF">2015-04-24T19:15:34Z</dcterms:modified>
</cp:coreProperties>
</file>