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97" r:id="rId3"/>
    <p:sldId id="257" r:id="rId4"/>
    <p:sldId id="298" r:id="rId5"/>
    <p:sldId id="259" r:id="rId6"/>
    <p:sldId id="260" r:id="rId7"/>
    <p:sldId id="261" r:id="rId8"/>
    <p:sldId id="262" r:id="rId9"/>
    <p:sldId id="299" r:id="rId10"/>
    <p:sldId id="300" r:id="rId11"/>
    <p:sldId id="301" r:id="rId12"/>
    <p:sldId id="317" r:id="rId13"/>
    <p:sldId id="314" r:id="rId14"/>
    <p:sldId id="315" r:id="rId15"/>
    <p:sldId id="316" r:id="rId16"/>
    <p:sldId id="265" r:id="rId17"/>
    <p:sldId id="282" r:id="rId18"/>
    <p:sldId id="307" r:id="rId19"/>
    <p:sldId id="266" r:id="rId20"/>
    <p:sldId id="304" r:id="rId21"/>
    <p:sldId id="312" r:id="rId22"/>
    <p:sldId id="267" r:id="rId23"/>
    <p:sldId id="281" r:id="rId24"/>
    <p:sldId id="268" r:id="rId25"/>
    <p:sldId id="306" r:id="rId26"/>
    <p:sldId id="270" r:id="rId27"/>
    <p:sldId id="302" r:id="rId28"/>
    <p:sldId id="303" r:id="rId29"/>
    <p:sldId id="271" r:id="rId30"/>
    <p:sldId id="272" r:id="rId31"/>
    <p:sldId id="273" r:id="rId32"/>
    <p:sldId id="311" r:id="rId33"/>
    <p:sldId id="309" r:id="rId34"/>
    <p:sldId id="310" r:id="rId35"/>
    <p:sldId id="275" r:id="rId36"/>
    <p:sldId id="276" r:id="rId37"/>
    <p:sldId id="277" r:id="rId38"/>
    <p:sldId id="278" r:id="rId39"/>
    <p:sldId id="279" r:id="rId40"/>
    <p:sldId id="280" r:id="rId41"/>
    <p:sldId id="294" r:id="rId42"/>
    <p:sldId id="313" r:id="rId43"/>
    <p:sldId id="295" r:id="rId44"/>
    <p:sldId id="30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37014-2B69-44D2-B745-18DECCF5E52D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69502-2827-40A3-A1E9-3A3495B7E7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FDA67CF-A302-4180-B495-16933B913EF4}" type="slidenum">
              <a:rPr lang="en-US" altLang="ar-SA" sz="1200"/>
              <a:pPr eaLnBrk="1" hangingPunct="1"/>
              <a:t>25</a:t>
            </a:fld>
            <a:endParaRPr lang="en-US" altLang="ar-SA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0A277-300D-4950-AB6E-6D8DD31A9A36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1698A-8526-4D66-B85E-93311C98843B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7170FF-832C-4559-B736-C89CB5AA4A4D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38731A-BE28-4791-9671-D8D8BD055762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377A0-2B0A-43DD-8C06-786F694A8E0F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6A90C-B406-4C03-9BE6-03417597931B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BE92D-9D9A-46FD-B21E-6CF72163C8D7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5BA90-ACDF-49D7-BC16-AAD52C31D4B7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D52631-3793-491A-9291-80D02EB907C8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6920E-8D11-48FD-8DFC-1014139ACBBB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8EC015F-D8D8-4457-9315-8DE33D246CB3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7442AF-C521-4112-BD8D-E54A2581F343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C0D7162-1DF3-4BB0-9D80-225B3B8EB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9400"/>
            <a:ext cx="7772400" cy="1975104"/>
          </a:xfrm>
        </p:spPr>
        <p:txBody>
          <a:bodyPr/>
          <a:lstStyle/>
          <a:p>
            <a:r>
              <a:rPr lang="en-US" b="1" u="sng" dirty="0" smtClean="0"/>
              <a:t>BRAIN STEM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772400" cy="1508760"/>
          </a:xfrm>
        </p:spPr>
        <p:txBody>
          <a:bodyPr/>
          <a:lstStyle/>
          <a:p>
            <a:r>
              <a:rPr lang="en-US" dirty="0" smtClean="0"/>
              <a:t>Lecture -  7</a:t>
            </a:r>
          </a:p>
          <a:p>
            <a:r>
              <a:rPr lang="en-US" dirty="0" smtClean="0"/>
              <a:t>Dr Zahoor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Cranial Nerves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2222713"/>
              </p:ext>
            </p:extLst>
          </p:nvPr>
        </p:nvGraphicFramePr>
        <p:xfrm>
          <a:off x="914400" y="1676400"/>
          <a:ext cx="7772400" cy="463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1633"/>
                <a:gridCol w="2374900"/>
                <a:gridCol w="460586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No.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Cranial Nerve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Major Functions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Olfactory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smell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Optic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vision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Oculomotor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eyelid and eyeball movement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Trochlear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innervates superior oblique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turns eye downward and laterally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Trigeminal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chewing 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face &amp; mouth touch &amp; pain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Abducens </a:t>
                      </a:r>
                      <a:endParaRPr kumimoji="0" lang="en-US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turns eye laterally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Facial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controls most facial expressions 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secretion of tears &amp; saliva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taste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horzOverflow="overflow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2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Cranial Nerves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4071927"/>
              </p:ext>
            </p:extLst>
          </p:nvPr>
        </p:nvGraphicFramePr>
        <p:xfrm>
          <a:off x="914400" y="1784350"/>
          <a:ext cx="7772400" cy="426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1633"/>
                <a:gridCol w="2374900"/>
                <a:gridCol w="460586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No.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Cranial Nerve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Major Functions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Vestibulocochlear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(auditory)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hearing 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equilibrium sensation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Glossopharyngeal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taste 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senses carotid blood pressure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Vagus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senses aortic blood pressure 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slows heart rate 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stimulates digestive organs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taste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Spinal Accessory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controls trapezius &amp; sternocleidomastoid 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controls swallowing movements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Hypoglossal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controls tongue movements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360" marR="86360" anchor="ctr" horzOverflow="overflow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828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914400"/>
          </a:xfrm>
        </p:spPr>
        <p:txBody>
          <a:bodyPr/>
          <a:lstStyle/>
          <a:p>
            <a:r>
              <a:rPr lang="en-US" b="1" dirty="0" smtClean="0"/>
              <a:t>APPLIED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2860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We will see some slides of cranial nerve palsy 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5029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Cranial Nerve Palsy Left Eye</a:t>
            </a:r>
            <a:endParaRPr lang="en-US" sz="3200" b="1" dirty="0"/>
          </a:p>
        </p:txBody>
      </p:sp>
      <p:pic>
        <p:nvPicPr>
          <p:cNvPr id="1027" name="Picture 3" descr="C:\Users\Dr.Zahoor Ali\Desktop\fas13166296998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5997885" cy="301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C:\Users\Dr.Zahoor Ali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3081338" cy="46304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25146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Cranial Nerve Palsy Right side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52482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48400" y="1981200"/>
            <a:ext cx="236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Left 12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Cranial Nerve Palsy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Wasting of tongue muscle on left side </a:t>
            </a:r>
            <a:endParaRPr lang="en-US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FUNCTIONS OF BRAIN STEM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2.</a:t>
            </a:r>
            <a:r>
              <a:rPr lang="en-US" dirty="0" smtClean="0"/>
              <a:t> In Brain stem, there are centers  (collection of neuronal cell bodies)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Control of heart and blood vessels (cardiovascular center)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Respiratory control center </a:t>
            </a:r>
          </a:p>
          <a:p>
            <a:pPr>
              <a:buNone/>
            </a:pPr>
            <a:r>
              <a:rPr lang="en-US" dirty="0" smtClean="0"/>
              <a:t>    - Sneezing , Coughing center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Digestive activities (swallowing, vomiting center) </a:t>
            </a:r>
          </a:p>
          <a:p>
            <a:pPr>
              <a:buNone/>
            </a:pPr>
            <a:r>
              <a:rPr lang="en-US" dirty="0" smtClean="0"/>
              <a:t>    - Posture control </a:t>
            </a:r>
          </a:p>
          <a:p>
            <a:pPr>
              <a:buNone/>
            </a:pPr>
            <a:r>
              <a:rPr lang="en-US" dirty="0" smtClean="0"/>
              <a:t>    - Control of eye movements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Functions of Brain stem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_   Cardiovascular center  ( Sympathetic output) </a:t>
            </a:r>
          </a:p>
          <a:p>
            <a:r>
              <a:rPr lang="en-US" dirty="0" smtClean="0"/>
              <a:t> It controls Myocardial contractility  </a:t>
            </a:r>
          </a:p>
          <a:p>
            <a:r>
              <a:rPr lang="en-US" dirty="0" smtClean="0"/>
              <a:t> Controls Blood Pressure </a:t>
            </a:r>
          </a:p>
          <a:p>
            <a:r>
              <a:rPr lang="en-US" dirty="0" smtClean="0"/>
              <a:t> Controls diameter of blood vessels ( small arteries and arterioles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mujeeb\Pictures\image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2" b="-1922"/>
          <a:stretch/>
        </p:blipFill>
        <p:spPr bwMode="auto">
          <a:xfrm>
            <a:off x="939800" y="1466850"/>
            <a:ext cx="6985000" cy="523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41248"/>
          </a:xfrm>
        </p:spPr>
        <p:txBody>
          <a:bodyPr/>
          <a:lstStyle/>
          <a:p>
            <a:r>
              <a:rPr lang="en-US" b="1" u="sng" dirty="0" smtClean="0"/>
              <a:t>VASOMOTOR</a:t>
            </a:r>
            <a:r>
              <a:rPr lang="en-US" u="sng" dirty="0" smtClean="0"/>
              <a:t> </a:t>
            </a:r>
            <a:r>
              <a:rPr lang="en-US" b="1" u="sng" dirty="0" smtClean="0"/>
              <a:t>CENTER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44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FUNCTIONS OF BRAIN STEM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 centers </a:t>
            </a:r>
          </a:p>
          <a:p>
            <a:pPr>
              <a:buNone/>
            </a:pPr>
            <a:r>
              <a:rPr lang="en-US" dirty="0" smtClean="0"/>
              <a:t>    i) Medulla – Inspiratory and expiratory center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ii) Pons – Apneustic center (lower pons)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– Pneumotaxic center (upper pons)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/>
              <a:t>Objectives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Describe the </a:t>
            </a:r>
            <a:r>
              <a:rPr lang="en-US" dirty="0"/>
              <a:t>components of </a:t>
            </a:r>
            <a:r>
              <a:rPr lang="en-US" dirty="0" smtClean="0"/>
              <a:t>Brain stem.</a:t>
            </a:r>
            <a:endParaRPr lang="en-US" dirty="0"/>
          </a:p>
          <a:p>
            <a:pPr lvl="0"/>
            <a:r>
              <a:rPr lang="en-US" dirty="0" smtClean="0"/>
              <a:t>Enumerate different functions of brainstem. </a:t>
            </a:r>
          </a:p>
          <a:p>
            <a:pPr lvl="0"/>
            <a:r>
              <a:rPr lang="en-US" dirty="0" smtClean="0"/>
              <a:t>Know the reticular formation and its activating &amp; inhibiting system</a:t>
            </a:r>
            <a:endParaRPr lang="en-US" dirty="0"/>
          </a:p>
          <a:p>
            <a:r>
              <a:rPr lang="en-US" dirty="0" smtClean="0"/>
              <a:t>Role of brainstem in brain death.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10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</a:t>
            </a:r>
            <a:r>
              <a:rPr lang="en-US" dirty="0" smtClean="0"/>
              <a:t>Centers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Dorsal respiratory group (DRG)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Contains </a:t>
            </a:r>
            <a:r>
              <a:rPr lang="en-US" sz="2400" dirty="0" err="1"/>
              <a:t>inspiratory</a:t>
            </a:r>
            <a:r>
              <a:rPr lang="en-US" sz="2400" dirty="0"/>
              <a:t> center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Functions in every respiratory </a:t>
            </a:r>
            <a:r>
              <a:rPr lang="en-US" sz="2400" dirty="0" smtClean="0"/>
              <a:t>cycle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Ventral respiratory group (VRG)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Contains expiratory center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Used only during forced </a:t>
            </a:r>
            <a:r>
              <a:rPr lang="en-US" sz="2400" dirty="0" smtClean="0"/>
              <a:t>breathing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Pneumotaxic</a:t>
            </a:r>
            <a:r>
              <a:rPr lang="en-US" dirty="0" smtClean="0"/>
              <a:t> center in pons, play </a:t>
            </a:r>
            <a:r>
              <a:rPr lang="en-US" dirty="0"/>
              <a:t>a role in switching between inspiration and expiration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err="1" smtClean="0"/>
              <a:t>Apneustic</a:t>
            </a:r>
            <a:r>
              <a:rPr lang="en-US" dirty="0" smtClean="0"/>
              <a:t> center in pons, p</a:t>
            </a:r>
            <a:r>
              <a:rPr lang="en-US" altLang="en-US" dirty="0" smtClean="0"/>
              <a:t>romotes </a:t>
            </a:r>
            <a:r>
              <a:rPr lang="en-US" altLang="en-US" dirty="0"/>
              <a:t>inspiration by stimulating the i</a:t>
            </a:r>
            <a:r>
              <a:rPr lang="en-US" altLang="en-US" dirty="0" smtClean="0"/>
              <a:t>nspiratory  </a:t>
            </a:r>
            <a:r>
              <a:rPr lang="en-US" altLang="en-US" dirty="0"/>
              <a:t>neurons in the medulla.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32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G:\SHERWOOD 7 LECTURES (2010)\Media\Image_Library\chapter13\13f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6314917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" y="2286000"/>
            <a:ext cx="1600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Respiratory control centers in brain 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FUNCTIONS OF BRAIN STEM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3.</a:t>
            </a:r>
            <a:r>
              <a:rPr lang="en-US" dirty="0" smtClean="0"/>
              <a:t> Brain stem helps to regulate muscle reflexes involved in equilibrium and posture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Why?</a:t>
            </a:r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Because of extra pyramidal tracts arising from brain stem.  </a:t>
            </a:r>
          </a:p>
          <a:p>
            <a:pPr>
              <a:buNone/>
            </a:pPr>
            <a:r>
              <a:rPr lang="en-US" dirty="0" smtClean="0"/>
              <a:t>    Extra pyramidal tracts- Pontine and Medullary </a:t>
            </a:r>
          </a:p>
          <a:p>
            <a:pPr>
              <a:buNone/>
            </a:pPr>
            <a:r>
              <a:rPr lang="en-US" dirty="0" smtClean="0"/>
              <a:t>    ( </a:t>
            </a:r>
            <a:r>
              <a:rPr lang="en-US" dirty="0" err="1" smtClean="0"/>
              <a:t>Reticulospinal</a:t>
            </a:r>
            <a:r>
              <a:rPr lang="en-US" dirty="0" smtClean="0"/>
              <a:t>, Vestibulospinal, Tectospinal )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Extra pyramidal tracts  </a:t>
            </a:r>
          </a:p>
          <a:p>
            <a:r>
              <a:rPr lang="en-US" dirty="0" smtClean="0"/>
              <a:t>They descend </a:t>
            </a:r>
            <a:r>
              <a:rPr lang="en-US" dirty="0" err="1" smtClean="0"/>
              <a:t>ipsilateral</a:t>
            </a:r>
            <a:r>
              <a:rPr lang="en-US" dirty="0" smtClean="0"/>
              <a:t> and terminate on the </a:t>
            </a:r>
            <a:r>
              <a:rPr lang="en-US" dirty="0" err="1" smtClean="0"/>
              <a:t>interneurons</a:t>
            </a:r>
            <a:r>
              <a:rPr lang="en-US" dirty="0" smtClean="0"/>
              <a:t> in ventral horn cells of spinal cord to control axial and proximal muscles. </a:t>
            </a:r>
          </a:p>
          <a:p>
            <a:r>
              <a:rPr lang="en-US" dirty="0" smtClean="0"/>
              <a:t>Extra pyramidal tracts are involved </a:t>
            </a:r>
          </a:p>
          <a:p>
            <a:pPr>
              <a:buNone/>
            </a:pPr>
            <a:r>
              <a:rPr lang="en-US" dirty="0" smtClean="0"/>
              <a:t>      -  in maintenance of posture </a:t>
            </a:r>
          </a:p>
          <a:p>
            <a:pPr>
              <a:buNone/>
            </a:pPr>
            <a:r>
              <a:rPr lang="en-US" dirty="0" smtClean="0"/>
              <a:t>       - Modulating muscle tone via input to gamma efferent neuron.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FUNCTIONS OF BRAIN STEM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4.</a:t>
            </a:r>
            <a:r>
              <a:rPr lang="en-US" dirty="0" smtClean="0"/>
              <a:t> Reticular formation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It runs through brain stem into thalamus to  cerebral cortex</a:t>
            </a:r>
          </a:p>
          <a:p>
            <a:pPr>
              <a:buNone/>
            </a:pPr>
            <a:r>
              <a:rPr lang="en-US" dirty="0" smtClean="0"/>
              <a:t>  - Ascending fibers going from reticular formation to cerebral cortex cause activation of cerebral cortex and arousal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- Reticular activating system (RAS) controls cortical alertness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391400" y="1676400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latin typeface="Arial" charset="0"/>
                <a:ea typeface="ＭＳ Ｐゴシック" charset="0"/>
              </a:rPr>
              <a:t>The Reticular activating system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2050" name="Picture 2" descr="G:\SHERWOOD 7 LECTURES (2010)\Media\Image_Library\chapter5\05f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294"/>
            <a:ext cx="7503459" cy="667870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FUNCTIONS OF BRAIN STEM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5.</a:t>
            </a:r>
            <a:r>
              <a:rPr lang="en-US" dirty="0" smtClean="0"/>
              <a:t> Brain stem has centers that govern sleep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u="sng" dirty="0" smtClean="0"/>
              <a:t>6.</a:t>
            </a:r>
            <a:r>
              <a:rPr lang="en-US" dirty="0" smtClean="0"/>
              <a:t> Brain stem has Satiety center, known as Nucleus Tractors Solitarius (NTS)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It gives the feeling of being full after taking the meals, as it receives afferent input from digestive tract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The brainstem controls several important functions of the body Summary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Alertness</a:t>
            </a:r>
            <a:endParaRPr lang="en-US" dirty="0"/>
          </a:p>
          <a:p>
            <a:r>
              <a:rPr lang="en-US" dirty="0"/>
              <a:t>Arousal</a:t>
            </a:r>
          </a:p>
          <a:p>
            <a:r>
              <a:rPr lang="en-US" dirty="0"/>
              <a:t>Breathing</a:t>
            </a:r>
          </a:p>
          <a:p>
            <a:r>
              <a:rPr lang="en-US" dirty="0"/>
              <a:t>Blood Pressure</a:t>
            </a:r>
          </a:p>
          <a:p>
            <a:r>
              <a:rPr lang="en-US" dirty="0"/>
              <a:t>Digestion</a:t>
            </a:r>
          </a:p>
          <a:p>
            <a:r>
              <a:rPr lang="en-US" dirty="0"/>
              <a:t>Heart Rate</a:t>
            </a:r>
          </a:p>
          <a:p>
            <a:r>
              <a:rPr lang="en-US" dirty="0"/>
              <a:t>Other Autonomic Functions</a:t>
            </a:r>
          </a:p>
          <a:p>
            <a:r>
              <a:rPr lang="en-US" dirty="0"/>
              <a:t>Relays Information Between the Peripheral Nerves and Spinal Cord to the Upper Parts of the Brain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1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BRAIN STEM FUNCTIONS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reflex center</a:t>
            </a:r>
          </a:p>
          <a:p>
            <a:r>
              <a:rPr lang="en-US" dirty="0" smtClean="0"/>
              <a:t>Auditory reflex center </a:t>
            </a:r>
          </a:p>
          <a:p>
            <a:r>
              <a:rPr lang="en-US" dirty="0" smtClean="0"/>
              <a:t>eye movement,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body </a:t>
            </a:r>
            <a:r>
              <a:rPr lang="en-US" dirty="0"/>
              <a:t>movement.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4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FUNCTIONS OF BRAIN STEM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/>
              <a:t>Important</a:t>
            </a:r>
          </a:p>
          <a:p>
            <a:r>
              <a:rPr lang="en-US" dirty="0" smtClean="0"/>
              <a:t>Brain stem controls many life sustaining processes such as respiration, circulation, and digestion</a:t>
            </a:r>
          </a:p>
          <a:p>
            <a:r>
              <a:rPr lang="en-US" dirty="0" smtClean="0"/>
              <a:t>They are referred as </a:t>
            </a:r>
            <a:r>
              <a:rPr lang="en-US" b="1" u="sng" dirty="0" smtClean="0"/>
              <a:t>vegetative</a:t>
            </a:r>
            <a:r>
              <a:rPr lang="en-US" b="1" u="sng" dirty="0"/>
              <a:t> </a:t>
            </a:r>
            <a:r>
              <a:rPr lang="en-US" b="1" u="sng" dirty="0" smtClean="0"/>
              <a:t>functions</a:t>
            </a:r>
            <a:r>
              <a:rPr lang="en-US" dirty="0" smtClean="0"/>
              <a:t> – meaning involuntary functions performed unconsciously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Stem consists of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1. Mid brain</a:t>
            </a:r>
          </a:p>
          <a:p>
            <a:pPr>
              <a:buNone/>
            </a:pPr>
            <a:r>
              <a:rPr lang="en-US" dirty="0" smtClean="0"/>
              <a:t>        2. Pons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3. Medulla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What is Vegetative Life?</a:t>
            </a:r>
          </a:p>
          <a:p>
            <a:pPr>
              <a:buNone/>
            </a:pPr>
            <a:r>
              <a:rPr lang="en-US" dirty="0" smtClean="0"/>
              <a:t>    With loss of higher brain functions, lower brain levels, inconjunction with supportive therapy that is providing adequate nourishment can sustain life but person has no awareness or control of life.</a:t>
            </a:r>
            <a:endParaRPr lang="en-US" dirty="0"/>
          </a:p>
          <a:p>
            <a:pPr>
              <a:buNone/>
            </a:pPr>
            <a:r>
              <a:rPr lang="en-US" dirty="0" smtClean="0"/>
              <a:t>    This condition is described as Vegetative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DEATH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What is Brain death?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Brain death is irreversible cessation of all cerebral functions, including those of both cerebral hemispheres and brain stem.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- Brain is not functioning with no possibility of recovery.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DEATH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- EEG shows electrocerebral silence that is flat      EEG ,showing no recording of electrical activity of brain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C:\Users\Dr.Zahoor Ali\Desktop\AnnIndianAcadNeurol_2013_16_4_561_120468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6826970" cy="62769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6488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EEG RECORDING SHOWING WAVES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 descr="C:\Users\Dr.Zahoor Ali\Desktop\kjp-52-508-g003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367681" cy="51986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5943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EEG SHOWING RECORDING OF NO WAVES INDICATIVE OF BRAIN DEATH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DEATH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Brain death, person has stopped breathing and heart may have stopped pumping blood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is often possible to restore and maintain respiratory and circulatory activity if resuscitative measures are started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DEATH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determination that comatose patient maintained by artificial respiration and other supportive measure is alive or dead has important medical, legal, and social implications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The need for organ transplant has made the timeline for such life or death determination very important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DEATH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Preconditions</a:t>
            </a:r>
          </a:p>
          <a:p>
            <a:r>
              <a:rPr lang="en-US" dirty="0" smtClean="0"/>
              <a:t>Patient must be unresponsive and on ventilator with no spontaneous respiratory effort</a:t>
            </a:r>
          </a:p>
          <a:p>
            <a:r>
              <a:rPr lang="en-US" dirty="0" smtClean="0"/>
              <a:t>Irremediable structural brain damage (that can cause brain stem death) must have been diagnosed as head injury, intracranial hemorrhage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DEATH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Exclude  Reversible causes</a:t>
            </a:r>
          </a:p>
          <a:p>
            <a:r>
              <a:rPr lang="en-US" dirty="0" smtClean="0"/>
              <a:t>Poisoning, sedative drugs </a:t>
            </a:r>
          </a:p>
          <a:p>
            <a:r>
              <a:rPr lang="en-US" dirty="0" smtClean="0"/>
              <a:t>Hypothermia</a:t>
            </a:r>
          </a:p>
          <a:p>
            <a:r>
              <a:rPr lang="en-US" dirty="0" smtClean="0"/>
              <a:t>Endocrine cause (hypothyroidism)</a:t>
            </a:r>
          </a:p>
          <a:p>
            <a:r>
              <a:rPr lang="en-US" dirty="0" smtClean="0"/>
              <a:t>Plasma electrolyte, acid base balance disorder</a:t>
            </a:r>
          </a:p>
          <a:p>
            <a:r>
              <a:rPr lang="en-US" dirty="0" smtClean="0"/>
              <a:t>Blood glucose level abnormalities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Death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Test  </a:t>
            </a:r>
          </a:p>
          <a:p>
            <a:r>
              <a:rPr lang="en-US" dirty="0" smtClean="0"/>
              <a:t>Pupils are fixed and unresponsive to light </a:t>
            </a:r>
          </a:p>
          <a:p>
            <a:r>
              <a:rPr lang="en-US" dirty="0" smtClean="0"/>
              <a:t>Corneal reflexes are absent  </a:t>
            </a:r>
          </a:p>
          <a:p>
            <a:r>
              <a:rPr lang="en-US" dirty="0" smtClean="0"/>
              <a:t>No motor response to painful stimuli within cranial nerve territory  </a:t>
            </a:r>
          </a:p>
          <a:p>
            <a:r>
              <a:rPr lang="en-US" dirty="0" smtClean="0"/>
              <a:t>Spontaneous Respiration is absent. </a:t>
            </a:r>
          </a:p>
          <a:p>
            <a:r>
              <a:rPr lang="en-US" dirty="0" smtClean="0"/>
              <a:t>SPINAL REFLEXES ARE PRESENT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mujeeb\Pictures\brain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787400"/>
            <a:ext cx="7061200" cy="528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Death (cont)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Examination is performed by TWO SENIOR DOCTORS </a:t>
            </a:r>
            <a:r>
              <a:rPr lang="en-US" dirty="0" smtClean="0"/>
              <a:t>. The tests are usually repeated after 6- 24 hours. </a:t>
            </a:r>
            <a:endParaRPr lang="en-US" dirty="0" smtClean="0"/>
          </a:p>
          <a:p>
            <a:r>
              <a:rPr lang="en-US" dirty="0" smtClean="0"/>
              <a:t>Confirmation Test – EEG is flat ( No electrical activity of brain is present ). </a:t>
            </a:r>
          </a:p>
          <a:p>
            <a:r>
              <a:rPr lang="en-US" dirty="0" smtClean="0"/>
              <a:t>Note – EEG is no longer necessary to confirm the diagnosis.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>
                <a:latin typeface="Calibri" charset="0"/>
                <a:ea typeface="ＭＳ Ｐゴシック" charset="0"/>
              </a:rPr>
              <a:t>Brain stem death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1800" b="1" dirty="0">
                <a:latin typeface="Calibri" charset="0"/>
                <a:ea typeface="ＭＳ Ｐゴシック" charset="0"/>
              </a:rPr>
              <a:t>   </a:t>
            </a:r>
            <a:r>
              <a:rPr lang="en-GB" sz="2800" b="1" dirty="0">
                <a:latin typeface="Calibri" charset="0"/>
                <a:ea typeface="ＭＳ Ｐゴシック" charset="0"/>
              </a:rPr>
              <a:t>Brain death occurs when a person no longer has any activity in their brain stem and no potential for consciousness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800" b="1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>
                <a:latin typeface="Calibri" charset="0"/>
                <a:ea typeface="ＭＳ Ｐゴシック" charset="0"/>
              </a:rPr>
              <a:t>Brain death can occur when the blood and oxygen supply to the brain is stopped for example due to cardiac arrest, cerebrovascular accident etc</a:t>
            </a:r>
            <a:r>
              <a:rPr lang="en-GB" sz="2800" dirty="0">
                <a:latin typeface="Calibri" charset="0"/>
                <a:ea typeface="ＭＳ Ｐゴシック" charset="0"/>
              </a:rPr>
              <a:t> </a:t>
            </a:r>
            <a:endParaRPr lang="en-GB" sz="2800" b="1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800" b="1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>
                <a:solidFill>
                  <a:srgbClr val="FFFF00"/>
                </a:solidFill>
                <a:latin typeface="Calibri" charset="0"/>
                <a:ea typeface="ＭＳ Ｐゴシック" charset="0"/>
              </a:rPr>
              <a:t>When brain stem function is permanently and irreversibly lost, the person will be confirmed dead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800" b="1" dirty="0">
              <a:solidFill>
                <a:srgbClr val="0000CC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7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alibri" charset="0"/>
                <a:ea typeface="ＭＳ Ｐゴシック" charset="0"/>
              </a:rPr>
              <a:t>Brain stem death (cont)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600200"/>
            <a:ext cx="7848600" cy="492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800" b="1" dirty="0" smtClean="0">
                <a:latin typeface="Calibri" charset="0"/>
                <a:ea typeface="ＭＳ Ｐゴシック" charset="0"/>
              </a:rPr>
              <a:t>  A ventilator machine may maintain ventilation and oxygenation and keep the heart beating and oxygen circulating through the blood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GB" sz="2800" b="1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800" b="1" dirty="0" smtClean="0">
                <a:latin typeface="Calibri" charset="0"/>
                <a:ea typeface="ＭＳ Ｐゴシック" charset="0"/>
              </a:rPr>
              <a:t>  But once the brain stem has permanently irreversibly stopped functioning the heart will </a:t>
            </a:r>
            <a:r>
              <a:rPr lang="en-GB" sz="2800" b="1" dirty="0" smtClean="0">
                <a:solidFill>
                  <a:srgbClr val="0000CC"/>
                </a:solidFill>
                <a:latin typeface="Calibri" charset="0"/>
                <a:ea typeface="ＭＳ Ｐゴシック" charset="0"/>
              </a:rPr>
              <a:t>eventually</a:t>
            </a:r>
            <a:r>
              <a:rPr lang="en-GB" sz="2800" b="1" dirty="0" smtClean="0">
                <a:latin typeface="Calibri" charset="0"/>
                <a:ea typeface="ＭＳ Ｐゴシック" charset="0"/>
              </a:rPr>
              <a:t> stop beating even if a ventilator has been used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GB" sz="2800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GB" sz="2800" b="1" dirty="0" smtClean="0">
                <a:latin typeface="Calibri" charset="0"/>
                <a:ea typeface="ＭＳ Ｐゴシック" charset="0"/>
              </a:rPr>
              <a:t>  Brain death is considered as a clinical syndrome </a:t>
            </a:r>
            <a:r>
              <a:rPr lang="en-GB" sz="2800" b="1" dirty="0" err="1" smtClean="0">
                <a:latin typeface="Calibri" charset="0"/>
                <a:ea typeface="ＭＳ Ｐゴシック" charset="0"/>
              </a:rPr>
              <a:t>charcterized</a:t>
            </a:r>
            <a:r>
              <a:rPr lang="en-GB" sz="2800" b="1" dirty="0" smtClean="0">
                <a:latin typeface="Calibri" charset="0"/>
                <a:ea typeface="ＭＳ Ｐゴシック" charset="0"/>
              </a:rPr>
              <a:t> by the absence of reflexes that have pathways through the brain stem in a deeply comatose, ventilator-dependent, patient.</a:t>
            </a:r>
            <a:r>
              <a:rPr lang="en-GB" sz="2800" dirty="0" smtClean="0">
                <a:latin typeface="Calibri" charset="0"/>
                <a:ea typeface="ＭＳ Ｐゴシック" charset="0"/>
              </a:rPr>
              <a:t> </a:t>
            </a:r>
            <a:endParaRPr lang="en-GB" sz="2800" b="1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GB" sz="28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The illustration shows a standard setup for a ventilator in a hospital room. The ventilator pushes warm, moist air (or air with increased oxygen) to the patient. Exhaled air flows away from the patient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152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8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FUNCTIONS OF BRAIN 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 of majority of peripheral cranial nerves</a:t>
            </a:r>
          </a:p>
          <a:p>
            <a:endParaRPr lang="en-US" dirty="0" smtClean="0"/>
          </a:p>
          <a:p>
            <a:r>
              <a:rPr lang="en-US" dirty="0" smtClean="0"/>
              <a:t>Cardiovascular, respiratory, and digestive control centers</a:t>
            </a:r>
          </a:p>
          <a:p>
            <a:endParaRPr lang="en-US" dirty="0" smtClean="0"/>
          </a:p>
          <a:p>
            <a:r>
              <a:rPr lang="en-US" dirty="0" smtClean="0"/>
              <a:t>Regulation of muscle reflexes involved with equilibrium and posture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FUNCTIONS OF BRAIN STEM (cont)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Reception and integration of all synaptic input from spinal cord </a:t>
            </a:r>
          </a:p>
          <a:p>
            <a:r>
              <a:rPr lang="en-US" dirty="0" smtClean="0"/>
              <a:t> arousal and activation of cerebral cortex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Role in sleep wake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BRAIN 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stem is important link between spinal cord and the higher brain regions </a:t>
            </a:r>
          </a:p>
          <a:p>
            <a:r>
              <a:rPr lang="en-US" dirty="0" smtClean="0"/>
              <a:t>All incoming fibers from periphery to brain and out coming fiber from brain to periphery must pass through brain stem </a:t>
            </a:r>
          </a:p>
          <a:p>
            <a:r>
              <a:rPr lang="en-US" dirty="0" smtClean="0"/>
              <a:t>Most of these fibers synapse within brain stem for important processing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FUNCTIONS OF BRAIN STEM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will look at the functions of Brain Stem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u="sng" dirty="0" smtClean="0"/>
              <a:t>1.</a:t>
            </a:r>
            <a:r>
              <a:rPr lang="en-US" dirty="0" smtClean="0"/>
              <a:t> Cranial nerves – most of the 12 pairs of cranial nerves arise from brain stem (except first and second cranial nerve that is olfactory and optic cranial nerve)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Cranial nerves arising from brain stem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Mid-brain – III, IV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Pons – V, VI, VII, VIII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Medulla – IX, X, XI, XII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fig05_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5257800" cy="5191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b="1" u="sng" dirty="0"/>
              <a:t>Cranial </a:t>
            </a:r>
            <a:r>
              <a:rPr lang="en-US" b="1" u="sng" dirty="0" smtClean="0"/>
              <a:t>Nerves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7162-1DF3-4BB0-9D80-225B3B8EB6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9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272</TotalTime>
  <Words>1400</Words>
  <Application>Microsoft Office PowerPoint</Application>
  <PresentationFormat>On-screen Show (4:3)</PresentationFormat>
  <Paragraphs>259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Metro</vt:lpstr>
      <vt:lpstr>BRAIN STEM</vt:lpstr>
      <vt:lpstr>Objectives</vt:lpstr>
      <vt:lpstr>BRAIN STEM</vt:lpstr>
      <vt:lpstr>Slide 4</vt:lpstr>
      <vt:lpstr>FUNCTIONS OF BRAIN STEM</vt:lpstr>
      <vt:lpstr>FUNCTIONS OF BRAIN STEM (cont)</vt:lpstr>
      <vt:lpstr>BRAIN STEM</vt:lpstr>
      <vt:lpstr>FUNCTIONS OF BRAIN STEM</vt:lpstr>
      <vt:lpstr>Cranial Nerves</vt:lpstr>
      <vt:lpstr>Cranial Nerves</vt:lpstr>
      <vt:lpstr>Cranial Nerves</vt:lpstr>
      <vt:lpstr>APPLIED</vt:lpstr>
      <vt:lpstr>Slide 13</vt:lpstr>
      <vt:lpstr>Slide 14</vt:lpstr>
      <vt:lpstr>Slide 15</vt:lpstr>
      <vt:lpstr>FUNCTIONS OF BRAIN STEM (cont)</vt:lpstr>
      <vt:lpstr>Functions of Brain stem (cont)</vt:lpstr>
      <vt:lpstr>VASOMOTOR CENTER</vt:lpstr>
      <vt:lpstr>FUNCTIONS OF BRAIN STEM (cont)</vt:lpstr>
      <vt:lpstr>Respiratory Centers</vt:lpstr>
      <vt:lpstr>Slide 21</vt:lpstr>
      <vt:lpstr>FUNCTIONS OF BRAIN STEM (cont)</vt:lpstr>
      <vt:lpstr>Brain stem</vt:lpstr>
      <vt:lpstr>FUNCTIONS OF BRAIN STEM (cont)</vt:lpstr>
      <vt:lpstr>Slide 25</vt:lpstr>
      <vt:lpstr>FUNCTIONS OF BRAIN STEM (cont)</vt:lpstr>
      <vt:lpstr>The brainstem controls several important functions of the body Summary </vt:lpstr>
      <vt:lpstr>BRAIN STEM FUNCTIONS (cont)</vt:lpstr>
      <vt:lpstr>FUNCTIONS OF BRAIN STEM (cont)</vt:lpstr>
      <vt:lpstr>BRAIN STEM</vt:lpstr>
      <vt:lpstr>BRAIN DEATH</vt:lpstr>
      <vt:lpstr>BRAIN DEATH (cont)</vt:lpstr>
      <vt:lpstr>Slide 33</vt:lpstr>
      <vt:lpstr>Slide 34</vt:lpstr>
      <vt:lpstr>BRAIN DEATH (cont)</vt:lpstr>
      <vt:lpstr>BRAIN DEATH (cont)</vt:lpstr>
      <vt:lpstr>BRAIN DEATH (cont)</vt:lpstr>
      <vt:lpstr>BRAIN DEATH (cont)</vt:lpstr>
      <vt:lpstr>Brain Death (cont)</vt:lpstr>
      <vt:lpstr>Brain Death (cont)</vt:lpstr>
      <vt:lpstr>Brain stem death</vt:lpstr>
      <vt:lpstr>Brain stem death (cont)</vt:lpstr>
      <vt:lpstr>Slide 43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STEM</dc:title>
  <dc:creator>Dr.Zahoor Ali</dc:creator>
  <cp:lastModifiedBy>Dr.Zahoor Ali</cp:lastModifiedBy>
  <cp:revision>110</cp:revision>
  <dcterms:created xsi:type="dcterms:W3CDTF">2014-10-07T20:45:44Z</dcterms:created>
  <dcterms:modified xsi:type="dcterms:W3CDTF">2014-11-16T21:40:01Z</dcterms:modified>
</cp:coreProperties>
</file>