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2" autoAdjust="0"/>
    <p:restoredTop sz="94660"/>
  </p:normalViewPr>
  <p:slideViewPr>
    <p:cSldViewPr>
      <p:cViewPr varScale="1">
        <p:scale>
          <a:sx n="66" d="100"/>
          <a:sy n="66" d="100"/>
        </p:scale>
        <p:origin x="-15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7FBC2-C11D-47EE-A96C-7C7298C3CB65}" type="datetimeFigureOut">
              <a:rPr lang="en-US" smtClean="0"/>
              <a:pPr/>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C6733-F70F-45B2-A9D8-F13C8D6DC632}" type="slidenum">
              <a:rPr lang="en-US" smtClean="0"/>
              <a:pPr/>
              <a:t>‹#›</a:t>
            </a:fld>
            <a:endParaRPr lang="en-US"/>
          </a:p>
        </p:txBody>
      </p:sp>
    </p:spTree>
    <p:extLst>
      <p:ext uri="{BB962C8B-B14F-4D97-AF65-F5344CB8AC3E}">
        <p14:creationId xmlns:p14="http://schemas.microsoft.com/office/powerpoint/2010/main" val="114729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FC6733-F70F-45B2-A9D8-F13C8D6DC63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7B8E72B-6626-4258-9ECE-222AA2E40734}"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98275-C3E1-4954-B485-0A989C891EF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C8A47E-81C1-45A8-B84F-9C5DBF2D8C8B}"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98275-C3E1-4954-B485-0A989C891E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6F1660-4FD3-4518-8D8E-33E466D3FC33}" type="datetime1">
              <a:rPr lang="en-US" smtClean="0"/>
              <a:pPr/>
              <a:t>9/10/2013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AE98275-C3E1-4954-B485-0A989C891E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5AC4BB-C715-4D9A-B9D8-43F5B035B1B0}"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98275-C3E1-4954-B485-0A989C891E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F23C11-912C-4C86-A000-7EC52F9706D7}"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98275-C3E1-4954-B485-0A989C891E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F41BBC-A3FE-4D72-8D16-C899FC48C56D}" type="datetime1">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98275-C3E1-4954-B485-0A989C891E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37352AD-9D42-414F-95B5-6D8439A044CD}" type="datetime1">
              <a:rPr lang="en-US" smtClean="0"/>
              <a:pPr/>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98275-C3E1-4954-B485-0A989C891E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58E9BD-2975-49F5-9FE9-4A50C5C90B60}" type="datetime1">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98275-C3E1-4954-B485-0A989C891E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C7595-A6E6-4B62-9D13-F25696BDB252}" type="datetime1">
              <a:rPr lang="en-US" smtClean="0"/>
              <a:pPr/>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98275-C3E1-4954-B485-0A989C891E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0963F0-105E-40FB-B0E7-98ABD94079F7}" type="datetime1">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98275-C3E1-4954-B485-0A989C891EF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670221D-EF8E-4807-B5A4-B75BC6C16FC5}" type="datetime1">
              <a:rPr lang="en-US" smtClean="0"/>
              <a:pPr/>
              <a:t>9/10/2013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AE98275-C3E1-4954-B485-0A989C891E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A16FFA6-12C3-4531-8603-FAC4F9BEA3D1}" type="datetime1">
              <a:rPr lang="en-US" smtClean="0"/>
              <a:pPr/>
              <a:t>9/10/2013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AE98275-C3E1-4954-B485-0A989C891EF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971800"/>
            <a:ext cx="8077200" cy="1673352"/>
          </a:xfrm>
        </p:spPr>
        <p:txBody>
          <a:bodyPr>
            <a:normAutofit fontScale="90000"/>
          </a:bodyPr>
          <a:lstStyle/>
          <a:p>
            <a:pPr algn="ctr"/>
            <a:r>
              <a:rPr lang="en-US" b="1" u="sng" dirty="0" smtClean="0"/>
              <a:t>Elasticity of Lungs, Compliance, Alveolar Surface Tension, Pulmonary Surfactant</a:t>
            </a:r>
            <a:endParaRPr lang="en-US" b="1" u="sng" dirty="0"/>
          </a:p>
        </p:txBody>
      </p:sp>
      <p:sp>
        <p:nvSpPr>
          <p:cNvPr id="3" name="Subtitle 2"/>
          <p:cNvSpPr>
            <a:spLocks noGrp="1"/>
          </p:cNvSpPr>
          <p:nvPr>
            <p:ph type="subTitle" idx="1"/>
          </p:nvPr>
        </p:nvSpPr>
        <p:spPr>
          <a:xfrm>
            <a:off x="304800" y="4419600"/>
            <a:ext cx="8077200" cy="1499616"/>
          </a:xfrm>
        </p:spPr>
        <p:txBody>
          <a:bodyPr/>
          <a:lstStyle/>
          <a:p>
            <a:r>
              <a:rPr lang="en-US" dirty="0" smtClean="0"/>
              <a:t>Lecture </a:t>
            </a:r>
            <a:r>
              <a:rPr lang="en-US" smtClean="0"/>
              <a:t>– 4</a:t>
            </a:r>
            <a:endParaRPr lang="en-US" dirty="0" smtClean="0"/>
          </a:p>
          <a:p>
            <a:r>
              <a:rPr lang="en-US" dirty="0" smtClean="0"/>
              <a:t>Dr.Zahoor Ali Shaikh</a:t>
            </a: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Alveolar Surface Tension</a:t>
            </a:r>
            <a:endParaRPr lang="en-US" dirty="0"/>
          </a:p>
        </p:txBody>
      </p:sp>
      <p:sp>
        <p:nvSpPr>
          <p:cNvPr id="3" name="Content Placeholder 2"/>
          <p:cNvSpPr>
            <a:spLocks noGrp="1"/>
          </p:cNvSpPr>
          <p:nvPr>
            <p:ph idx="1"/>
          </p:nvPr>
        </p:nvSpPr>
        <p:spPr/>
        <p:txBody>
          <a:bodyPr>
            <a:normAutofit/>
          </a:bodyPr>
          <a:lstStyle/>
          <a:p>
            <a:r>
              <a:rPr lang="en-US" dirty="0" smtClean="0"/>
              <a:t>This unequal attraction of Hydrogen bonds produces a force called ‘Surface Tension’.</a:t>
            </a:r>
          </a:p>
          <a:p>
            <a:r>
              <a:rPr lang="en-US" dirty="0" smtClean="0"/>
              <a:t>Surface tension has two effects:</a:t>
            </a:r>
          </a:p>
          <a:p>
            <a:pPr>
              <a:buNone/>
            </a:pPr>
            <a:r>
              <a:rPr lang="en-US" b="1" dirty="0"/>
              <a:t> </a:t>
            </a:r>
            <a:r>
              <a:rPr lang="en-US" b="1" dirty="0" smtClean="0"/>
              <a:t>  1.</a:t>
            </a:r>
            <a:r>
              <a:rPr lang="en-US" dirty="0" smtClean="0"/>
              <a:t> It opposes expansion of alveoli [therefore causes collapse of the alveoli]. </a:t>
            </a:r>
          </a:p>
          <a:p>
            <a:pPr>
              <a:buNone/>
            </a:pPr>
            <a:r>
              <a:rPr lang="en-US" dirty="0"/>
              <a:t> </a:t>
            </a:r>
            <a:r>
              <a:rPr lang="en-US" dirty="0" smtClean="0"/>
              <a:t>   Increased surface tension – decreased compliance [stretchability].</a:t>
            </a:r>
          </a:p>
          <a:p>
            <a:pPr>
              <a:buNone/>
            </a:pPr>
            <a:r>
              <a:rPr lang="en-US" dirty="0"/>
              <a:t> </a:t>
            </a:r>
            <a:r>
              <a:rPr lang="en-US" dirty="0" smtClean="0"/>
              <a:t>  </a:t>
            </a:r>
            <a:r>
              <a:rPr lang="en-US" b="1" dirty="0" smtClean="0"/>
              <a:t>2.</a:t>
            </a:r>
            <a:r>
              <a:rPr lang="en-US" dirty="0" smtClean="0"/>
              <a:t> It reduces the size of alveolus.</a:t>
            </a:r>
          </a:p>
          <a:p>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Important </a:t>
            </a:r>
            <a:endParaRPr lang="en-US" b="1" u="sng" dirty="0"/>
          </a:p>
        </p:txBody>
      </p:sp>
      <p:sp>
        <p:nvSpPr>
          <p:cNvPr id="3" name="Content Placeholder 2"/>
          <p:cNvSpPr>
            <a:spLocks noGrp="1"/>
          </p:cNvSpPr>
          <p:nvPr>
            <p:ph idx="1"/>
          </p:nvPr>
        </p:nvSpPr>
        <p:spPr/>
        <p:txBody>
          <a:bodyPr/>
          <a:lstStyle/>
          <a:p>
            <a:r>
              <a:rPr lang="en-US" dirty="0" smtClean="0"/>
              <a:t>Compliance – it is the expansion of the lung.</a:t>
            </a:r>
          </a:p>
          <a:p>
            <a:r>
              <a:rPr lang="en-US" dirty="0" smtClean="0"/>
              <a:t>Elastic recoil means lungs come back to normal size [during expiration].</a:t>
            </a:r>
          </a:p>
          <a:p>
            <a:pPr>
              <a:buNone/>
            </a:pP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Pulmonary Surfactant</a:t>
            </a:r>
            <a:endParaRPr lang="en-US" b="1" u="sng" dirty="0"/>
          </a:p>
        </p:txBody>
      </p:sp>
      <p:sp>
        <p:nvSpPr>
          <p:cNvPr id="3" name="Content Placeholder 2"/>
          <p:cNvSpPr>
            <a:spLocks noGrp="1"/>
          </p:cNvSpPr>
          <p:nvPr>
            <p:ph idx="1"/>
          </p:nvPr>
        </p:nvSpPr>
        <p:spPr/>
        <p:txBody>
          <a:bodyPr/>
          <a:lstStyle/>
          <a:p>
            <a:r>
              <a:rPr lang="en-US" dirty="0" smtClean="0"/>
              <a:t>It is a complex mixture of lipids and proteins secreted by Type II alveolar cell.</a:t>
            </a:r>
          </a:p>
          <a:p>
            <a:r>
              <a:rPr lang="en-US" dirty="0" smtClean="0"/>
              <a:t>It intersperses between the water molecules in the fluid lining the alveoli, therefore, lowers the surface tension.</a:t>
            </a:r>
          </a:p>
          <a:p>
            <a:r>
              <a:rPr lang="en-US" dirty="0" smtClean="0"/>
              <a:t>By lowering the alveolar surface tension, pulmonary surfactant provides 2 important benefits. </a:t>
            </a: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Pulmonary Surfactant</a:t>
            </a:r>
            <a:endParaRPr lang="en-US" dirty="0"/>
          </a:p>
        </p:txBody>
      </p:sp>
      <p:sp>
        <p:nvSpPr>
          <p:cNvPr id="3" name="Content Placeholder 2"/>
          <p:cNvSpPr>
            <a:spLocks noGrp="1"/>
          </p:cNvSpPr>
          <p:nvPr>
            <p:ph idx="1"/>
          </p:nvPr>
        </p:nvSpPr>
        <p:spPr/>
        <p:txBody>
          <a:bodyPr/>
          <a:lstStyle/>
          <a:p>
            <a:r>
              <a:rPr lang="en-US" dirty="0" smtClean="0"/>
              <a:t>Benefits of Surfactant:</a:t>
            </a:r>
          </a:p>
          <a:p>
            <a:pPr>
              <a:buNone/>
            </a:pPr>
            <a:r>
              <a:rPr lang="en-US" dirty="0" smtClean="0"/>
              <a:t>   </a:t>
            </a:r>
            <a:r>
              <a:rPr lang="en-US" b="1" u="sng" dirty="0" smtClean="0"/>
              <a:t>1.</a:t>
            </a:r>
            <a:r>
              <a:rPr lang="en-US" dirty="0" smtClean="0"/>
              <a:t> It increases pulmonary compliance [stretchability].</a:t>
            </a:r>
          </a:p>
          <a:p>
            <a:pPr>
              <a:buNone/>
            </a:pPr>
            <a:r>
              <a:rPr lang="en-US" dirty="0" smtClean="0"/>
              <a:t>   </a:t>
            </a:r>
            <a:r>
              <a:rPr lang="en-US" b="1" u="sng" dirty="0" smtClean="0"/>
              <a:t>2.</a:t>
            </a:r>
            <a:r>
              <a:rPr lang="en-US" dirty="0" smtClean="0"/>
              <a:t> It prevents the collapse of alveoli.</a:t>
            </a:r>
          </a:p>
          <a:p>
            <a:pPr>
              <a:buNone/>
            </a:pP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t>Why Alveoli Do Not Collapse?</a:t>
            </a:r>
            <a:endParaRPr lang="en-US" b="1" u="sng" dirty="0"/>
          </a:p>
        </p:txBody>
      </p:sp>
      <p:sp>
        <p:nvSpPr>
          <p:cNvPr id="3" name="Content Placeholder 2"/>
          <p:cNvSpPr>
            <a:spLocks noGrp="1"/>
          </p:cNvSpPr>
          <p:nvPr>
            <p:ph idx="1"/>
          </p:nvPr>
        </p:nvSpPr>
        <p:spPr/>
        <p:txBody>
          <a:bodyPr/>
          <a:lstStyle/>
          <a:p>
            <a:r>
              <a:rPr lang="en-US" dirty="0" smtClean="0"/>
              <a:t>Surface tension present in the alveoli tends to cause collapse of alveoli but because of pulmonary surfactant which decreases the surface tension in alveoli and stabilizes the size of alveoli and keeps them open. </a:t>
            </a: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Alveolar Interdependence</a:t>
            </a:r>
            <a:endParaRPr lang="en-US" b="1" u="sng" dirty="0"/>
          </a:p>
        </p:txBody>
      </p:sp>
      <p:sp>
        <p:nvSpPr>
          <p:cNvPr id="3" name="Content Placeholder 2"/>
          <p:cNvSpPr>
            <a:spLocks noGrp="1"/>
          </p:cNvSpPr>
          <p:nvPr>
            <p:ph idx="1"/>
          </p:nvPr>
        </p:nvSpPr>
        <p:spPr/>
        <p:txBody>
          <a:bodyPr/>
          <a:lstStyle/>
          <a:p>
            <a:r>
              <a:rPr lang="en-US" dirty="0" smtClean="0"/>
              <a:t>Alveoli are surrounded by other alveoli and interconnected by connective tissue.</a:t>
            </a:r>
          </a:p>
          <a:p>
            <a:r>
              <a:rPr lang="en-US" dirty="0" smtClean="0"/>
              <a:t>If alveolus starts to collapse, surrounding alveoli are stretched and they apply expanding forces on the collapsing alveolus, thereby help to keep it open, this is called Alveolar Interdependence.</a:t>
            </a:r>
          </a:p>
        </p:txBody>
      </p:sp>
      <p:sp>
        <p:nvSpPr>
          <p:cNvPr id="4" name="Slide Number Placeholder 3"/>
          <p:cNvSpPr>
            <a:spLocks noGrp="1"/>
          </p:cNvSpPr>
          <p:nvPr>
            <p:ph type="sldNum" sz="quarter" idx="12"/>
          </p:nvPr>
        </p:nvSpPr>
        <p:spPr/>
        <p:txBody>
          <a:bodyPr/>
          <a:lstStyle/>
          <a:p>
            <a:fld id="{AAE98275-C3E1-4954-B485-0A989C891EF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E98275-C3E1-4954-B485-0A989C891EFC}" type="slidenum">
              <a:rPr lang="en-US" smtClean="0"/>
              <a:pPr/>
              <a:t>16</a:t>
            </a:fld>
            <a:endParaRPr lang="en-US"/>
          </a:p>
        </p:txBody>
      </p:sp>
      <p:pic>
        <p:nvPicPr>
          <p:cNvPr id="1026" name="Picture 2" descr="C:\Users\Dr.Zahoor Ali\Pictures\My Scans\2011-11 (Nov)\scan0014.jpg"/>
          <p:cNvPicPr>
            <a:picLocks noChangeAspect="1" noChangeArrowheads="1"/>
          </p:cNvPicPr>
          <p:nvPr/>
        </p:nvPicPr>
        <p:blipFill>
          <a:blip r:embed="rId2" cstate="print"/>
          <a:srcRect/>
          <a:stretch>
            <a:fillRect/>
          </a:stretch>
        </p:blipFill>
        <p:spPr bwMode="auto">
          <a:xfrm>
            <a:off x="685800" y="914400"/>
            <a:ext cx="7949145" cy="46418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Respiratory Distress Syndrome Of New Born</a:t>
            </a:r>
            <a:endParaRPr lang="en-US" b="1" u="sng" dirty="0"/>
          </a:p>
        </p:txBody>
      </p:sp>
      <p:sp>
        <p:nvSpPr>
          <p:cNvPr id="3" name="Content Placeholder 2"/>
          <p:cNvSpPr>
            <a:spLocks noGrp="1"/>
          </p:cNvSpPr>
          <p:nvPr>
            <p:ph idx="1"/>
          </p:nvPr>
        </p:nvSpPr>
        <p:spPr/>
        <p:txBody>
          <a:bodyPr>
            <a:normAutofit/>
          </a:bodyPr>
          <a:lstStyle/>
          <a:p>
            <a:r>
              <a:rPr lang="en-US" dirty="0" smtClean="0"/>
              <a:t>Lungs normally synthesize pulmonary surfactant by 35</a:t>
            </a:r>
            <a:r>
              <a:rPr lang="en-US" baseline="30000" dirty="0" smtClean="0"/>
              <a:t>th</a:t>
            </a:r>
            <a:r>
              <a:rPr lang="en-US" dirty="0" smtClean="0"/>
              <a:t> week of pregnancy [normal pregnancy is 40 week].</a:t>
            </a:r>
          </a:p>
          <a:p>
            <a:r>
              <a:rPr lang="en-US" dirty="0" smtClean="0"/>
              <a:t>If infant is born prematurely,(30</a:t>
            </a:r>
            <a:r>
              <a:rPr lang="en-US" baseline="30000" dirty="0" smtClean="0"/>
              <a:t>th</a:t>
            </a:r>
            <a:r>
              <a:rPr lang="en-US" dirty="0" smtClean="0"/>
              <a:t> week 0f pregnancy) not enough pulmonary surfactant may be produced to reduce the alveolar surface tension. </a:t>
            </a:r>
          </a:p>
          <a:p>
            <a:r>
              <a:rPr lang="en-US" dirty="0" smtClean="0"/>
              <a:t>Therefore symptoms of respiratory distress occur in new born.</a:t>
            </a: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Respiratory Distress Syndrome Of New Born</a:t>
            </a:r>
            <a:endParaRPr lang="en-US" dirty="0"/>
          </a:p>
        </p:txBody>
      </p:sp>
      <p:sp>
        <p:nvSpPr>
          <p:cNvPr id="3" name="Content Placeholder 2"/>
          <p:cNvSpPr>
            <a:spLocks noGrp="1"/>
          </p:cNvSpPr>
          <p:nvPr>
            <p:ph idx="1"/>
          </p:nvPr>
        </p:nvSpPr>
        <p:spPr/>
        <p:txBody>
          <a:bodyPr>
            <a:normAutofit lnSpcReduction="10000"/>
          </a:bodyPr>
          <a:lstStyle/>
          <a:p>
            <a:r>
              <a:rPr lang="en-US" dirty="0" smtClean="0"/>
              <a:t>The symptoms are:</a:t>
            </a:r>
          </a:p>
          <a:p>
            <a:pPr>
              <a:buNone/>
            </a:pPr>
            <a:r>
              <a:rPr lang="en-US" dirty="0" smtClean="0"/>
              <a:t>  </a:t>
            </a:r>
            <a:r>
              <a:rPr lang="en-US" b="1" u="sng" dirty="0" smtClean="0"/>
              <a:t>1.</a:t>
            </a:r>
            <a:r>
              <a:rPr lang="en-US" b="1" dirty="0" smtClean="0"/>
              <a:t> </a:t>
            </a:r>
            <a:r>
              <a:rPr lang="en-US" dirty="0" smtClean="0"/>
              <a:t>Inspiratory difficulty [infant makes very strong inspiratory effort to overcome the high surface tension to inflate the poorly compliant lungs].  </a:t>
            </a:r>
          </a:p>
          <a:p>
            <a:pPr>
              <a:buNone/>
            </a:pPr>
            <a:r>
              <a:rPr lang="en-US" dirty="0" smtClean="0"/>
              <a:t>  </a:t>
            </a:r>
            <a:r>
              <a:rPr lang="en-US" b="1" u="sng" dirty="0" smtClean="0"/>
              <a:t>2.</a:t>
            </a:r>
            <a:r>
              <a:rPr lang="en-US" b="1" dirty="0" smtClean="0"/>
              <a:t> </a:t>
            </a:r>
            <a:r>
              <a:rPr lang="en-US" dirty="0" smtClean="0"/>
              <a:t> Work of breathing is further increased because absence of surfactant tends to collapse the alveoli during expiration.</a:t>
            </a:r>
          </a:p>
          <a:p>
            <a:pPr>
              <a:buNone/>
            </a:pPr>
            <a:r>
              <a:rPr lang="en-US" b="1" dirty="0" smtClean="0"/>
              <a:t>   </a:t>
            </a:r>
            <a:r>
              <a:rPr lang="en-US" b="1" u="sng" dirty="0" smtClean="0"/>
              <a:t>3.</a:t>
            </a:r>
            <a:r>
              <a:rPr lang="en-US" dirty="0" smtClean="0"/>
              <a:t> It requires greater transmural pressure to expand a collapsed alveolus.</a:t>
            </a:r>
            <a:endParaRPr lang="en-US" b="1" u="sng" dirty="0" smtClean="0"/>
          </a:p>
          <a:p>
            <a:pPr>
              <a:buNone/>
            </a:pP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Respiratory Distress Syndrome Of New Born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New born respiratory muscles are weak, therefore, new born respiratory distress syndrome may lead to death if breathing becomes so difficult to support gas exchange in alveoli.</a:t>
            </a:r>
          </a:p>
          <a:p>
            <a:r>
              <a:rPr lang="en-US" b="1" dirty="0" smtClean="0"/>
              <a:t>Treatment </a:t>
            </a:r>
          </a:p>
          <a:p>
            <a:pPr>
              <a:buNone/>
            </a:pPr>
            <a:r>
              <a:rPr lang="en-US" dirty="0" smtClean="0"/>
              <a:t>  - Condition is treated by surfactant replacement until surfactant – secreting cells mature. </a:t>
            </a:r>
          </a:p>
          <a:p>
            <a:pPr>
              <a:buNone/>
            </a:pPr>
            <a:r>
              <a:rPr lang="en-US" dirty="0" smtClean="0"/>
              <a:t>  - Drugs can hasten the maturing process of Type II alveolar cells, which secrete surfactant.</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Elastic Behavior Of The Lungs</a:t>
            </a:r>
            <a:endParaRPr lang="en-US" b="1" u="sng" dirty="0"/>
          </a:p>
        </p:txBody>
      </p:sp>
      <p:sp>
        <p:nvSpPr>
          <p:cNvPr id="3" name="Content Placeholder 2"/>
          <p:cNvSpPr>
            <a:spLocks noGrp="1"/>
          </p:cNvSpPr>
          <p:nvPr>
            <p:ph idx="1"/>
          </p:nvPr>
        </p:nvSpPr>
        <p:spPr/>
        <p:txBody>
          <a:bodyPr/>
          <a:lstStyle/>
          <a:p>
            <a:r>
              <a:rPr lang="en-US" dirty="0" smtClean="0"/>
              <a:t>Elastic Behavior of the lungs is due to elastic connective tissue and alveolar surface tension.</a:t>
            </a:r>
          </a:p>
          <a:p>
            <a:r>
              <a:rPr lang="en-US" dirty="0" smtClean="0"/>
              <a:t>During Inspiration – lungs expand.</a:t>
            </a:r>
          </a:p>
          <a:p>
            <a:r>
              <a:rPr lang="en-US" dirty="0" smtClean="0"/>
              <a:t>During Expiration – lungs recoil [come back to same position].</a:t>
            </a:r>
          </a:p>
          <a:p>
            <a:endParaRPr lang="en-US" dirty="0" smtClean="0"/>
          </a:p>
        </p:txBody>
      </p:sp>
      <p:sp>
        <p:nvSpPr>
          <p:cNvPr id="4" name="Slide Number Placeholder 3"/>
          <p:cNvSpPr>
            <a:spLocks noGrp="1"/>
          </p:cNvSpPr>
          <p:nvPr>
            <p:ph type="sldNum" sz="quarter" idx="12"/>
          </p:nvPr>
        </p:nvSpPr>
        <p:spPr/>
        <p:txBody>
          <a:bodyPr/>
          <a:lstStyle/>
          <a:p>
            <a:fld id="{AAE98275-C3E1-4954-B485-0A989C891EFC}"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52728"/>
          </a:xfrm>
        </p:spPr>
        <p:txBody>
          <a:bodyPr>
            <a:noAutofit/>
          </a:bodyPr>
          <a:lstStyle/>
          <a:p>
            <a:pPr algn="ctr"/>
            <a:r>
              <a:rPr lang="en-US" sz="3200" b="1" u="sng" dirty="0" smtClean="0"/>
              <a:t>Summary of forces acting on the lung to keep the alveoli open and forces promoting alveolar collapse</a:t>
            </a:r>
            <a:endParaRPr lang="en-US" sz="3200" b="1" u="sng"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20</a:t>
            </a:fld>
            <a:endParaRPr lang="en-US"/>
          </a:p>
        </p:txBody>
      </p:sp>
      <p:pic>
        <p:nvPicPr>
          <p:cNvPr id="2050" name="Picture 2" descr="C:\Users\Dr.Zahoor Ali\Pictures\My Scans\2011-11 (Nov)\scan0015.jpg"/>
          <p:cNvPicPr>
            <a:picLocks noGrp="1" noChangeAspect="1" noChangeArrowheads="1"/>
          </p:cNvPicPr>
          <p:nvPr>
            <p:ph idx="1"/>
          </p:nvPr>
        </p:nvPicPr>
        <p:blipFill>
          <a:blip r:embed="rId2" cstate="print"/>
          <a:srcRect/>
          <a:stretch>
            <a:fillRect/>
          </a:stretch>
        </p:blipFill>
        <p:spPr bwMode="auto">
          <a:xfrm>
            <a:off x="914400" y="1828800"/>
            <a:ext cx="6931963" cy="463643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Work of Breathing during Normal Respiration</a:t>
            </a:r>
            <a:endParaRPr lang="en-US" b="1" u="sng" dirty="0"/>
          </a:p>
        </p:txBody>
      </p:sp>
      <p:sp>
        <p:nvSpPr>
          <p:cNvPr id="3" name="Content Placeholder 2"/>
          <p:cNvSpPr>
            <a:spLocks noGrp="1"/>
          </p:cNvSpPr>
          <p:nvPr>
            <p:ph idx="1"/>
          </p:nvPr>
        </p:nvSpPr>
        <p:spPr/>
        <p:txBody>
          <a:bodyPr/>
          <a:lstStyle/>
          <a:p>
            <a:r>
              <a:rPr lang="en-US" dirty="0" smtClean="0"/>
              <a:t>During normal quite breathing, respiratory muscles work during inspiration to expand the lungs, whereas expiration is a passive process.</a:t>
            </a:r>
          </a:p>
          <a:p>
            <a:r>
              <a:rPr lang="en-US" dirty="0" smtClean="0"/>
              <a:t>Normally lungs are highly compliant and airway resistance is low, so only 3% of total energy is used by the body during quite breathing.</a:t>
            </a: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Clinical Application</a:t>
            </a:r>
            <a:endParaRPr lang="en-US" b="1" u="sng" dirty="0"/>
          </a:p>
        </p:txBody>
      </p:sp>
      <p:sp>
        <p:nvSpPr>
          <p:cNvPr id="3" name="Content Placeholder 2"/>
          <p:cNvSpPr>
            <a:spLocks noGrp="1"/>
          </p:cNvSpPr>
          <p:nvPr>
            <p:ph idx="1"/>
          </p:nvPr>
        </p:nvSpPr>
        <p:spPr/>
        <p:txBody>
          <a:bodyPr>
            <a:normAutofit/>
          </a:bodyPr>
          <a:lstStyle/>
          <a:p>
            <a:r>
              <a:rPr lang="en-US" dirty="0" smtClean="0"/>
              <a:t>Work of breathing may be increased:</a:t>
            </a:r>
          </a:p>
          <a:p>
            <a:pPr>
              <a:buNone/>
            </a:pPr>
            <a:r>
              <a:rPr lang="en-US" dirty="0" smtClean="0"/>
              <a:t>  </a:t>
            </a:r>
            <a:r>
              <a:rPr lang="en-US" b="1" dirty="0" smtClean="0"/>
              <a:t>1. </a:t>
            </a:r>
            <a:r>
              <a:rPr lang="en-US" dirty="0" smtClean="0"/>
              <a:t>Pulmonary Fibrosis – more work is required to expand the lung as pulmonary compliance is decreased.</a:t>
            </a:r>
          </a:p>
          <a:p>
            <a:pPr>
              <a:buNone/>
            </a:pPr>
            <a:r>
              <a:rPr lang="en-US" dirty="0" smtClean="0"/>
              <a:t>  </a:t>
            </a:r>
            <a:r>
              <a:rPr lang="en-US" b="1" dirty="0" smtClean="0"/>
              <a:t>2.</a:t>
            </a:r>
            <a:r>
              <a:rPr lang="en-US" dirty="0" smtClean="0"/>
              <a:t> COPD [Chronic Obstructive Pulmonary Disease] – when airway resistance is increased, more work is required to overcome the resistance.</a:t>
            </a:r>
          </a:p>
          <a:p>
            <a:pPr>
              <a:buNone/>
            </a:pP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What You Should Know From This Lecture</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Factors causing alveoli to collapse</a:t>
            </a:r>
          </a:p>
          <a:p>
            <a:r>
              <a:rPr lang="en-US" dirty="0" smtClean="0"/>
              <a:t>Factors causing alveoli to expand</a:t>
            </a:r>
          </a:p>
          <a:p>
            <a:r>
              <a:rPr lang="en-US" dirty="0" smtClean="0"/>
              <a:t>Elastic recoil of lungs</a:t>
            </a:r>
          </a:p>
          <a:p>
            <a:r>
              <a:rPr lang="en-US" dirty="0" smtClean="0"/>
              <a:t>Alveolar Surface Tension</a:t>
            </a:r>
          </a:p>
          <a:p>
            <a:r>
              <a:rPr lang="en-US" dirty="0" smtClean="0"/>
              <a:t>Compliance</a:t>
            </a:r>
          </a:p>
          <a:p>
            <a:r>
              <a:rPr lang="en-US" dirty="0" smtClean="0"/>
              <a:t>Pulmonary Surfactant</a:t>
            </a:r>
          </a:p>
          <a:p>
            <a:r>
              <a:rPr lang="en-US" dirty="0" smtClean="0"/>
              <a:t>Alveolar Interdependence</a:t>
            </a:r>
          </a:p>
          <a:p>
            <a:r>
              <a:rPr lang="en-US" dirty="0" smtClean="0"/>
              <a:t>Respiratory Distress Syndrome</a:t>
            </a:r>
          </a:p>
          <a:p>
            <a:r>
              <a:rPr lang="en-US" dirty="0" smtClean="0"/>
              <a:t>Effect of Restrictive and Obstructive Lung Conditions on work of breathing </a:t>
            </a:r>
          </a:p>
          <a:p>
            <a:endParaRPr lang="en-US" dirty="0" smtClean="0"/>
          </a:p>
        </p:txBody>
      </p:sp>
      <p:sp>
        <p:nvSpPr>
          <p:cNvPr id="4" name="Slide Number Placeholder 3"/>
          <p:cNvSpPr>
            <a:spLocks noGrp="1"/>
          </p:cNvSpPr>
          <p:nvPr>
            <p:ph type="sldNum" sz="quarter" idx="12"/>
          </p:nvPr>
        </p:nvSpPr>
        <p:spPr/>
        <p:txBody>
          <a:bodyPr/>
          <a:lstStyle/>
          <a:p>
            <a:fld id="{AAE98275-C3E1-4954-B485-0A989C891EF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AE98275-C3E1-4954-B485-0A989C891EFC}" type="slidenum">
              <a:rPr lang="en-US" smtClean="0"/>
              <a:pPr/>
              <a:t>24</a:t>
            </a:fld>
            <a:endParaRPr lang="en-US"/>
          </a:p>
        </p:txBody>
      </p:sp>
      <p:sp>
        <p:nvSpPr>
          <p:cNvPr id="2" name="Title 1"/>
          <p:cNvSpPr>
            <a:spLocks noGrp="1"/>
          </p:cNvSpPr>
          <p:nvPr>
            <p:ph type="title" idx="4294967295"/>
          </p:nvPr>
        </p:nvSpPr>
        <p:spPr>
          <a:xfrm>
            <a:off x="914400" y="2895600"/>
            <a:ext cx="8229600" cy="1143000"/>
          </a:xfrm>
        </p:spPr>
        <p:txBody>
          <a:bodyPr/>
          <a:lstStyle/>
          <a:p>
            <a:pPr algn="ctr"/>
            <a:r>
              <a:rPr lang="en-US" dirty="0" smtClean="0"/>
              <a:t>Thank you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Elastic Behavior Of The Lungs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What makes the lungs to behave like balloon?</a:t>
            </a:r>
          </a:p>
          <a:p>
            <a:r>
              <a:rPr lang="en-US" dirty="0" smtClean="0"/>
              <a:t>Due to two things:</a:t>
            </a:r>
          </a:p>
          <a:p>
            <a:pPr>
              <a:buNone/>
            </a:pPr>
            <a:r>
              <a:rPr lang="en-US" dirty="0"/>
              <a:t> </a:t>
            </a:r>
            <a:r>
              <a:rPr lang="en-US" dirty="0" smtClean="0"/>
              <a:t>     </a:t>
            </a:r>
            <a:r>
              <a:rPr lang="en-US" b="1" dirty="0" smtClean="0"/>
              <a:t>1.</a:t>
            </a:r>
            <a:r>
              <a:rPr lang="en-US" dirty="0" smtClean="0"/>
              <a:t> Compliance</a:t>
            </a:r>
          </a:p>
          <a:p>
            <a:pPr>
              <a:buNone/>
            </a:pPr>
            <a:r>
              <a:rPr lang="en-US" dirty="0"/>
              <a:t> </a:t>
            </a:r>
            <a:r>
              <a:rPr lang="en-US" dirty="0" smtClean="0"/>
              <a:t>     </a:t>
            </a:r>
            <a:r>
              <a:rPr lang="en-US" b="1" dirty="0" smtClean="0"/>
              <a:t>2.</a:t>
            </a:r>
            <a:r>
              <a:rPr lang="en-US" dirty="0" smtClean="0"/>
              <a:t> Elastic recoil</a:t>
            </a:r>
          </a:p>
          <a:p>
            <a:pPr>
              <a:buFont typeface="Wingdings" pitchFamily="2" charset="2"/>
              <a:buChar char="Ø"/>
            </a:pPr>
            <a:r>
              <a:rPr lang="en-US" dirty="0" smtClean="0"/>
              <a:t>What is Compliance?</a:t>
            </a:r>
          </a:p>
          <a:p>
            <a:r>
              <a:rPr lang="en-US" dirty="0" smtClean="0"/>
              <a:t>It is a change in lung volume per unit change in airway pressure.</a:t>
            </a:r>
          </a:p>
          <a:p>
            <a:r>
              <a:rPr lang="en-US" dirty="0" smtClean="0"/>
              <a:t>It is the stretchability of the lungs.</a:t>
            </a: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Compliance</a:t>
            </a:r>
            <a:endParaRPr lang="en-US" b="1" u="sng" dirty="0"/>
          </a:p>
        </p:txBody>
      </p:sp>
      <p:sp>
        <p:nvSpPr>
          <p:cNvPr id="3" name="Content Placeholder 2"/>
          <p:cNvSpPr>
            <a:spLocks noGrp="1"/>
          </p:cNvSpPr>
          <p:nvPr>
            <p:ph idx="1"/>
          </p:nvPr>
        </p:nvSpPr>
        <p:spPr/>
        <p:txBody>
          <a:bodyPr/>
          <a:lstStyle/>
          <a:p>
            <a:r>
              <a:rPr lang="en-US" dirty="0" smtClean="0"/>
              <a:t>It measures how much change in lung volume will take place for a given change in Transmural pressure gradient, the force that stretches the lungs.</a:t>
            </a:r>
          </a:p>
          <a:p>
            <a:r>
              <a:rPr lang="en-US" dirty="0" smtClean="0"/>
              <a:t>If compliance is decreased [decreased expansion of the lungs] large transmural pressure will be required to produce normal lung expansion.</a:t>
            </a:r>
          </a:p>
        </p:txBody>
      </p:sp>
      <p:sp>
        <p:nvSpPr>
          <p:cNvPr id="4" name="Slide Number Placeholder 3"/>
          <p:cNvSpPr>
            <a:spLocks noGrp="1"/>
          </p:cNvSpPr>
          <p:nvPr>
            <p:ph type="sldNum" sz="quarter" idx="12"/>
          </p:nvPr>
        </p:nvSpPr>
        <p:spPr/>
        <p:txBody>
          <a:bodyPr/>
          <a:lstStyle/>
          <a:p>
            <a:fld id="{AAE98275-C3E1-4954-B485-0A989C891EFC}"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Compliance</a:t>
            </a:r>
            <a:endParaRPr lang="en-US" dirty="0"/>
          </a:p>
        </p:txBody>
      </p:sp>
      <p:sp>
        <p:nvSpPr>
          <p:cNvPr id="3" name="Content Placeholder 2"/>
          <p:cNvSpPr>
            <a:spLocks noGrp="1"/>
          </p:cNvSpPr>
          <p:nvPr>
            <p:ph idx="1"/>
          </p:nvPr>
        </p:nvSpPr>
        <p:spPr/>
        <p:txBody>
          <a:bodyPr/>
          <a:lstStyle/>
          <a:p>
            <a:r>
              <a:rPr lang="en-US" dirty="0" smtClean="0"/>
              <a:t>If lung is less compliant, it is called ‘Stiff Lung’ [as it lacks normal stretchability].</a:t>
            </a:r>
          </a:p>
          <a:p>
            <a:pPr algn="ctr">
              <a:buNone/>
            </a:pPr>
            <a:r>
              <a:rPr lang="en-US" b="1" u="sng" dirty="0" smtClean="0"/>
              <a:t>Clinical Application</a:t>
            </a:r>
          </a:p>
          <a:p>
            <a:r>
              <a:rPr lang="en-US" dirty="0" smtClean="0"/>
              <a:t>Lung compliance is decreased in pulmonary fibrosis, when normal lung tissue is replaced by fibrous connective tissue due to breathing of dust e.g. Asbestos Fiber.</a:t>
            </a: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Elastic Recoil</a:t>
            </a:r>
            <a:endParaRPr lang="en-US" b="1" u="sng" dirty="0"/>
          </a:p>
        </p:txBody>
      </p:sp>
      <p:sp>
        <p:nvSpPr>
          <p:cNvPr id="3" name="Content Placeholder 2"/>
          <p:cNvSpPr>
            <a:spLocks noGrp="1"/>
          </p:cNvSpPr>
          <p:nvPr>
            <p:ph idx="1"/>
          </p:nvPr>
        </p:nvSpPr>
        <p:spPr/>
        <p:txBody>
          <a:bodyPr/>
          <a:lstStyle/>
          <a:p>
            <a:r>
              <a:rPr lang="en-US" dirty="0" smtClean="0"/>
              <a:t>Elastic Recoil refers, how quickly the lungs rebound [come back to normal] after they have been stretched. </a:t>
            </a:r>
          </a:p>
          <a:p>
            <a:r>
              <a:rPr lang="en-US" dirty="0" smtClean="0"/>
              <a:t>Pulmonary Elastic behavior depends on two factors:</a:t>
            </a:r>
          </a:p>
          <a:p>
            <a:pPr>
              <a:buNone/>
            </a:pPr>
            <a:r>
              <a:rPr lang="en-US" dirty="0"/>
              <a:t> </a:t>
            </a:r>
            <a:r>
              <a:rPr lang="en-US" dirty="0" smtClean="0"/>
              <a:t>      </a:t>
            </a:r>
            <a:r>
              <a:rPr lang="en-US" b="1" dirty="0" smtClean="0"/>
              <a:t>1.</a:t>
            </a:r>
            <a:r>
              <a:rPr lang="en-US" dirty="0" smtClean="0"/>
              <a:t> Connective Tissue in Lungs</a:t>
            </a:r>
          </a:p>
          <a:p>
            <a:pPr>
              <a:buNone/>
            </a:pPr>
            <a:r>
              <a:rPr lang="en-US" dirty="0"/>
              <a:t> </a:t>
            </a:r>
            <a:r>
              <a:rPr lang="en-US" dirty="0" smtClean="0"/>
              <a:t>      </a:t>
            </a:r>
            <a:r>
              <a:rPr lang="en-US" b="1" dirty="0" smtClean="0"/>
              <a:t>2.</a:t>
            </a:r>
            <a:r>
              <a:rPr lang="en-US" dirty="0" smtClean="0"/>
              <a:t> Alveolar Surface Tension</a:t>
            </a:r>
          </a:p>
        </p:txBody>
      </p:sp>
      <p:sp>
        <p:nvSpPr>
          <p:cNvPr id="4" name="Slide Number Placeholder 3"/>
          <p:cNvSpPr>
            <a:spLocks noGrp="1"/>
          </p:cNvSpPr>
          <p:nvPr>
            <p:ph type="sldNum" sz="quarter" idx="12"/>
          </p:nvPr>
        </p:nvSpPr>
        <p:spPr/>
        <p:txBody>
          <a:bodyPr/>
          <a:lstStyle/>
          <a:p>
            <a:fld id="{AAE98275-C3E1-4954-B485-0A989C891EFC}"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Pulmonary Elastic Connective Tissue</a:t>
            </a:r>
            <a:endParaRPr lang="en-US" b="1" u="sng" dirty="0"/>
          </a:p>
        </p:txBody>
      </p:sp>
      <p:sp>
        <p:nvSpPr>
          <p:cNvPr id="3" name="Content Placeholder 2"/>
          <p:cNvSpPr>
            <a:spLocks noGrp="1"/>
          </p:cNvSpPr>
          <p:nvPr>
            <p:ph idx="1"/>
          </p:nvPr>
        </p:nvSpPr>
        <p:spPr>
          <a:xfrm>
            <a:off x="381000" y="1524000"/>
            <a:ext cx="8229600" cy="4525963"/>
          </a:xfrm>
        </p:spPr>
        <p:txBody>
          <a:bodyPr/>
          <a:lstStyle/>
          <a:p>
            <a:r>
              <a:rPr lang="en-US" dirty="0" smtClean="0"/>
              <a:t>Connective tissue in lungs contains lot of elastin fiber surrounding the alveolus , which is responsible for expansion and elastic recoil of lung.</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Zahoor Ali\Pictures\My Scans\2011-11 (Nov)\scan0003.jpg"/>
          <p:cNvPicPr>
            <a:picLocks noChangeAspect="1" noChangeArrowheads="1"/>
          </p:cNvPicPr>
          <p:nvPr/>
        </p:nvPicPr>
        <p:blipFill>
          <a:blip r:embed="rId2" cstate="print"/>
          <a:srcRect/>
          <a:stretch>
            <a:fillRect/>
          </a:stretch>
        </p:blipFill>
        <p:spPr bwMode="auto">
          <a:xfrm>
            <a:off x="1295400" y="304800"/>
            <a:ext cx="6118225" cy="6346408"/>
          </a:xfrm>
          <a:prstGeom prst="rect">
            <a:avLst/>
          </a:prstGeom>
          <a:noFill/>
        </p:spPr>
      </p:pic>
      <p:sp>
        <p:nvSpPr>
          <p:cNvPr id="3" name="Slide Number Placeholder 2"/>
          <p:cNvSpPr>
            <a:spLocks noGrp="1"/>
          </p:cNvSpPr>
          <p:nvPr>
            <p:ph type="sldNum" sz="quarter" idx="12"/>
          </p:nvPr>
        </p:nvSpPr>
        <p:spPr/>
        <p:txBody>
          <a:bodyPr/>
          <a:lstStyle/>
          <a:p>
            <a:fld id="{AAE98275-C3E1-4954-B485-0A989C891EFC}"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Alveolar Surface Tension</a:t>
            </a:r>
            <a:endParaRPr lang="en-US" b="1" u="sng" dirty="0"/>
          </a:p>
        </p:txBody>
      </p:sp>
      <p:sp>
        <p:nvSpPr>
          <p:cNvPr id="3" name="Content Placeholder 2"/>
          <p:cNvSpPr>
            <a:spLocks noGrp="1"/>
          </p:cNvSpPr>
          <p:nvPr>
            <p:ph idx="1"/>
          </p:nvPr>
        </p:nvSpPr>
        <p:spPr/>
        <p:txBody>
          <a:bodyPr/>
          <a:lstStyle/>
          <a:p>
            <a:r>
              <a:rPr lang="en-US" dirty="0" smtClean="0"/>
              <a:t>Most important factor </a:t>
            </a:r>
            <a:r>
              <a:rPr lang="en-US" dirty="0" smtClean="0"/>
              <a:t>affecting </a:t>
            </a:r>
            <a:r>
              <a:rPr lang="en-US" dirty="0" smtClean="0"/>
              <a:t>the elastic behavior of the lungs is the alveolar surface tension.</a:t>
            </a:r>
          </a:p>
          <a:p>
            <a:pPr>
              <a:buFont typeface="Wingdings" pitchFamily="2" charset="2"/>
              <a:buChar char="Ø"/>
            </a:pPr>
            <a:r>
              <a:rPr lang="en-US" dirty="0" smtClean="0"/>
              <a:t>What is Alveolar Surface Tension?</a:t>
            </a:r>
          </a:p>
          <a:p>
            <a:r>
              <a:rPr lang="en-US" dirty="0" smtClean="0"/>
              <a:t>As a thin liquid film lines each alveolus, there is air – water interface.</a:t>
            </a:r>
          </a:p>
          <a:p>
            <a:r>
              <a:rPr lang="en-US" dirty="0" smtClean="0"/>
              <a:t>Water molecules are strongly attracted to other water molecules by hydrogen bonds.</a:t>
            </a:r>
            <a:endParaRPr lang="en-US" dirty="0"/>
          </a:p>
        </p:txBody>
      </p:sp>
      <p:sp>
        <p:nvSpPr>
          <p:cNvPr id="4" name="Slide Number Placeholder 3"/>
          <p:cNvSpPr>
            <a:spLocks noGrp="1"/>
          </p:cNvSpPr>
          <p:nvPr>
            <p:ph type="sldNum" sz="quarter" idx="12"/>
          </p:nvPr>
        </p:nvSpPr>
        <p:spPr/>
        <p:txBody>
          <a:bodyPr/>
          <a:lstStyle/>
          <a:p>
            <a:fld id="{AAE98275-C3E1-4954-B485-0A989C891EFC}"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140</TotalTime>
  <Words>984</Words>
  <Application>Microsoft Office PowerPoint</Application>
  <PresentationFormat>On-screen Show (4:3)</PresentationFormat>
  <Paragraphs>115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Elasticity of Lungs, Compliance, Alveolar Surface Tension, Pulmonary Surfactant</vt:lpstr>
      <vt:lpstr>Elastic Behavior Of The Lungs</vt:lpstr>
      <vt:lpstr>Elastic Behavior Of The Lungs</vt:lpstr>
      <vt:lpstr>Compliance</vt:lpstr>
      <vt:lpstr>Compliance</vt:lpstr>
      <vt:lpstr>Elastic Recoil</vt:lpstr>
      <vt:lpstr>Pulmonary Elastic Connective Tissue</vt:lpstr>
      <vt:lpstr>PowerPoint Presentation</vt:lpstr>
      <vt:lpstr>Alveolar Surface Tension</vt:lpstr>
      <vt:lpstr>Alveolar Surface Tension</vt:lpstr>
      <vt:lpstr>Important </vt:lpstr>
      <vt:lpstr>Pulmonary Surfactant</vt:lpstr>
      <vt:lpstr>Pulmonary Surfactant</vt:lpstr>
      <vt:lpstr>Why Alveoli Do Not Collapse?</vt:lpstr>
      <vt:lpstr>Alveolar Interdependence</vt:lpstr>
      <vt:lpstr>PowerPoint Presentation</vt:lpstr>
      <vt:lpstr>Respiratory Distress Syndrome Of New Born</vt:lpstr>
      <vt:lpstr>Respiratory Distress Syndrome Of New Born</vt:lpstr>
      <vt:lpstr>Respiratory Distress Syndrome Of New Born</vt:lpstr>
      <vt:lpstr>Summary of forces acting on the lung to keep the alveoli open and forces promoting alveolar collapse</vt:lpstr>
      <vt:lpstr>Work of Breathing during Normal Respiration</vt:lpstr>
      <vt:lpstr>Clinical Application</vt:lpstr>
      <vt:lpstr>What You Should Know From This Lecture</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Alveolar Surface Tension, Pulmonary Surfactant</dc:title>
  <dc:creator>Dr.Zahoor Ali</dc:creator>
  <cp:lastModifiedBy>Dr.Zahoor Ali</cp:lastModifiedBy>
  <cp:revision>28</cp:revision>
  <dcterms:created xsi:type="dcterms:W3CDTF">2011-11-13T20:22:56Z</dcterms:created>
  <dcterms:modified xsi:type="dcterms:W3CDTF">2013-09-10T04:36:03Z</dcterms:modified>
</cp:coreProperties>
</file>